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9" r:id="rId5"/>
    <p:sldId id="269" r:id="rId6"/>
    <p:sldId id="260" r:id="rId7"/>
    <p:sldId id="270" r:id="rId8"/>
    <p:sldId id="271" r:id="rId9"/>
    <p:sldId id="272" r:id="rId10"/>
    <p:sldId id="273" r:id="rId11"/>
    <p:sldId id="277" r:id="rId12"/>
    <p:sldId id="275" r:id="rId13"/>
    <p:sldId id="276" r:id="rId14"/>
    <p:sldId id="262" r:id="rId15"/>
  </p:sldIdLst>
  <p:sldSz cx="12192000" cy="6858000"/>
  <p:notesSz cx="6858000" cy="9144000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226" autoAdjust="0"/>
  </p:normalViewPr>
  <p:slideViewPr>
    <p:cSldViewPr snapToGrid="0">
      <p:cViewPr>
        <p:scale>
          <a:sx n="72" d="100"/>
          <a:sy n="72" d="100"/>
        </p:scale>
        <p:origin x="-1104" y="-43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40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xmlns="" id="{6C7084DF-4516-4459-9F20-348778601C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0E30B0B3-0207-4E3E-AD4A-B65601CD03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CD458-9EEF-4B8D-8320-DBC71477723A}" type="datetime1">
              <a:rPr lang="it-IT" smtClean="0"/>
              <a:t>03/10/2023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84094C92-6629-4686-BDAE-4148BC4B4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A88ED860-4F3C-49D3-8F77-558D7E8D22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770FD-6187-47A7-B522-D1B3AACCD27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8474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A228E-0589-49FA-8450-3FD6AAA84B0B}" type="datetime1">
              <a:rPr lang="it-IT" smtClean="0"/>
              <a:pPr/>
              <a:t>03/10/2023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dirty="0"/>
              <a:t>Modificare gli stili del testo dello schema</a:t>
            </a:r>
          </a:p>
          <a:p>
            <a:pPr lvl="1"/>
            <a:r>
              <a:rPr lang="it-IT" noProof="0" dirty="0"/>
              <a:t>Secondo livello</a:t>
            </a:r>
          </a:p>
          <a:p>
            <a:pPr lvl="2"/>
            <a:r>
              <a:rPr lang="it-IT" noProof="0" dirty="0"/>
              <a:t>Terzo livello</a:t>
            </a:r>
          </a:p>
          <a:p>
            <a:pPr lvl="3"/>
            <a:r>
              <a:rPr lang="it-IT" noProof="0" dirty="0"/>
              <a:t>Quarto livello</a:t>
            </a:r>
          </a:p>
          <a:p>
            <a:pPr lvl="4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642DE-9DF5-47F2-A53D-4D76F9D4FD45}" type="slidenum">
              <a:rPr lang="it-IT" noProof="0" smtClean="0"/>
              <a:t>‹#›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247308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642DE-9DF5-47F2-A53D-4D76F9D4FD4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4256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642DE-9DF5-47F2-A53D-4D76F9D4FD4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7468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642DE-9DF5-47F2-A53D-4D76F9D4FD4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7468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642DE-9DF5-47F2-A53D-4D76F9D4FD4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7468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642DE-9DF5-47F2-A53D-4D76F9D4FD45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75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 a mano libera 6" title="cerchio ondulato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 smtClean="0"/>
              <a:t>Fare clic per modificare lo stile del sottotitolo dello schema</a:t>
            </a:r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2AD84450-A97F-495B-9E8E-79B393A4ABBC}" type="datetime1">
              <a:rPr lang="it-IT" noProof="0" smtClean="0"/>
              <a:t>03/10/2023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it-IT" noProof="0" smtClean="0"/>
              <a:pPr rtl="0"/>
              <a:t>‹#›</a:t>
            </a:fld>
            <a:endParaRPr lang="it-IT" noProof="0"/>
          </a:p>
        </p:txBody>
      </p:sp>
      <p:sp>
        <p:nvSpPr>
          <p:cNvPr id="13" name="Rettangolo 12" title="bordo sinistro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81BFF1-09C8-4FDC-BEE0-738883924A19}" type="datetime1">
              <a:rPr lang="it-IT" noProof="0" smtClean="0"/>
              <a:t>03/10/2023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it-IT" noProof="0" smtClean="0"/>
              <a:t>‹#›</a:t>
            </a:fld>
            <a:endParaRPr lang="it-IT" noProof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382385"/>
            <a:ext cx="8392585" cy="5600405"/>
          </a:xfrm>
        </p:spPr>
        <p:txBody>
          <a:bodyPr vert="eaVert"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8D2E48-3E15-48F8-A21F-82DD6F95275A}" type="datetime1">
              <a:rPr lang="it-IT" noProof="0" smtClean="0"/>
              <a:t>03/10/2023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it-IT" noProof="0" smtClean="0"/>
              <a:t>‹#›</a:t>
            </a:fld>
            <a:endParaRPr lang="it-IT" noProof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372BE4-5736-4D24-B5B5-7642EF5ED47D}" type="datetime1">
              <a:rPr lang="it-IT" noProof="0" smtClean="0"/>
              <a:t>03/10/2023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it-IT" noProof="0" smtClean="0"/>
              <a:t>‹#›</a:t>
            </a:fld>
            <a:endParaRPr lang="it-IT" noProof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rtlCol="0" anchor="b">
            <a:noAutofit/>
          </a:bodyPr>
          <a:lstStyle>
            <a:lvl1pPr>
              <a:defRPr sz="78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3242930" y="5159781"/>
            <a:ext cx="7017488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41B7ED88-97A0-4CF6-BB86-3F8AB5052949}" type="datetime1">
              <a:rPr lang="it-IT" noProof="0" smtClean="0"/>
              <a:t>03/10/2023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1766878-3199-4EAB-94E7-2D6D11070E14}" type="slidenum">
              <a:rPr lang="it-IT" noProof="0" smtClean="0"/>
              <a:pPr rtl="0"/>
              <a:t>‹#›</a:t>
            </a:fld>
            <a:endParaRPr lang="it-IT" noProof="0"/>
          </a:p>
        </p:txBody>
      </p:sp>
      <p:grpSp>
        <p:nvGrpSpPr>
          <p:cNvPr id="7" name="Gruppo 6" title="forma ondulata a sinistra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igura a mano libera 6" title="forma ondulata a sinistra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igura a mano libera 11" title="in linea ondulato a sinistra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1257300" y="2286000"/>
            <a:ext cx="4800600" cy="3619500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647796" y="2286000"/>
            <a:ext cx="4800600" cy="3619500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E57F1E-1ECB-467F-AA5F-1110AFF452D1}" type="datetime1">
              <a:rPr lang="it-IT" noProof="0" smtClean="0"/>
              <a:t>03/10/2023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it-IT" noProof="0" smtClean="0"/>
              <a:t>‹#›</a:t>
            </a:fld>
            <a:endParaRPr lang="it-IT" noProof="0"/>
          </a:p>
        </p:txBody>
      </p:sp>
    </p:spTree>
  </p:cSld>
  <p:clrMapOvr>
    <a:masterClrMapping/>
  </p:clrMapOvr>
  <p:hf sldNum="0" hdr="0" ftr="0" dt="0"/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251678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1257300" y="2909102"/>
            <a:ext cx="4800600" cy="2996398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633864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633864" y="2909102"/>
            <a:ext cx="4800600" cy="2996398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3EDEB3-A2CB-4378-8C33-F6E8EE0DE332}" type="datetime1">
              <a:rPr lang="it-IT" noProof="0" smtClean="0"/>
              <a:t>03/10/2023</a:t>
            </a:fld>
            <a:endParaRPr lang="it-IT" noProof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it-IT" noProof="0" smtClean="0"/>
              <a:t>‹#›</a:t>
            </a:fld>
            <a:endParaRPr lang="it-IT" noProof="0"/>
          </a:p>
        </p:txBody>
      </p:sp>
    </p:spTree>
  </p:cSld>
  <p:clrMapOvr>
    <a:masterClrMapping/>
  </p:clrMapOvr>
  <p:hf sldNum="0" hdr="0" ftr="0" dt="0"/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48D78C-3C41-4C89-8B13-799D976FB2FE}" type="datetime1">
              <a:rPr lang="it-IT" noProof="0" smtClean="0"/>
              <a:t>03/10/2023</a:t>
            </a:fld>
            <a:endParaRPr lang="it-IT" noProof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it-IT" noProof="0" smtClean="0"/>
              <a:t>‹#›</a:t>
            </a:fld>
            <a:endParaRPr lang="it-IT" noProof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4AE7D8-A044-4C51-813B-5B16DB0FC6B7}" type="datetime1">
              <a:rPr lang="it-IT" noProof="0" smtClean="0"/>
              <a:t>03/10/2023</a:t>
            </a:fld>
            <a:endParaRPr lang="it-IT" noProof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it-IT" noProof="0" smtClean="0"/>
              <a:t>‹#›</a:t>
            </a:fld>
            <a:endParaRPr lang="it-IT" noProof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igura a mano libera 11" title="forma di sfondo ondulata a destra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765051" y="920377"/>
            <a:ext cx="6158418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37885" y="1741336"/>
            <a:ext cx="3092115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 rtlCol="0"/>
          <a:lstStyle/>
          <a:p>
            <a:pPr rtl="0"/>
            <a:fld id="{5580B322-5AD2-4F78-94F2-4D07F3BFA582}" type="datetime1">
              <a:rPr lang="it-IT" noProof="0" smtClean="0"/>
              <a:t>03/10/2023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it-IT" noProof="0" smtClean="0"/>
              <a:t>‹#›</a:t>
            </a:fld>
            <a:endParaRPr lang="it-IT" noProof="0"/>
          </a:p>
        </p:txBody>
      </p:sp>
      <p:sp>
        <p:nvSpPr>
          <p:cNvPr id="8" name="Rettangolo 7" title="bordo sinistro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hf sldNum="0" hdr="0" ftr="0" dt="0"/>
  <p:extLst mod="1"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11" name="Figura a mano libera 11" title="forma di sfondo ondulata a destra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ttangolo 11" title="bordo sinistro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37883" y="1741336"/>
            <a:ext cx="3092117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 rtlCol="0"/>
          <a:lstStyle/>
          <a:p>
            <a:pPr rtl="0"/>
            <a:fld id="{9B002070-A768-4840-863E-445C4EF45CDD}" type="datetime1">
              <a:rPr lang="it-IT" noProof="0" smtClean="0"/>
              <a:t>03/10/2023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it-IT" noProof="0" smtClean="0"/>
              <a:t>‹#›</a:t>
            </a:fld>
            <a:endParaRPr lang="it-IT" noProof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294D3B9-F0F1-47BA-83D0-77321A542815}" type="datetime1">
              <a:rPr lang="it-IT" noProof="0" smtClean="0"/>
              <a:t>03/10/2023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it-IT" noProof="0" smtClean="0"/>
              <a:pPr rtl="0"/>
              <a:t>‹#›</a:t>
            </a:fld>
            <a:endParaRPr lang="it-IT" noProof="0"/>
          </a:p>
        </p:txBody>
      </p:sp>
      <p:sp>
        <p:nvSpPr>
          <p:cNvPr id="11" name="Figura a mano libera 6" title="Bordo ondulato a sinistra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ttangolo 11" title="bordo destro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tangolo 37">
            <a:extLst>
              <a:ext uri="{FF2B5EF4-FFF2-40B4-BE49-F238E27FC236}">
                <a16:creationId xmlns:a16="http://schemas.microsoft.com/office/drawing/2014/main" xmlns="" id="{415DEDD7-7B31-4EF1-B7C7-5AEE3208CC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9CDB82B-9AC0-402E-A811-491974D41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970" y="954923"/>
            <a:ext cx="6683097" cy="4656552"/>
          </a:xfrm>
        </p:spPr>
        <p:txBody>
          <a:bodyPr rtlCol="0">
            <a:normAutofit/>
          </a:bodyPr>
          <a:lstStyle/>
          <a:p>
            <a:pPr rtl="0"/>
            <a:r>
              <a:rPr lang="it-IT" sz="6600" dirty="0" smtClean="0"/>
              <a:t>ART AND INTERCULTURAL DIALOGUE</a:t>
            </a:r>
            <a:endParaRPr lang="it-IT" sz="66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5ECB66A7-6ECC-411D-A565-9A33C392681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ltGray">
          <a:xfrm>
            <a:off x="643157" y="5611476"/>
            <a:ext cx="5877385" cy="802992"/>
          </a:xfrm>
        </p:spPr>
        <p:txBody>
          <a:bodyPr rtlCol="0">
            <a:normAutofit/>
          </a:bodyPr>
          <a:lstStyle/>
          <a:p>
            <a:pPr rtl="0"/>
            <a:r>
              <a:rPr lang="it-IT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ERASMUS+ KA229 PROJECT</a:t>
            </a:r>
            <a:endParaRPr lang="tr-TR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rtl="0"/>
            <a:r>
              <a:rPr lang="tr-TR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2020-1-PL01-KA229-081615_2</a:t>
            </a:r>
            <a:endParaRPr lang="it-IT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0" name="Figura a mano libera 22">
            <a:extLst>
              <a:ext uri="{FF2B5EF4-FFF2-40B4-BE49-F238E27FC236}">
                <a16:creationId xmlns:a16="http://schemas.microsoft.com/office/drawing/2014/main" xmlns="" id="{80F81674-F7C3-4C78-B984-2851EFB602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289" y="1537552"/>
            <a:ext cx="3782895" cy="378289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132" y="5871489"/>
            <a:ext cx="2829208" cy="83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41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Tıle</a:t>
            </a:r>
            <a:r>
              <a:rPr lang="tr-TR" dirty="0" smtClean="0"/>
              <a:t> art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676" y="199748"/>
            <a:ext cx="1894305" cy="1894305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591" y="1584247"/>
            <a:ext cx="2459170" cy="327889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608" y="4763386"/>
            <a:ext cx="2852621" cy="218082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056" y="1800704"/>
            <a:ext cx="3110637" cy="3782534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5018567" y="2445488"/>
            <a:ext cx="34024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err="1"/>
              <a:t>Tile</a:t>
            </a:r>
            <a:r>
              <a:rPr lang="tr-TR" dirty="0"/>
              <a:t>, </a:t>
            </a:r>
            <a:r>
              <a:rPr lang="tr-TR" dirty="0" err="1"/>
              <a:t>which</a:t>
            </a:r>
            <a:r>
              <a:rPr lang="tr-TR" dirty="0"/>
              <a:t> is </a:t>
            </a:r>
            <a:r>
              <a:rPr lang="tr-TR" dirty="0" err="1"/>
              <a:t>one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most</a:t>
            </a:r>
            <a:r>
              <a:rPr lang="tr-TR" dirty="0"/>
              <a:t> </a:t>
            </a:r>
            <a:r>
              <a:rPr lang="tr-TR" dirty="0" err="1"/>
              <a:t>important</a:t>
            </a:r>
            <a:r>
              <a:rPr lang="tr-TR" dirty="0"/>
              <a:t> </a:t>
            </a:r>
            <a:r>
              <a:rPr lang="tr-TR" dirty="0" err="1"/>
              <a:t>traditional</a:t>
            </a:r>
            <a:r>
              <a:rPr lang="tr-TR" dirty="0"/>
              <a:t> </a:t>
            </a:r>
            <a:r>
              <a:rPr lang="tr-TR" dirty="0" err="1"/>
              <a:t>Turkish</a:t>
            </a:r>
            <a:r>
              <a:rPr lang="tr-TR" dirty="0"/>
              <a:t> </a:t>
            </a:r>
            <a:r>
              <a:rPr lang="tr-TR" dirty="0" err="1"/>
              <a:t>Arts</a:t>
            </a:r>
            <a:r>
              <a:rPr lang="tr-TR" dirty="0"/>
              <a:t>, is </a:t>
            </a:r>
            <a:r>
              <a:rPr lang="tr-TR" dirty="0" err="1"/>
              <a:t>generally</a:t>
            </a:r>
            <a:r>
              <a:rPr lang="tr-TR" dirty="0"/>
              <a:t> </a:t>
            </a:r>
            <a:r>
              <a:rPr lang="tr-TR" dirty="0" err="1"/>
              <a:t>used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architectural</a:t>
            </a:r>
            <a:r>
              <a:rPr lang="tr-TR" dirty="0"/>
              <a:t> </a:t>
            </a:r>
            <a:r>
              <a:rPr lang="tr-TR" dirty="0" err="1"/>
              <a:t>works</a:t>
            </a:r>
            <a:r>
              <a:rPr lang="tr-TR" dirty="0"/>
              <a:t>, </a:t>
            </a:r>
            <a:r>
              <a:rPr lang="tr-TR" dirty="0" err="1"/>
              <a:t>mosques</a:t>
            </a:r>
            <a:r>
              <a:rPr lang="tr-TR" dirty="0"/>
              <a:t>, </a:t>
            </a:r>
            <a:r>
              <a:rPr lang="tr-TR" dirty="0" err="1"/>
              <a:t>mansions</a:t>
            </a:r>
            <a:r>
              <a:rPr lang="tr-TR" dirty="0"/>
              <a:t>. </a:t>
            </a:r>
            <a:r>
              <a:rPr lang="tr-TR" dirty="0" err="1"/>
              <a:t>palace</a:t>
            </a:r>
            <a:r>
              <a:rPr lang="tr-TR" dirty="0"/>
              <a:t>, </a:t>
            </a:r>
            <a:r>
              <a:rPr lang="tr-TR" dirty="0" err="1"/>
              <a:t>fountain</a:t>
            </a:r>
            <a:r>
              <a:rPr lang="tr-TR" dirty="0"/>
              <a:t>, </a:t>
            </a:r>
            <a:r>
              <a:rPr lang="tr-TR" dirty="0" err="1"/>
              <a:t>mausoleum</a:t>
            </a:r>
            <a:r>
              <a:rPr lang="tr-TR" dirty="0"/>
              <a:t> </a:t>
            </a:r>
            <a:r>
              <a:rPr lang="tr-TR" dirty="0" err="1"/>
              <a:t>etc</a:t>
            </a:r>
            <a:r>
              <a:rPr lang="tr-TR" dirty="0"/>
              <a:t>. </a:t>
            </a:r>
            <a:r>
              <a:rPr lang="tr-TR" dirty="0" err="1"/>
              <a:t>It</a:t>
            </a:r>
            <a:r>
              <a:rPr lang="tr-TR" dirty="0"/>
              <a:t> is a </a:t>
            </a:r>
            <a:r>
              <a:rPr lang="tr-TR" dirty="0" err="1"/>
              <a:t>ceramic</a:t>
            </a:r>
            <a:r>
              <a:rPr lang="tr-TR" dirty="0"/>
              <a:t> </a:t>
            </a:r>
            <a:r>
              <a:rPr lang="tr-TR" dirty="0" err="1"/>
              <a:t>product</a:t>
            </a:r>
            <a:r>
              <a:rPr lang="tr-TR" dirty="0"/>
              <a:t> </a:t>
            </a:r>
            <a:r>
              <a:rPr lang="tr-TR" dirty="0" err="1"/>
              <a:t>used</a:t>
            </a:r>
            <a:r>
              <a:rPr lang="tr-TR" dirty="0"/>
              <a:t> in </a:t>
            </a:r>
            <a:r>
              <a:rPr lang="tr-TR" dirty="0" err="1"/>
              <a:t>interior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exterior</a:t>
            </a:r>
            <a:r>
              <a:rPr lang="tr-TR" dirty="0"/>
              <a:t> </a:t>
            </a:r>
            <a:r>
              <a:rPr lang="tr-TR" dirty="0" err="1"/>
              <a:t>decorations</a:t>
            </a:r>
            <a:r>
              <a:rPr lang="tr-TR" dirty="0"/>
              <a:t> of </a:t>
            </a:r>
            <a:r>
              <a:rPr lang="tr-TR" dirty="0" err="1"/>
              <a:t>buildings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89675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ttangolo 9">
            <a:extLst>
              <a:ext uri="{FF2B5EF4-FFF2-40B4-BE49-F238E27FC236}">
                <a16:creationId xmlns:a16="http://schemas.microsoft.com/office/drawing/2014/main" xmlns="" id="{0E624BD9-62FB-467A-ACDC-4836ADC5FE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it-IT"/>
          </a:p>
        </p:txBody>
      </p:sp>
      <p:sp>
        <p:nvSpPr>
          <p:cNvPr id="12" name="Figura a mano libera 13">
            <a:extLst>
              <a:ext uri="{FF2B5EF4-FFF2-40B4-BE49-F238E27FC236}">
                <a16:creationId xmlns:a16="http://schemas.microsoft.com/office/drawing/2014/main" xmlns="" id="{4C973920-672E-443D-8D2E-2D1E3853A0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 flipH="1">
            <a:off x="141730" y="0"/>
            <a:ext cx="7789615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B687682-14E6-478D-9035-A24DB1E0F3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927" y="1231894"/>
            <a:ext cx="5934141" cy="4339177"/>
          </a:xfrm>
        </p:spPr>
        <p:txBody>
          <a:bodyPr rtlCol="0">
            <a:normAutofit/>
          </a:bodyPr>
          <a:lstStyle/>
          <a:p>
            <a:pPr algn="l" rtl="0"/>
            <a:r>
              <a:rPr lang="it-IT" sz="7200" dirty="0" err="1" smtClean="0">
                <a:solidFill>
                  <a:srgbClr val="2A1A00"/>
                </a:solidFill>
              </a:rPr>
              <a:t>Unification</a:t>
            </a:r>
            <a:r>
              <a:rPr lang="it-IT" sz="7200" dirty="0" smtClean="0">
                <a:solidFill>
                  <a:srgbClr val="2A1A00"/>
                </a:solidFill>
              </a:rPr>
              <a:t> in </a:t>
            </a:r>
            <a:r>
              <a:rPr lang="it-IT" sz="7200" dirty="0" err="1" smtClean="0">
                <a:solidFill>
                  <a:srgbClr val="2A1A00"/>
                </a:solidFill>
              </a:rPr>
              <a:t>diversity</a:t>
            </a:r>
            <a:endParaRPr lang="it-IT" sz="7200" dirty="0">
              <a:solidFill>
                <a:srgbClr val="2A1A00"/>
              </a:solidFill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4363DD75-42D3-453C-A84D-D18B4215C9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2A1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2385166" y="5086060"/>
            <a:ext cx="8045373" cy="742279"/>
          </a:xfrm>
        </p:spPr>
        <p:txBody>
          <a:bodyPr>
            <a:normAutofit fontScale="25000" lnSpcReduction="20000"/>
          </a:bodyPr>
          <a:lstStyle/>
          <a:p>
            <a:endParaRPr lang="it-IT" dirty="0" smtClean="0"/>
          </a:p>
          <a:p>
            <a:r>
              <a:rPr lang="it-IT" sz="9600" dirty="0" smtClean="0"/>
              <a:t>Erasmus+ ka229 project</a:t>
            </a:r>
            <a:endParaRPr lang="tr-TR" sz="9600" dirty="0" smtClean="0"/>
          </a:p>
          <a:p>
            <a:r>
              <a:rPr lang="tr-TR" sz="9600" dirty="0" smtClean="0"/>
              <a:t>2020-1-PL01-KA229-081615_2</a:t>
            </a: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495" y="1927344"/>
            <a:ext cx="2948275" cy="29482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531" y="164687"/>
            <a:ext cx="2246202" cy="6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13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Turkey</a:t>
            </a:r>
            <a:r>
              <a:rPr lang="tr-TR" dirty="0"/>
              <a:t>,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en-US" dirty="0" smtClean="0"/>
              <a:t> </a:t>
            </a:r>
            <a:r>
              <a:rPr lang="en-US" dirty="0"/>
              <a:t>the cradle of civilizations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32" y="2105665"/>
            <a:ext cx="3603266" cy="206048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301" y="4166153"/>
            <a:ext cx="3617844" cy="224677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03" y="4207685"/>
            <a:ext cx="3920436" cy="2205245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1082703" y="2254103"/>
            <a:ext cx="368012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200" dirty="0" err="1"/>
              <a:t>Ephesus</a:t>
            </a:r>
            <a:r>
              <a:rPr lang="tr-TR" sz="1200" dirty="0"/>
              <a:t>, </a:t>
            </a:r>
            <a:r>
              <a:rPr lang="tr-TR" sz="1200" dirty="0" err="1"/>
              <a:t>which</a:t>
            </a:r>
            <a:r>
              <a:rPr lang="tr-TR" sz="1200" dirty="0"/>
              <a:t> </a:t>
            </a:r>
            <a:r>
              <a:rPr lang="tr-TR" sz="1200" dirty="0" err="1"/>
              <a:t>was</a:t>
            </a:r>
            <a:r>
              <a:rPr lang="tr-TR" sz="1200" dirty="0"/>
              <a:t> </a:t>
            </a:r>
            <a:r>
              <a:rPr lang="tr-TR" sz="1200" dirty="0" err="1"/>
              <a:t>included</a:t>
            </a:r>
            <a:r>
              <a:rPr lang="tr-TR" sz="1200" dirty="0"/>
              <a:t> in </a:t>
            </a:r>
            <a:r>
              <a:rPr lang="tr-TR" sz="1200" dirty="0" err="1"/>
              <a:t>the</a:t>
            </a:r>
            <a:r>
              <a:rPr lang="tr-TR" sz="1200" dirty="0"/>
              <a:t> World </a:t>
            </a:r>
            <a:r>
              <a:rPr lang="tr-TR" sz="1200" dirty="0" err="1"/>
              <a:t>Heritage</a:t>
            </a:r>
            <a:r>
              <a:rPr lang="tr-TR" sz="1200" dirty="0"/>
              <a:t> </a:t>
            </a:r>
            <a:r>
              <a:rPr lang="tr-TR" sz="1200" dirty="0" err="1"/>
              <a:t>Tentative</a:t>
            </a:r>
            <a:r>
              <a:rPr lang="tr-TR" sz="1200" dirty="0"/>
              <a:t> </a:t>
            </a:r>
            <a:r>
              <a:rPr lang="tr-TR" sz="1200" dirty="0" err="1"/>
              <a:t>List</a:t>
            </a:r>
            <a:r>
              <a:rPr lang="tr-TR" sz="1200" dirty="0"/>
              <a:t> </a:t>
            </a:r>
            <a:r>
              <a:rPr lang="tr-TR" sz="1200" dirty="0" err="1"/>
              <a:t>by</a:t>
            </a:r>
            <a:r>
              <a:rPr lang="tr-TR" sz="1200" dirty="0"/>
              <a:t> UNESCO in 1994, </a:t>
            </a:r>
            <a:r>
              <a:rPr lang="tr-TR" sz="1200" dirty="0" err="1"/>
              <a:t>was</a:t>
            </a:r>
            <a:r>
              <a:rPr lang="tr-TR" sz="1200" dirty="0"/>
              <a:t> </a:t>
            </a:r>
            <a:r>
              <a:rPr lang="tr-TR" sz="1200" dirty="0" err="1"/>
              <a:t>registered</a:t>
            </a:r>
            <a:r>
              <a:rPr lang="tr-TR" sz="1200" dirty="0"/>
              <a:t> as a World </a:t>
            </a:r>
            <a:r>
              <a:rPr lang="tr-TR" sz="1200" dirty="0" err="1"/>
              <a:t>Heritage</a:t>
            </a:r>
            <a:r>
              <a:rPr lang="tr-TR" sz="1200" dirty="0"/>
              <a:t> Site in 2015. </a:t>
            </a:r>
            <a:r>
              <a:rPr lang="tr-TR" sz="1200" dirty="0" err="1"/>
              <a:t>The</a:t>
            </a:r>
            <a:r>
              <a:rPr lang="tr-TR" sz="1200" dirty="0"/>
              <a:t> </a:t>
            </a:r>
            <a:r>
              <a:rPr lang="tr-TR" sz="1200" dirty="0" err="1"/>
              <a:t>city</a:t>
            </a:r>
            <a:r>
              <a:rPr lang="tr-TR" sz="1200" dirty="0"/>
              <a:t> is </a:t>
            </a:r>
            <a:r>
              <a:rPr lang="tr-TR" sz="1200" dirty="0" err="1"/>
              <a:t>famous</a:t>
            </a:r>
            <a:r>
              <a:rPr lang="tr-TR" sz="1200" dirty="0"/>
              <a:t> </a:t>
            </a:r>
            <a:r>
              <a:rPr lang="tr-TR" sz="1200" dirty="0" err="1"/>
              <a:t>for</a:t>
            </a:r>
            <a:r>
              <a:rPr lang="tr-TR" sz="1200" dirty="0"/>
              <a:t> </a:t>
            </a:r>
            <a:r>
              <a:rPr lang="tr-TR" sz="1200" dirty="0" err="1"/>
              <a:t>the</a:t>
            </a:r>
            <a:r>
              <a:rPr lang="tr-TR" sz="1200" dirty="0"/>
              <a:t> </a:t>
            </a:r>
            <a:r>
              <a:rPr lang="tr-TR" sz="1200" dirty="0" err="1"/>
              <a:t>nearby</a:t>
            </a:r>
            <a:r>
              <a:rPr lang="tr-TR" sz="1200" dirty="0"/>
              <a:t> </a:t>
            </a:r>
            <a:r>
              <a:rPr lang="tr-TR" sz="1200" dirty="0" err="1"/>
              <a:t>Temple</a:t>
            </a:r>
            <a:r>
              <a:rPr lang="tr-TR" sz="1200" dirty="0"/>
              <a:t> of Artemis , </a:t>
            </a:r>
            <a:r>
              <a:rPr lang="tr-TR" sz="1200" dirty="0" err="1"/>
              <a:t>one</a:t>
            </a:r>
            <a:r>
              <a:rPr lang="tr-TR" sz="1200" dirty="0"/>
              <a:t> of </a:t>
            </a:r>
            <a:r>
              <a:rPr lang="tr-TR" sz="1200" dirty="0" err="1"/>
              <a:t>the</a:t>
            </a:r>
            <a:r>
              <a:rPr lang="tr-TR" sz="1200" dirty="0"/>
              <a:t> Seven </a:t>
            </a:r>
            <a:r>
              <a:rPr lang="tr-TR" sz="1200" dirty="0" err="1"/>
              <a:t>Wonders</a:t>
            </a:r>
            <a:r>
              <a:rPr lang="tr-TR" sz="1200" dirty="0"/>
              <a:t> of </a:t>
            </a:r>
            <a:r>
              <a:rPr lang="tr-TR" sz="1200" dirty="0" err="1"/>
              <a:t>the</a:t>
            </a:r>
            <a:r>
              <a:rPr lang="tr-TR" sz="1200" dirty="0"/>
              <a:t> Ancient World. </a:t>
            </a:r>
            <a:r>
              <a:rPr lang="tr-TR" sz="1200" dirty="0" err="1"/>
              <a:t>Among</a:t>
            </a:r>
            <a:r>
              <a:rPr lang="tr-TR" sz="1200" dirty="0"/>
              <a:t> </a:t>
            </a:r>
            <a:r>
              <a:rPr lang="tr-TR" sz="1200" dirty="0" err="1"/>
              <a:t>many</a:t>
            </a:r>
            <a:r>
              <a:rPr lang="tr-TR" sz="1200" dirty="0"/>
              <a:t> </a:t>
            </a:r>
            <a:r>
              <a:rPr lang="tr-TR" sz="1200" dirty="0" err="1"/>
              <a:t>other</a:t>
            </a:r>
            <a:r>
              <a:rPr lang="tr-TR" sz="1200" dirty="0"/>
              <a:t> </a:t>
            </a:r>
            <a:r>
              <a:rPr lang="tr-TR" sz="1200" dirty="0" err="1"/>
              <a:t>monumental</a:t>
            </a:r>
            <a:r>
              <a:rPr lang="tr-TR" sz="1200" dirty="0"/>
              <a:t> </a:t>
            </a:r>
            <a:r>
              <a:rPr lang="tr-TR" sz="1200" dirty="0" err="1"/>
              <a:t>structures</a:t>
            </a:r>
            <a:r>
              <a:rPr lang="tr-TR" sz="1200" dirty="0"/>
              <a:t> is </a:t>
            </a:r>
            <a:r>
              <a:rPr lang="tr-TR" sz="1200" dirty="0" err="1"/>
              <a:t>the</a:t>
            </a:r>
            <a:r>
              <a:rPr lang="tr-TR" sz="1200" dirty="0"/>
              <a:t> Library of </a:t>
            </a:r>
            <a:r>
              <a:rPr lang="tr-TR" sz="1200" dirty="0" err="1"/>
              <a:t>Celsus</a:t>
            </a:r>
            <a:r>
              <a:rPr lang="tr-TR" sz="1200" dirty="0"/>
              <a:t> </a:t>
            </a:r>
            <a:r>
              <a:rPr lang="tr-TR" sz="1200" dirty="0" err="1"/>
              <a:t>and</a:t>
            </a:r>
            <a:r>
              <a:rPr lang="tr-TR" sz="1200" dirty="0"/>
              <a:t> a </a:t>
            </a:r>
            <a:r>
              <a:rPr lang="tr-TR" sz="1200" dirty="0" err="1"/>
              <a:t>theater</a:t>
            </a:r>
            <a:r>
              <a:rPr lang="tr-TR" sz="1200" dirty="0"/>
              <a:t> </a:t>
            </a:r>
            <a:r>
              <a:rPr lang="tr-TR" sz="1200" dirty="0" err="1"/>
              <a:t>that</a:t>
            </a:r>
            <a:r>
              <a:rPr lang="tr-TR" sz="1200" dirty="0"/>
              <a:t> can </a:t>
            </a:r>
            <a:r>
              <a:rPr lang="tr-TR" sz="1200" dirty="0" err="1"/>
              <a:t>hold</a:t>
            </a:r>
            <a:r>
              <a:rPr lang="tr-TR" sz="1200" dirty="0"/>
              <a:t> 25,000 </a:t>
            </a:r>
            <a:r>
              <a:rPr lang="tr-TR" sz="1200" dirty="0" err="1"/>
              <a:t>spectators</a:t>
            </a:r>
            <a:r>
              <a:rPr lang="tr-TR" sz="1200" dirty="0"/>
              <a:t>. </a:t>
            </a:r>
            <a:r>
              <a:rPr lang="tr-TR" sz="1200" dirty="0" err="1"/>
              <a:t>Ephesus</a:t>
            </a:r>
            <a:r>
              <a:rPr lang="tr-TR" sz="1200" dirty="0"/>
              <a:t> </a:t>
            </a:r>
            <a:r>
              <a:rPr lang="tr-TR" sz="1200" dirty="0" err="1"/>
              <a:t>was</a:t>
            </a:r>
            <a:r>
              <a:rPr lang="tr-TR" sz="1200" dirty="0"/>
              <a:t> </a:t>
            </a:r>
            <a:r>
              <a:rPr lang="tr-TR" sz="1200" dirty="0" err="1"/>
              <a:t>one</a:t>
            </a:r>
            <a:r>
              <a:rPr lang="tr-TR" sz="1200" dirty="0"/>
              <a:t> of </a:t>
            </a:r>
            <a:r>
              <a:rPr lang="tr-TR" sz="1200" dirty="0" err="1"/>
              <a:t>the</a:t>
            </a:r>
            <a:r>
              <a:rPr lang="tr-TR" sz="1200" dirty="0"/>
              <a:t> seven </a:t>
            </a:r>
            <a:r>
              <a:rPr lang="tr-TR" sz="1200" dirty="0" err="1"/>
              <a:t>churches</a:t>
            </a:r>
            <a:r>
              <a:rPr lang="tr-TR" sz="1200" dirty="0"/>
              <a:t> of </a:t>
            </a:r>
            <a:r>
              <a:rPr lang="tr-TR" sz="1200" dirty="0" err="1"/>
              <a:t>Asia</a:t>
            </a:r>
            <a:r>
              <a:rPr lang="tr-TR" sz="1200" dirty="0"/>
              <a:t> </a:t>
            </a:r>
            <a:r>
              <a:rPr lang="tr-TR" sz="1200" dirty="0" err="1"/>
              <a:t>mentioned</a:t>
            </a:r>
            <a:r>
              <a:rPr lang="tr-TR" sz="1200" dirty="0"/>
              <a:t> in </a:t>
            </a:r>
            <a:r>
              <a:rPr lang="tr-TR" sz="1200" dirty="0" err="1"/>
              <a:t>the</a:t>
            </a:r>
            <a:r>
              <a:rPr lang="tr-TR" sz="1200" dirty="0"/>
              <a:t> </a:t>
            </a:r>
            <a:r>
              <a:rPr lang="tr-TR" sz="1200" dirty="0" err="1"/>
              <a:t>Book</a:t>
            </a:r>
            <a:r>
              <a:rPr lang="tr-TR" sz="1200" dirty="0"/>
              <a:t> of </a:t>
            </a:r>
            <a:r>
              <a:rPr lang="tr-TR" sz="1200" dirty="0" err="1"/>
              <a:t>Revelation</a:t>
            </a:r>
            <a:r>
              <a:rPr lang="tr-TR" sz="1200" dirty="0"/>
              <a:t>. </a:t>
            </a:r>
            <a:r>
              <a:rPr lang="tr-TR" sz="1200" dirty="0" err="1"/>
              <a:t>The</a:t>
            </a:r>
            <a:r>
              <a:rPr lang="tr-TR" sz="1200" dirty="0"/>
              <a:t> </a:t>
            </a:r>
            <a:r>
              <a:rPr lang="tr-TR" sz="1200" dirty="0" err="1"/>
              <a:t>Gospel</a:t>
            </a:r>
            <a:r>
              <a:rPr lang="tr-TR" sz="1200" dirty="0"/>
              <a:t> of John </a:t>
            </a:r>
            <a:r>
              <a:rPr lang="tr-TR" sz="1200" dirty="0" err="1"/>
              <a:t>may</a:t>
            </a:r>
            <a:r>
              <a:rPr lang="tr-TR" sz="1200" dirty="0"/>
              <a:t> </a:t>
            </a:r>
            <a:r>
              <a:rPr lang="tr-TR" sz="1200" dirty="0" err="1"/>
              <a:t>have</a:t>
            </a:r>
            <a:r>
              <a:rPr lang="tr-TR" sz="1200" dirty="0"/>
              <a:t> </a:t>
            </a:r>
            <a:r>
              <a:rPr lang="tr-TR" sz="1200" dirty="0" err="1"/>
              <a:t>been</a:t>
            </a:r>
            <a:r>
              <a:rPr lang="tr-TR" sz="1200" dirty="0"/>
              <a:t> </a:t>
            </a:r>
            <a:r>
              <a:rPr lang="tr-TR" sz="1200" dirty="0" err="1"/>
              <a:t>written</a:t>
            </a:r>
            <a:r>
              <a:rPr lang="tr-TR" sz="1200" dirty="0"/>
              <a:t> here</a:t>
            </a:r>
          </a:p>
          <a:p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5199321" y="4289272"/>
            <a:ext cx="274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200" dirty="0" err="1"/>
              <a:t>Göbeklitepe</a:t>
            </a:r>
            <a:r>
              <a:rPr lang="tr-TR" sz="1200" dirty="0"/>
              <a:t> </a:t>
            </a:r>
            <a:r>
              <a:rPr lang="tr-TR" sz="1200" dirty="0" err="1"/>
              <a:t>or</a:t>
            </a:r>
            <a:r>
              <a:rPr lang="tr-TR" sz="1200" dirty="0"/>
              <a:t> Göbekli Tepe is </a:t>
            </a:r>
            <a:r>
              <a:rPr lang="tr-TR" sz="1200" dirty="0" err="1"/>
              <a:t>the</a:t>
            </a:r>
            <a:r>
              <a:rPr lang="tr-TR" sz="1200" dirty="0"/>
              <a:t> </a:t>
            </a:r>
            <a:r>
              <a:rPr lang="tr-TR" sz="1200" dirty="0" err="1"/>
              <a:t>oldest</a:t>
            </a:r>
            <a:r>
              <a:rPr lang="tr-TR" sz="1200" dirty="0"/>
              <a:t> </a:t>
            </a:r>
            <a:r>
              <a:rPr lang="tr-TR" sz="1200" dirty="0" err="1"/>
              <a:t>known</a:t>
            </a:r>
            <a:r>
              <a:rPr lang="tr-TR" sz="1200" dirty="0"/>
              <a:t> </a:t>
            </a:r>
            <a:r>
              <a:rPr lang="tr-TR" sz="1200" dirty="0" err="1"/>
              <a:t>collection</a:t>
            </a:r>
            <a:r>
              <a:rPr lang="tr-TR" sz="1200" dirty="0"/>
              <a:t> of </a:t>
            </a:r>
            <a:r>
              <a:rPr lang="tr-TR" sz="1200" dirty="0" err="1"/>
              <a:t>cult</a:t>
            </a:r>
            <a:r>
              <a:rPr lang="tr-TR" sz="1200" dirty="0"/>
              <a:t> </a:t>
            </a:r>
            <a:r>
              <a:rPr lang="tr-TR" sz="1200" dirty="0" err="1"/>
              <a:t>structures</a:t>
            </a:r>
            <a:r>
              <a:rPr lang="tr-TR" sz="1200" dirty="0"/>
              <a:t> in </a:t>
            </a:r>
            <a:r>
              <a:rPr lang="tr-TR" sz="1200" dirty="0" err="1"/>
              <a:t>the</a:t>
            </a:r>
            <a:r>
              <a:rPr lang="tr-TR" sz="1200" dirty="0"/>
              <a:t> </a:t>
            </a:r>
            <a:r>
              <a:rPr lang="tr-TR" sz="1200" dirty="0" err="1"/>
              <a:t>world</a:t>
            </a:r>
            <a:r>
              <a:rPr lang="tr-TR" sz="1200" dirty="0"/>
              <a:t>, </a:t>
            </a:r>
            <a:r>
              <a:rPr lang="tr-TR" sz="1200" dirty="0" err="1"/>
              <a:t>located</a:t>
            </a:r>
            <a:r>
              <a:rPr lang="tr-TR" sz="1200" dirty="0"/>
              <a:t> </a:t>
            </a:r>
            <a:r>
              <a:rPr lang="tr-TR" sz="1200" dirty="0" err="1"/>
              <a:t>near</a:t>
            </a:r>
            <a:r>
              <a:rPr lang="tr-TR" sz="1200" dirty="0"/>
              <a:t> Örencik </a:t>
            </a:r>
            <a:r>
              <a:rPr lang="tr-TR" sz="1200" dirty="0" err="1"/>
              <a:t>village</a:t>
            </a:r>
            <a:r>
              <a:rPr lang="tr-TR" sz="1200" dirty="0"/>
              <a:t>, 18 km </a:t>
            </a:r>
            <a:r>
              <a:rPr lang="tr-TR" sz="1200" dirty="0" err="1"/>
              <a:t>northeast</a:t>
            </a:r>
            <a:r>
              <a:rPr lang="tr-TR" sz="1200" dirty="0"/>
              <a:t> of Şanlıurfa </a:t>
            </a:r>
            <a:r>
              <a:rPr lang="tr-TR" sz="1200" dirty="0" err="1"/>
              <a:t>city</a:t>
            </a:r>
            <a:r>
              <a:rPr lang="tr-TR" sz="1200" dirty="0"/>
              <a:t> </a:t>
            </a:r>
            <a:r>
              <a:rPr lang="tr-TR" sz="1200" dirty="0" err="1"/>
              <a:t>center</a:t>
            </a:r>
            <a:r>
              <a:rPr lang="tr-TR" sz="1200" dirty="0"/>
              <a:t>. </a:t>
            </a:r>
            <a:r>
              <a:rPr lang="tr-TR" sz="1200" dirty="0" err="1"/>
              <a:t>The</a:t>
            </a:r>
            <a:r>
              <a:rPr lang="tr-TR" sz="1200" dirty="0"/>
              <a:t> </a:t>
            </a:r>
            <a:r>
              <a:rPr lang="tr-TR" sz="1200" dirty="0" err="1"/>
              <a:t>monumental</a:t>
            </a:r>
            <a:r>
              <a:rPr lang="tr-TR" sz="1200" dirty="0"/>
              <a:t> </a:t>
            </a:r>
            <a:r>
              <a:rPr lang="tr-TR" sz="1200" dirty="0" err="1"/>
              <a:t>architecture</a:t>
            </a:r>
            <a:r>
              <a:rPr lang="tr-TR" sz="1200" dirty="0"/>
              <a:t> </a:t>
            </a:r>
            <a:r>
              <a:rPr lang="tr-TR" sz="1200" dirty="0" err="1"/>
              <a:t>unearthed</a:t>
            </a:r>
            <a:r>
              <a:rPr lang="tr-TR" sz="1200" dirty="0"/>
              <a:t> </a:t>
            </a:r>
            <a:r>
              <a:rPr lang="tr-TR" sz="1200" dirty="0" err="1"/>
              <a:t>during</a:t>
            </a:r>
            <a:r>
              <a:rPr lang="tr-TR" sz="1200" dirty="0"/>
              <a:t> </a:t>
            </a:r>
            <a:r>
              <a:rPr lang="tr-TR" sz="1200" dirty="0" err="1"/>
              <a:t>excavations</a:t>
            </a:r>
            <a:r>
              <a:rPr lang="tr-TR" sz="1200" dirty="0"/>
              <a:t> </a:t>
            </a:r>
            <a:r>
              <a:rPr lang="tr-TR" sz="1200" dirty="0" err="1"/>
              <a:t>makes</a:t>
            </a:r>
            <a:r>
              <a:rPr lang="tr-TR" sz="1200" dirty="0"/>
              <a:t> Göbekli Tepe </a:t>
            </a:r>
            <a:r>
              <a:rPr lang="tr-TR" sz="1200" dirty="0" err="1"/>
              <a:t>unique</a:t>
            </a:r>
            <a:r>
              <a:rPr lang="tr-TR" sz="1200" dirty="0"/>
              <a:t> </a:t>
            </a:r>
            <a:r>
              <a:rPr lang="tr-TR" sz="1200" dirty="0" err="1"/>
              <a:t>and</a:t>
            </a:r>
            <a:r>
              <a:rPr lang="tr-TR" sz="1200" dirty="0"/>
              <a:t> </a:t>
            </a:r>
            <a:r>
              <a:rPr lang="tr-TR" sz="1200" dirty="0" err="1"/>
              <a:t>special</a:t>
            </a:r>
            <a:r>
              <a:rPr lang="tr-TR" sz="1200" dirty="0"/>
              <a:t>. </a:t>
            </a:r>
            <a:r>
              <a:rPr lang="tr-TR" sz="1200" dirty="0" err="1"/>
              <a:t>In</a:t>
            </a:r>
            <a:r>
              <a:rPr lang="tr-TR" sz="1200" dirty="0"/>
              <a:t> </a:t>
            </a:r>
            <a:r>
              <a:rPr lang="tr-TR" sz="1200" dirty="0" err="1"/>
              <a:t>this</a:t>
            </a:r>
            <a:r>
              <a:rPr lang="tr-TR" sz="1200" dirty="0"/>
              <a:t> </a:t>
            </a:r>
            <a:r>
              <a:rPr lang="tr-TR" sz="1200" dirty="0" err="1"/>
              <a:t>context</a:t>
            </a:r>
            <a:r>
              <a:rPr lang="tr-TR" sz="1200" dirty="0"/>
              <a:t>, it </a:t>
            </a:r>
            <a:r>
              <a:rPr lang="tr-TR" sz="1200" dirty="0" err="1"/>
              <a:t>was</a:t>
            </a:r>
            <a:r>
              <a:rPr lang="tr-TR" sz="1200" dirty="0"/>
              <a:t> </a:t>
            </a:r>
            <a:r>
              <a:rPr lang="tr-TR" sz="1200" dirty="0" err="1"/>
              <a:t>included</a:t>
            </a:r>
            <a:r>
              <a:rPr lang="tr-TR" sz="1200" dirty="0"/>
              <a:t> in </a:t>
            </a:r>
            <a:r>
              <a:rPr lang="tr-TR" sz="1200" dirty="0" err="1"/>
              <a:t>the</a:t>
            </a:r>
            <a:r>
              <a:rPr lang="tr-TR" sz="1200" dirty="0"/>
              <a:t> World </a:t>
            </a:r>
            <a:r>
              <a:rPr lang="tr-TR" sz="1200" dirty="0" err="1"/>
              <a:t>Heritage</a:t>
            </a:r>
            <a:r>
              <a:rPr lang="tr-TR" sz="1200" dirty="0"/>
              <a:t> </a:t>
            </a:r>
            <a:r>
              <a:rPr lang="tr-TR" sz="1200" dirty="0" err="1"/>
              <a:t>tentative</a:t>
            </a:r>
            <a:r>
              <a:rPr lang="tr-TR" sz="1200" dirty="0"/>
              <a:t> </a:t>
            </a:r>
            <a:r>
              <a:rPr lang="tr-TR" sz="1200" dirty="0" err="1"/>
              <a:t>list</a:t>
            </a:r>
            <a:r>
              <a:rPr lang="tr-TR" sz="1200" dirty="0"/>
              <a:t> </a:t>
            </a:r>
            <a:r>
              <a:rPr lang="tr-TR" sz="1200" dirty="0" err="1"/>
              <a:t>by</a:t>
            </a:r>
            <a:r>
              <a:rPr lang="tr-TR" sz="1200" dirty="0"/>
              <a:t> UNESCO in 2011 </a:t>
            </a:r>
            <a:r>
              <a:rPr lang="tr-TR" sz="1200" dirty="0" err="1"/>
              <a:t>and</a:t>
            </a:r>
            <a:r>
              <a:rPr lang="tr-TR" sz="1200" dirty="0"/>
              <a:t> </a:t>
            </a:r>
            <a:r>
              <a:rPr lang="tr-TR" sz="1200" dirty="0" err="1"/>
              <a:t>entered</a:t>
            </a:r>
            <a:r>
              <a:rPr lang="tr-TR" sz="1200" dirty="0"/>
              <a:t> </a:t>
            </a:r>
            <a:r>
              <a:rPr lang="tr-TR" sz="1200" dirty="0" err="1"/>
              <a:t>the</a:t>
            </a:r>
            <a:r>
              <a:rPr lang="tr-TR" sz="1200" dirty="0"/>
              <a:t> </a:t>
            </a:r>
            <a:r>
              <a:rPr lang="tr-TR" sz="1200" dirty="0" err="1"/>
              <a:t>permanent</a:t>
            </a:r>
            <a:r>
              <a:rPr lang="tr-TR" sz="1200" dirty="0"/>
              <a:t> </a:t>
            </a:r>
            <a:r>
              <a:rPr lang="tr-TR" sz="1200" dirty="0" err="1"/>
              <a:t>list</a:t>
            </a:r>
            <a:r>
              <a:rPr lang="tr-TR" sz="1200" dirty="0"/>
              <a:t> in 2018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8771860" y="2498651"/>
            <a:ext cx="2509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200" dirty="0" err="1"/>
              <a:t>The</a:t>
            </a:r>
            <a:r>
              <a:rPr lang="tr-TR" sz="1200" dirty="0"/>
              <a:t> </a:t>
            </a:r>
            <a:r>
              <a:rPr lang="tr-TR" sz="1200" dirty="0" err="1"/>
              <a:t>tombs</a:t>
            </a:r>
            <a:r>
              <a:rPr lang="tr-TR" sz="1200" dirty="0"/>
              <a:t> </a:t>
            </a:r>
            <a:r>
              <a:rPr lang="tr-TR" sz="1200" dirty="0" err="1"/>
              <a:t>and</a:t>
            </a:r>
            <a:r>
              <a:rPr lang="tr-TR" sz="1200" dirty="0"/>
              <a:t> </a:t>
            </a:r>
            <a:r>
              <a:rPr lang="tr-TR" sz="1200" dirty="0" err="1"/>
              <a:t>monumental</a:t>
            </a:r>
            <a:r>
              <a:rPr lang="tr-TR" sz="1200" dirty="0"/>
              <a:t> </a:t>
            </a:r>
            <a:r>
              <a:rPr lang="tr-TR" sz="1200" dirty="0" err="1"/>
              <a:t>statues</a:t>
            </a:r>
            <a:r>
              <a:rPr lang="tr-TR" sz="1200" dirty="0"/>
              <a:t> </a:t>
            </a:r>
            <a:r>
              <a:rPr lang="tr-TR" sz="1200" dirty="0" err="1"/>
              <a:t>built</a:t>
            </a:r>
            <a:r>
              <a:rPr lang="tr-TR" sz="1200" dirty="0"/>
              <a:t> on </a:t>
            </a:r>
            <a:r>
              <a:rPr lang="tr-TR" sz="1200" dirty="0" err="1"/>
              <a:t>the</a:t>
            </a:r>
            <a:r>
              <a:rPr lang="tr-TR" sz="1200" dirty="0"/>
              <a:t> </a:t>
            </a:r>
            <a:r>
              <a:rPr lang="tr-TR" sz="1200" dirty="0" err="1"/>
              <a:t>slopes</a:t>
            </a:r>
            <a:r>
              <a:rPr lang="tr-TR" sz="1200" dirty="0"/>
              <a:t> of </a:t>
            </a:r>
            <a:r>
              <a:rPr lang="tr-TR" sz="1200" dirty="0" err="1"/>
              <a:t>Mount</a:t>
            </a:r>
            <a:r>
              <a:rPr lang="tr-TR" sz="1200" dirty="0"/>
              <a:t> Nemrut, </a:t>
            </a:r>
            <a:r>
              <a:rPr lang="tr-TR" sz="1200" dirty="0" err="1"/>
              <a:t>which</a:t>
            </a:r>
            <a:r>
              <a:rPr lang="tr-TR" sz="1200" dirty="0"/>
              <a:t> is 2,150 </a:t>
            </a:r>
            <a:r>
              <a:rPr lang="tr-TR" sz="1200" dirty="0" err="1"/>
              <a:t>meters</a:t>
            </a:r>
            <a:r>
              <a:rPr lang="tr-TR" sz="1200" dirty="0"/>
              <a:t> </a:t>
            </a:r>
            <a:r>
              <a:rPr lang="tr-TR" sz="1200" dirty="0" err="1"/>
              <a:t>high</a:t>
            </a:r>
            <a:r>
              <a:rPr lang="tr-TR" sz="1200" dirty="0"/>
              <a:t>, </a:t>
            </a:r>
            <a:r>
              <a:rPr lang="tr-TR" sz="1200" dirty="0" err="1"/>
              <a:t>by</a:t>
            </a:r>
            <a:r>
              <a:rPr lang="tr-TR" sz="1200" dirty="0"/>
              <a:t> </a:t>
            </a:r>
            <a:r>
              <a:rPr lang="tr-TR" sz="1200" dirty="0" err="1"/>
              <a:t>the</a:t>
            </a:r>
            <a:r>
              <a:rPr lang="tr-TR" sz="1200" dirty="0"/>
              <a:t> </a:t>
            </a:r>
            <a:r>
              <a:rPr lang="tr-TR" sz="1200" dirty="0" err="1"/>
              <a:t>Commagene</a:t>
            </a:r>
            <a:r>
              <a:rPr lang="tr-TR" sz="1200" dirty="0"/>
              <a:t> </a:t>
            </a:r>
            <a:r>
              <a:rPr lang="tr-TR" sz="1200" dirty="0" err="1"/>
              <a:t>King</a:t>
            </a:r>
            <a:r>
              <a:rPr lang="tr-TR" sz="1200" dirty="0"/>
              <a:t> </a:t>
            </a:r>
            <a:r>
              <a:rPr lang="tr-TR" sz="1200" dirty="0" err="1"/>
              <a:t>Antiochos</a:t>
            </a:r>
            <a:r>
              <a:rPr lang="tr-TR" sz="1200" dirty="0"/>
              <a:t> I </a:t>
            </a:r>
            <a:r>
              <a:rPr lang="tr-TR" sz="1200" dirty="0" err="1"/>
              <a:t>to</a:t>
            </a:r>
            <a:r>
              <a:rPr lang="tr-TR" sz="1200" dirty="0"/>
              <a:t> </a:t>
            </a:r>
            <a:r>
              <a:rPr lang="tr-TR" sz="1200" dirty="0" err="1"/>
              <a:t>show</a:t>
            </a:r>
            <a:r>
              <a:rPr lang="tr-TR" sz="1200" dirty="0"/>
              <a:t> his </a:t>
            </a:r>
            <a:r>
              <a:rPr lang="tr-TR" sz="1200" dirty="0" err="1"/>
              <a:t>gratitude</a:t>
            </a:r>
            <a:r>
              <a:rPr lang="tr-TR" sz="1200" dirty="0"/>
              <a:t> </a:t>
            </a:r>
            <a:r>
              <a:rPr lang="tr-TR" sz="1200" dirty="0" err="1"/>
              <a:t>to</a:t>
            </a:r>
            <a:r>
              <a:rPr lang="tr-TR" sz="1200" dirty="0"/>
              <a:t> </a:t>
            </a:r>
            <a:r>
              <a:rPr lang="tr-TR" sz="1200" dirty="0" err="1"/>
              <a:t>the</a:t>
            </a:r>
            <a:r>
              <a:rPr lang="tr-TR" sz="1200" dirty="0"/>
              <a:t> </a:t>
            </a:r>
            <a:r>
              <a:rPr lang="tr-TR" sz="1200" dirty="0" err="1"/>
              <a:t>gods</a:t>
            </a:r>
            <a:r>
              <a:rPr lang="tr-TR" sz="1200" dirty="0"/>
              <a:t> </a:t>
            </a:r>
            <a:r>
              <a:rPr lang="tr-TR" sz="1200" dirty="0" err="1"/>
              <a:t>and</a:t>
            </a:r>
            <a:r>
              <a:rPr lang="tr-TR" sz="1200" dirty="0"/>
              <a:t> </a:t>
            </a:r>
            <a:r>
              <a:rPr lang="tr-TR" sz="1200" dirty="0" err="1"/>
              <a:t>ancestors</a:t>
            </a:r>
            <a:r>
              <a:rPr lang="tr-TR" sz="1200" dirty="0"/>
              <a:t>, </a:t>
            </a:r>
            <a:r>
              <a:rPr lang="tr-TR" sz="1200" dirty="0" err="1"/>
              <a:t>are</a:t>
            </a:r>
            <a:r>
              <a:rPr lang="tr-TR" sz="1200" dirty="0"/>
              <a:t> </a:t>
            </a:r>
            <a:r>
              <a:rPr lang="tr-TR" sz="1200" dirty="0" err="1"/>
              <a:t>one</a:t>
            </a:r>
            <a:r>
              <a:rPr lang="tr-TR" sz="1200" dirty="0"/>
              <a:t> of </a:t>
            </a:r>
            <a:r>
              <a:rPr lang="tr-TR" sz="1200" dirty="0" err="1"/>
              <a:t>the</a:t>
            </a:r>
            <a:r>
              <a:rPr lang="tr-TR" sz="1200" dirty="0"/>
              <a:t> </a:t>
            </a:r>
            <a:r>
              <a:rPr lang="tr-TR" sz="1200" dirty="0" err="1"/>
              <a:t>most</a:t>
            </a:r>
            <a:r>
              <a:rPr lang="tr-TR" sz="1200" dirty="0"/>
              <a:t> </a:t>
            </a:r>
            <a:r>
              <a:rPr lang="tr-TR" sz="1200" dirty="0" err="1"/>
              <a:t>magnificent</a:t>
            </a:r>
            <a:r>
              <a:rPr lang="tr-TR" sz="1200" dirty="0"/>
              <a:t> </a:t>
            </a:r>
            <a:r>
              <a:rPr lang="tr-TR" sz="1200" dirty="0" err="1"/>
              <a:t>ruins</a:t>
            </a:r>
            <a:r>
              <a:rPr lang="tr-TR" sz="1200" dirty="0"/>
              <a:t> of </a:t>
            </a:r>
            <a:r>
              <a:rPr lang="tr-TR" sz="1200" dirty="0" err="1"/>
              <a:t>the</a:t>
            </a:r>
            <a:r>
              <a:rPr lang="tr-TR" sz="1200" dirty="0"/>
              <a:t> </a:t>
            </a:r>
            <a:r>
              <a:rPr lang="tr-TR" sz="1200" dirty="0" err="1"/>
              <a:t>Hellenistic</a:t>
            </a:r>
            <a:r>
              <a:rPr lang="tr-TR" sz="1200" dirty="0"/>
              <a:t> </a:t>
            </a:r>
            <a:r>
              <a:rPr lang="tr-TR" sz="1200" dirty="0" err="1"/>
              <a:t>Period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3472436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xmlns="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329" y="848155"/>
            <a:ext cx="6573595" cy="71213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tr-TR" sz="4000" dirty="0"/>
              <a:t>THE FIRST FOUNDATIONS OF THE REPUBLIC OF TURKEY</a:t>
            </a:r>
            <a:br>
              <a:rPr lang="tr-TR" sz="4000" dirty="0"/>
            </a:br>
            <a:endParaRPr lang="it-IT" sz="4000" dirty="0"/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xmlns="" id="{5ECB66A7-6ECC-411D-A565-9A33C392681B}"/>
              </a:ext>
            </a:extLst>
          </p:cNvPr>
          <p:cNvSpPr txBox="1">
            <a:spLocks/>
          </p:cNvSpPr>
          <p:nvPr/>
        </p:nvSpPr>
        <p:spPr bwMode="ltGray">
          <a:xfrm>
            <a:off x="1054329" y="1720674"/>
            <a:ext cx="5877385" cy="802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534" y="1904949"/>
            <a:ext cx="3189616" cy="4513070"/>
          </a:xfr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046" y="4039263"/>
            <a:ext cx="4040162" cy="2676607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1318437" y="2402958"/>
            <a:ext cx="3806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building</a:t>
            </a:r>
            <a:r>
              <a:rPr lang="tr-TR" sz="1600" dirty="0"/>
              <a:t>, </a:t>
            </a:r>
            <a:r>
              <a:rPr lang="tr-TR" sz="1600" dirty="0" err="1"/>
              <a:t>where</a:t>
            </a:r>
            <a:r>
              <a:rPr lang="tr-TR" sz="1600" dirty="0"/>
              <a:t>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activities</a:t>
            </a:r>
            <a:r>
              <a:rPr lang="tr-TR" sz="1600" dirty="0"/>
              <a:t> of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Turkish</a:t>
            </a:r>
            <a:r>
              <a:rPr lang="tr-TR" sz="1600" dirty="0"/>
              <a:t> Grand </a:t>
            </a:r>
            <a:r>
              <a:rPr lang="tr-TR" sz="1600" dirty="0" err="1"/>
              <a:t>National</a:t>
            </a:r>
            <a:r>
              <a:rPr lang="tr-TR" sz="1600" dirty="0"/>
              <a:t> Assembly </a:t>
            </a:r>
            <a:r>
              <a:rPr lang="tr-TR" sz="1600" dirty="0" err="1"/>
              <a:t>were</a:t>
            </a:r>
            <a:r>
              <a:rPr lang="tr-TR" sz="1600" dirty="0"/>
              <a:t> </a:t>
            </a:r>
            <a:r>
              <a:rPr lang="tr-TR" sz="1600" dirty="0" err="1"/>
              <a:t>carried</a:t>
            </a:r>
            <a:r>
              <a:rPr lang="tr-TR" sz="1600" dirty="0"/>
              <a:t> </a:t>
            </a:r>
            <a:r>
              <a:rPr lang="tr-TR" sz="1600" dirty="0" err="1"/>
              <a:t>out</a:t>
            </a:r>
            <a:r>
              <a:rPr lang="tr-TR" sz="1600" dirty="0"/>
              <a:t> </a:t>
            </a:r>
            <a:r>
              <a:rPr lang="tr-TR" sz="1600" dirty="0" err="1"/>
              <a:t>between</a:t>
            </a:r>
            <a:r>
              <a:rPr lang="tr-TR" sz="1600" dirty="0"/>
              <a:t> 1920 </a:t>
            </a:r>
            <a:r>
              <a:rPr lang="tr-TR" sz="1600" dirty="0" err="1"/>
              <a:t>and</a:t>
            </a:r>
            <a:r>
              <a:rPr lang="tr-TR" sz="1600" dirty="0"/>
              <a:t> 1924, </a:t>
            </a:r>
            <a:r>
              <a:rPr lang="tr-TR" sz="1600" dirty="0" err="1"/>
              <a:t>was</a:t>
            </a:r>
            <a:r>
              <a:rPr lang="tr-TR" sz="1600" dirty="0"/>
              <a:t> </a:t>
            </a:r>
            <a:r>
              <a:rPr lang="tr-TR" sz="1600" dirty="0" err="1"/>
              <a:t>opened</a:t>
            </a:r>
            <a:r>
              <a:rPr lang="tr-TR" sz="1600" dirty="0"/>
              <a:t> </a:t>
            </a:r>
            <a:r>
              <a:rPr lang="tr-TR" sz="1600" dirty="0" err="1"/>
              <a:t>to</a:t>
            </a:r>
            <a:r>
              <a:rPr lang="tr-TR" sz="1600" dirty="0"/>
              <a:t>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public</a:t>
            </a:r>
            <a:r>
              <a:rPr lang="tr-TR" sz="1600" dirty="0"/>
              <a:t> on April 23, 1961 </a:t>
            </a:r>
            <a:r>
              <a:rPr lang="tr-TR" sz="1600" dirty="0" err="1"/>
              <a:t>under</a:t>
            </a:r>
            <a:r>
              <a:rPr lang="tr-TR" sz="1600" dirty="0"/>
              <a:t> </a:t>
            </a:r>
            <a:r>
              <a:rPr lang="tr-TR" sz="1600" dirty="0" err="1"/>
              <a:t>the</a:t>
            </a:r>
            <a:r>
              <a:rPr lang="tr-TR" sz="1600" dirty="0"/>
              <a:t> name of "</a:t>
            </a:r>
            <a:r>
              <a:rPr lang="tr-TR" sz="1600" dirty="0" err="1"/>
              <a:t>Turkish</a:t>
            </a:r>
            <a:r>
              <a:rPr lang="tr-TR" sz="1600" dirty="0"/>
              <a:t> Grand </a:t>
            </a:r>
            <a:r>
              <a:rPr lang="tr-TR" sz="1600" dirty="0" err="1"/>
              <a:t>National</a:t>
            </a:r>
            <a:r>
              <a:rPr lang="tr-TR" sz="1600" dirty="0"/>
              <a:t> Assembly </a:t>
            </a:r>
            <a:r>
              <a:rPr lang="tr-TR" sz="1600" dirty="0" err="1"/>
              <a:t>Museum</a:t>
            </a:r>
            <a:r>
              <a:rPr lang="tr-TR" sz="1600" dirty="0"/>
              <a:t>"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8910084" y="2870791"/>
            <a:ext cx="28601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/>
              <a:t>He is a </a:t>
            </a:r>
            <a:r>
              <a:rPr lang="tr-TR" dirty="0" err="1"/>
              <a:t>Turkish</a:t>
            </a:r>
            <a:r>
              <a:rPr lang="tr-TR" dirty="0"/>
              <a:t> </a:t>
            </a:r>
            <a:r>
              <a:rPr lang="tr-TR" dirty="0" err="1"/>
              <a:t>soldier</a:t>
            </a:r>
            <a:r>
              <a:rPr lang="tr-TR" dirty="0"/>
              <a:t>, </a:t>
            </a:r>
            <a:r>
              <a:rPr lang="tr-TR" dirty="0" err="1"/>
              <a:t>statesman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founder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Republic</a:t>
            </a:r>
            <a:r>
              <a:rPr lang="tr-TR" dirty="0"/>
              <a:t> of </a:t>
            </a:r>
            <a:r>
              <a:rPr lang="tr-TR" dirty="0" err="1"/>
              <a:t>Turkey</a:t>
            </a:r>
            <a:r>
              <a:rPr lang="tr-TR" dirty="0"/>
              <a:t>. Atatürk </a:t>
            </a:r>
            <a:r>
              <a:rPr lang="tr-TR" dirty="0" err="1"/>
              <a:t>carried</a:t>
            </a:r>
            <a:r>
              <a:rPr lang="tr-TR" dirty="0"/>
              <a:t> </a:t>
            </a:r>
            <a:r>
              <a:rPr lang="tr-TR" dirty="0" err="1"/>
              <a:t>out</a:t>
            </a:r>
            <a:r>
              <a:rPr lang="tr-TR" dirty="0"/>
              <a:t> </a:t>
            </a:r>
            <a:r>
              <a:rPr lang="tr-TR" dirty="0" err="1"/>
              <a:t>secularist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nationalist</a:t>
            </a:r>
            <a:r>
              <a:rPr lang="tr-TR" dirty="0"/>
              <a:t> </a:t>
            </a:r>
            <a:r>
              <a:rPr lang="tr-TR" dirty="0" err="1"/>
              <a:t>reforms</a:t>
            </a:r>
            <a:r>
              <a:rPr lang="tr-TR" dirty="0"/>
              <a:t> in </a:t>
            </a:r>
            <a:r>
              <a:rPr lang="tr-TR" dirty="0" err="1"/>
              <a:t>political</a:t>
            </a:r>
            <a:r>
              <a:rPr lang="tr-TR" dirty="0"/>
              <a:t>, </a:t>
            </a:r>
            <a:r>
              <a:rPr lang="tr-TR" dirty="0" err="1"/>
              <a:t>economic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cultural</a:t>
            </a:r>
            <a:r>
              <a:rPr lang="tr-TR" dirty="0"/>
              <a:t> </a:t>
            </a:r>
            <a:r>
              <a:rPr lang="tr-TR" dirty="0" err="1"/>
              <a:t>fields</a:t>
            </a:r>
            <a:r>
              <a:rPr lang="tr-TR" dirty="0"/>
              <a:t> in </a:t>
            </a:r>
            <a:r>
              <a:rPr lang="tr-TR" dirty="0" err="1"/>
              <a:t>order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establish</a:t>
            </a:r>
            <a:r>
              <a:rPr lang="tr-TR" dirty="0"/>
              <a:t> a modern, </a:t>
            </a:r>
            <a:r>
              <a:rPr lang="tr-TR" dirty="0" err="1"/>
              <a:t>progressive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secular</a:t>
            </a:r>
            <a:r>
              <a:rPr lang="tr-TR" dirty="0"/>
              <a:t> </a:t>
            </a:r>
            <a:r>
              <a:rPr lang="tr-TR" dirty="0" err="1"/>
              <a:t>nation-state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5062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xmlns="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329" y="848155"/>
            <a:ext cx="6573595" cy="71213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rtl="0"/>
            <a:r>
              <a:rPr lang="tr-TR" sz="4000" dirty="0" smtClean="0"/>
              <a:t>Architecture</a:t>
            </a:r>
            <a:br>
              <a:rPr lang="tr-TR" sz="4000" dirty="0" smtClean="0"/>
            </a:br>
            <a:endParaRPr lang="it-IT" sz="4000" dirty="0"/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xmlns="" id="{5ECB66A7-6ECC-411D-A565-9A33C392681B}"/>
              </a:ext>
            </a:extLst>
          </p:cNvPr>
          <p:cNvSpPr txBox="1">
            <a:spLocks/>
          </p:cNvSpPr>
          <p:nvPr/>
        </p:nvSpPr>
        <p:spPr bwMode="ltGray">
          <a:xfrm>
            <a:off x="1054329" y="1720674"/>
            <a:ext cx="5877385" cy="802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428" y="949300"/>
            <a:ext cx="3896999" cy="2649958"/>
          </a:xfr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825" y="4050924"/>
            <a:ext cx="4006896" cy="2676607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054329" y="1475681"/>
            <a:ext cx="51248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err="1"/>
              <a:t>From</a:t>
            </a:r>
            <a:r>
              <a:rPr lang="tr-TR" dirty="0"/>
              <a:t> 1856 </a:t>
            </a:r>
            <a:r>
              <a:rPr lang="tr-TR" dirty="0" err="1"/>
              <a:t>until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proclamation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Republic</a:t>
            </a:r>
            <a:r>
              <a:rPr lang="tr-TR" dirty="0"/>
              <a:t>, Dolmabahçe </a:t>
            </a:r>
            <a:r>
              <a:rPr lang="tr-TR" dirty="0" err="1"/>
              <a:t>Palace</a:t>
            </a:r>
            <a:r>
              <a:rPr lang="tr-TR" dirty="0"/>
              <a:t> </a:t>
            </a:r>
            <a:r>
              <a:rPr lang="tr-TR" dirty="0" err="1"/>
              <a:t>witnessed</a:t>
            </a:r>
            <a:r>
              <a:rPr lang="tr-TR" dirty="0"/>
              <a:t> </a:t>
            </a:r>
            <a:r>
              <a:rPr lang="tr-TR" dirty="0" err="1"/>
              <a:t>every</a:t>
            </a:r>
            <a:r>
              <a:rPr lang="tr-TR" dirty="0"/>
              <a:t> step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Ottoman</a:t>
            </a:r>
            <a:r>
              <a:rPr lang="tr-TR" dirty="0"/>
              <a:t> </a:t>
            </a:r>
            <a:r>
              <a:rPr lang="tr-TR" dirty="0" err="1"/>
              <a:t>Empire</a:t>
            </a:r>
            <a:r>
              <a:rPr lang="tr-TR" dirty="0"/>
              <a:t> </a:t>
            </a:r>
            <a:r>
              <a:rPr lang="tr-TR" dirty="0" err="1"/>
              <a:t>opening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west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has </a:t>
            </a:r>
            <a:r>
              <a:rPr lang="tr-TR" dirty="0" err="1"/>
              <a:t>witnessed</a:t>
            </a:r>
            <a:r>
              <a:rPr lang="tr-TR" dirty="0"/>
              <a:t> </a:t>
            </a:r>
            <a:r>
              <a:rPr lang="tr-TR" dirty="0" err="1"/>
              <a:t>many</a:t>
            </a:r>
            <a:r>
              <a:rPr lang="tr-TR" dirty="0"/>
              <a:t> </a:t>
            </a:r>
            <a:r>
              <a:rPr lang="tr-TR" dirty="0" err="1"/>
              <a:t>important</a:t>
            </a:r>
            <a:r>
              <a:rPr lang="tr-TR" dirty="0"/>
              <a:t> </a:t>
            </a:r>
            <a:r>
              <a:rPr lang="tr-TR" dirty="0" err="1"/>
              <a:t>reforms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revolutionary</a:t>
            </a:r>
            <a:r>
              <a:rPr lang="tr-TR" dirty="0"/>
              <a:t> </a:t>
            </a:r>
            <a:r>
              <a:rPr lang="tr-TR" dirty="0" err="1"/>
              <a:t>political</a:t>
            </a:r>
            <a:r>
              <a:rPr lang="tr-TR" dirty="0"/>
              <a:t> </a:t>
            </a:r>
            <a:r>
              <a:rPr lang="tr-TR" dirty="0" err="1"/>
              <a:t>moves</a:t>
            </a:r>
            <a:r>
              <a:rPr lang="tr-TR" dirty="0"/>
              <a:t> since </a:t>
            </a:r>
            <a:r>
              <a:rPr lang="tr-TR" dirty="0" err="1"/>
              <a:t>its</a:t>
            </a:r>
            <a:r>
              <a:rPr lang="tr-TR" dirty="0"/>
              <a:t> </a:t>
            </a:r>
            <a:r>
              <a:rPr lang="tr-TR" dirty="0" err="1"/>
              <a:t>establishment</a:t>
            </a:r>
            <a:r>
              <a:rPr lang="tr-TR" dirty="0"/>
              <a:t>. </a:t>
            </a:r>
            <a:r>
              <a:rPr lang="tr-TR" dirty="0" err="1"/>
              <a:t>The</a:t>
            </a:r>
            <a:r>
              <a:rPr lang="tr-TR" dirty="0"/>
              <a:t> Language </a:t>
            </a:r>
            <a:r>
              <a:rPr lang="tr-TR" dirty="0" err="1"/>
              <a:t>Revolution</a:t>
            </a:r>
            <a:r>
              <a:rPr lang="tr-TR" dirty="0"/>
              <a:t>,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switched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Latin </a:t>
            </a:r>
            <a:r>
              <a:rPr lang="tr-TR" dirty="0" err="1"/>
              <a:t>alphabet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opening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Parliament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History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Language </a:t>
            </a:r>
            <a:r>
              <a:rPr lang="tr-TR" dirty="0" err="1"/>
              <a:t>congresses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some</a:t>
            </a:r>
            <a:r>
              <a:rPr lang="tr-TR" dirty="0"/>
              <a:t> of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important</a:t>
            </a:r>
            <a:r>
              <a:rPr lang="tr-TR" dirty="0"/>
              <a:t> </a:t>
            </a:r>
            <a:r>
              <a:rPr lang="tr-TR" dirty="0" err="1"/>
              <a:t>political</a:t>
            </a:r>
            <a:r>
              <a:rPr lang="tr-TR" dirty="0"/>
              <a:t> </a:t>
            </a:r>
            <a:r>
              <a:rPr lang="tr-TR" dirty="0" err="1"/>
              <a:t>movements</a:t>
            </a:r>
            <a:endParaRPr lang="tr-TR" dirty="0"/>
          </a:p>
          <a:p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6368902" y="4199860"/>
            <a:ext cx="48909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/>
              <a:t>Anıtkabir is a </a:t>
            </a:r>
            <a:r>
              <a:rPr lang="tr-TR" dirty="0" err="1"/>
              <a:t>complex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includes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mausoleum</a:t>
            </a:r>
            <a:r>
              <a:rPr lang="tr-TR" dirty="0"/>
              <a:t> of Mustafa Kemal Atatürk, </a:t>
            </a:r>
            <a:r>
              <a:rPr lang="tr-TR" dirty="0" err="1"/>
              <a:t>located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Çankaya </a:t>
            </a:r>
            <a:r>
              <a:rPr lang="tr-TR" dirty="0" err="1"/>
              <a:t>district</a:t>
            </a:r>
            <a:r>
              <a:rPr lang="tr-TR" dirty="0"/>
              <a:t> of Ankara,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capital</a:t>
            </a:r>
            <a:r>
              <a:rPr lang="tr-TR" dirty="0"/>
              <a:t> </a:t>
            </a:r>
            <a:r>
              <a:rPr lang="tr-TR" dirty="0" err="1"/>
              <a:t>city</a:t>
            </a:r>
            <a:r>
              <a:rPr lang="tr-TR" dirty="0"/>
              <a:t> of </a:t>
            </a:r>
            <a:r>
              <a:rPr lang="tr-TR" dirty="0" err="1"/>
              <a:t>Turkey</a:t>
            </a:r>
            <a:r>
              <a:rPr lang="tr-TR" dirty="0"/>
              <a:t>.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construction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building</a:t>
            </a:r>
            <a:r>
              <a:rPr lang="tr-TR" dirty="0"/>
              <a:t> </a:t>
            </a:r>
            <a:r>
              <a:rPr lang="tr-TR" dirty="0" err="1"/>
              <a:t>complex</a:t>
            </a:r>
            <a:r>
              <a:rPr lang="tr-TR" dirty="0"/>
              <a:t>, </a:t>
            </a:r>
            <a:r>
              <a:rPr lang="tr-TR" dirty="0" err="1"/>
              <a:t>designed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Emin Onat </a:t>
            </a:r>
            <a:r>
              <a:rPr lang="tr-TR" dirty="0" err="1"/>
              <a:t>and</a:t>
            </a:r>
            <a:r>
              <a:rPr lang="tr-TR" dirty="0"/>
              <a:t> Orhan Arda, </a:t>
            </a:r>
            <a:r>
              <a:rPr lang="tr-TR" dirty="0" err="1"/>
              <a:t>started</a:t>
            </a:r>
            <a:r>
              <a:rPr lang="tr-TR" dirty="0"/>
              <a:t> in 1944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completed</a:t>
            </a:r>
            <a:r>
              <a:rPr lang="tr-TR" dirty="0"/>
              <a:t> in 1953.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48799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xmlns="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329" y="848155"/>
            <a:ext cx="6573595" cy="71213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rtl="0"/>
            <a:r>
              <a:rPr lang="tr-TR" sz="4000" dirty="0" smtClean="0"/>
              <a:t>Architecture</a:t>
            </a:r>
            <a:br>
              <a:rPr lang="tr-TR" sz="4000" dirty="0" smtClean="0"/>
            </a:br>
            <a:endParaRPr lang="it-IT" sz="4000" dirty="0"/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xmlns="" id="{5ECB66A7-6ECC-411D-A565-9A33C392681B}"/>
              </a:ext>
            </a:extLst>
          </p:cNvPr>
          <p:cNvSpPr txBox="1">
            <a:spLocks/>
          </p:cNvSpPr>
          <p:nvPr/>
        </p:nvSpPr>
        <p:spPr bwMode="ltGray">
          <a:xfrm>
            <a:off x="1054329" y="1720674"/>
            <a:ext cx="5877385" cy="802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29" y="1584868"/>
            <a:ext cx="3125085" cy="1615532"/>
          </a:xfr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363" y="3250635"/>
            <a:ext cx="3816233" cy="167914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307" y="183086"/>
            <a:ext cx="3094517" cy="234058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054329" y="3817088"/>
            <a:ext cx="31455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It</a:t>
            </a:r>
            <a:r>
              <a:rPr lang="tr-TR" dirty="0"/>
              <a:t> is a </a:t>
            </a:r>
            <a:r>
              <a:rPr lang="tr-TR" dirty="0" err="1"/>
              <a:t>palace</a:t>
            </a:r>
            <a:r>
              <a:rPr lang="tr-TR" dirty="0"/>
              <a:t> </a:t>
            </a:r>
            <a:r>
              <a:rPr lang="tr-TR" dirty="0" err="1"/>
              <a:t>built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1863-65, </a:t>
            </a:r>
            <a:r>
              <a:rPr lang="tr-TR" dirty="0" err="1"/>
              <a:t>overlooking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vast</a:t>
            </a:r>
            <a:r>
              <a:rPr lang="tr-TR" dirty="0"/>
              <a:t> </a:t>
            </a:r>
            <a:r>
              <a:rPr lang="tr-TR" dirty="0" err="1"/>
              <a:t>blue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Bosphorus</a:t>
            </a:r>
            <a:r>
              <a:rPr lang="tr-TR" dirty="0"/>
              <a:t>. Beylerbeyi </a:t>
            </a:r>
            <a:r>
              <a:rPr lang="tr-TR" dirty="0" err="1"/>
              <a:t>Palace</a:t>
            </a:r>
            <a:r>
              <a:rPr lang="tr-TR" dirty="0"/>
              <a:t>, a 19th-century </a:t>
            </a:r>
            <a:r>
              <a:rPr lang="tr-TR" dirty="0" err="1"/>
              <a:t>work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impresses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its</a:t>
            </a:r>
            <a:r>
              <a:rPr lang="tr-TR" dirty="0"/>
              <a:t> set </a:t>
            </a:r>
            <a:r>
              <a:rPr lang="tr-TR" dirty="0" err="1"/>
              <a:t>gardens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mansions</a:t>
            </a:r>
            <a:r>
              <a:rPr lang="tr-TR" dirty="0"/>
              <a:t>, is a </a:t>
            </a:r>
            <a:r>
              <a:rPr lang="tr-TR" dirty="0" err="1"/>
              <a:t>unique</a:t>
            </a:r>
            <a:r>
              <a:rPr lang="tr-TR" dirty="0"/>
              <a:t> </a:t>
            </a:r>
            <a:r>
              <a:rPr lang="tr-TR" dirty="0" err="1"/>
              <a:t>place</a:t>
            </a:r>
            <a:r>
              <a:rPr lang="tr-TR" dirty="0"/>
              <a:t> </a:t>
            </a:r>
            <a:r>
              <a:rPr lang="tr-TR" dirty="0" err="1"/>
              <a:t>where</a:t>
            </a:r>
            <a:r>
              <a:rPr lang="tr-TR" dirty="0"/>
              <a:t> </a:t>
            </a:r>
            <a:r>
              <a:rPr lang="tr-TR" dirty="0" err="1"/>
              <a:t>history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historical</a:t>
            </a:r>
            <a:r>
              <a:rPr lang="tr-TR" dirty="0"/>
              <a:t> </a:t>
            </a:r>
            <a:r>
              <a:rPr lang="tr-TR" dirty="0" err="1"/>
              <a:t>characters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guests</a:t>
            </a:r>
            <a:endParaRPr lang="tr-TR" dirty="0"/>
          </a:p>
          <a:p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8644270" y="2945219"/>
            <a:ext cx="283889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dirty="0" err="1"/>
              <a:t>Kadıköy's</a:t>
            </a:r>
            <a:r>
              <a:rPr lang="tr-TR" sz="1600" dirty="0"/>
              <a:t> 80-year-old Süreyya </a:t>
            </a:r>
            <a:r>
              <a:rPr lang="tr-TR" sz="1600" dirty="0" err="1"/>
              <a:t>Building</a:t>
            </a:r>
            <a:r>
              <a:rPr lang="tr-TR" sz="1600" dirty="0"/>
              <a:t>, as Kadıköy </a:t>
            </a:r>
            <a:r>
              <a:rPr lang="tr-TR" sz="1600" dirty="0" err="1"/>
              <a:t>Municipality</a:t>
            </a:r>
            <a:r>
              <a:rPr lang="tr-TR" sz="1600" dirty="0"/>
              <a:t> Süreyya Opera, </a:t>
            </a:r>
            <a:r>
              <a:rPr lang="tr-TR" sz="1600" dirty="0" err="1"/>
              <a:t>said</a:t>
            </a:r>
            <a:r>
              <a:rPr lang="tr-TR" sz="1600" dirty="0"/>
              <a:t> "</a:t>
            </a:r>
            <a:r>
              <a:rPr lang="tr-TR" sz="1600" dirty="0" err="1"/>
              <a:t>hello</a:t>
            </a:r>
            <a:r>
              <a:rPr lang="tr-TR" sz="1600" dirty="0"/>
              <a:t>" </a:t>
            </a:r>
            <a:r>
              <a:rPr lang="tr-TR" sz="1600" dirty="0" err="1"/>
              <a:t>to</a:t>
            </a:r>
            <a:r>
              <a:rPr lang="tr-TR" sz="1600" dirty="0"/>
              <a:t> </a:t>
            </a:r>
            <a:r>
              <a:rPr lang="tr-TR" sz="1600" dirty="0" err="1"/>
              <a:t>the</a:t>
            </a:r>
            <a:r>
              <a:rPr lang="tr-TR" sz="1600" dirty="0"/>
              <a:t> art </a:t>
            </a:r>
            <a:r>
              <a:rPr lang="tr-TR" sz="1600" dirty="0" err="1"/>
              <a:t>world</a:t>
            </a:r>
            <a:r>
              <a:rPr lang="tr-TR" sz="1600" dirty="0"/>
              <a:t> on </a:t>
            </a:r>
            <a:r>
              <a:rPr lang="tr-TR" sz="1600" dirty="0" err="1"/>
              <a:t>October</a:t>
            </a:r>
            <a:r>
              <a:rPr lang="tr-TR" sz="1600" dirty="0"/>
              <a:t> 27, 2007.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historical</a:t>
            </a:r>
            <a:r>
              <a:rPr lang="tr-TR" sz="1600" dirty="0"/>
              <a:t> </a:t>
            </a:r>
            <a:r>
              <a:rPr lang="tr-TR" sz="1600" dirty="0" err="1"/>
              <a:t>building</a:t>
            </a:r>
            <a:r>
              <a:rPr lang="tr-TR" sz="1600" dirty="0"/>
              <a:t>, </a:t>
            </a:r>
            <a:r>
              <a:rPr lang="tr-TR" sz="1600" dirty="0" err="1"/>
              <a:t>designed</a:t>
            </a:r>
            <a:r>
              <a:rPr lang="tr-TR" sz="1600" dirty="0"/>
              <a:t> </a:t>
            </a:r>
            <a:r>
              <a:rPr lang="tr-TR" sz="1600" dirty="0" err="1"/>
              <a:t>by</a:t>
            </a:r>
            <a:r>
              <a:rPr lang="tr-TR" sz="1600" dirty="0"/>
              <a:t> Süreyya İlmen </a:t>
            </a:r>
            <a:r>
              <a:rPr lang="tr-TR" sz="1600" dirty="0" err="1"/>
              <a:t>Pasha</a:t>
            </a:r>
            <a:r>
              <a:rPr lang="tr-TR" sz="1600" dirty="0"/>
              <a:t> as an opera </a:t>
            </a:r>
            <a:r>
              <a:rPr lang="tr-TR" sz="1600" dirty="0" err="1"/>
              <a:t>house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built</a:t>
            </a:r>
            <a:r>
              <a:rPr lang="tr-TR" sz="1600" dirty="0"/>
              <a:t> as an opera, </a:t>
            </a:r>
            <a:r>
              <a:rPr lang="tr-TR" sz="1600" dirty="0" err="1"/>
              <a:t>theater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ballroom</a:t>
            </a:r>
            <a:r>
              <a:rPr lang="tr-TR" sz="1600" dirty="0"/>
              <a:t>, is </a:t>
            </a:r>
            <a:r>
              <a:rPr lang="tr-TR" sz="1600" dirty="0" err="1"/>
              <a:t>open</a:t>
            </a:r>
            <a:r>
              <a:rPr lang="tr-TR" sz="1600" dirty="0"/>
              <a:t> </a:t>
            </a:r>
            <a:r>
              <a:rPr lang="tr-TR" sz="1600" dirty="0" err="1"/>
              <a:t>to</a:t>
            </a:r>
            <a:r>
              <a:rPr lang="tr-TR" sz="1600" dirty="0"/>
              <a:t> art </a:t>
            </a:r>
            <a:r>
              <a:rPr lang="tr-TR" sz="1600" dirty="0" err="1"/>
              <a:t>lovers</a:t>
            </a:r>
            <a:r>
              <a:rPr lang="tr-TR" sz="1600" dirty="0"/>
              <a:t> as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first</a:t>
            </a:r>
            <a:r>
              <a:rPr lang="tr-TR" sz="1600" dirty="0"/>
              <a:t> Opera House of Kadıköy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Anatolian</a:t>
            </a:r>
            <a:r>
              <a:rPr lang="tr-TR" sz="1600" dirty="0"/>
              <a:t> Side,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sixth</a:t>
            </a:r>
            <a:r>
              <a:rPr lang="tr-TR" sz="1600" dirty="0"/>
              <a:t> of </a:t>
            </a:r>
            <a:r>
              <a:rPr lang="tr-TR" sz="1600" dirty="0" err="1"/>
              <a:t>Turkey</a:t>
            </a:r>
            <a:r>
              <a:rPr lang="tr-TR" sz="1600" dirty="0"/>
              <a:t>, </a:t>
            </a:r>
            <a:r>
              <a:rPr lang="tr-TR" sz="1600" dirty="0" err="1"/>
              <a:t>after</a:t>
            </a:r>
            <a:r>
              <a:rPr lang="tr-TR" sz="1600" dirty="0"/>
              <a:t> 2 </a:t>
            </a:r>
            <a:r>
              <a:rPr lang="tr-TR" sz="1600" dirty="0" err="1"/>
              <a:t>years</a:t>
            </a:r>
            <a:r>
              <a:rPr lang="tr-TR" sz="1600" dirty="0"/>
              <a:t> of </a:t>
            </a:r>
            <a:r>
              <a:rPr lang="tr-TR" sz="1600" dirty="0" err="1"/>
              <a:t>meticulous</a:t>
            </a:r>
            <a:r>
              <a:rPr lang="tr-TR" sz="1600" dirty="0"/>
              <a:t> </a:t>
            </a:r>
            <a:r>
              <a:rPr lang="tr-TR" sz="1600" dirty="0" err="1"/>
              <a:t>restoration</a:t>
            </a:r>
            <a:r>
              <a:rPr lang="tr-TR" sz="1600" dirty="0"/>
              <a:t> </a:t>
            </a:r>
            <a:r>
              <a:rPr lang="tr-TR" sz="1600" dirty="0" err="1"/>
              <a:t>work</a:t>
            </a:r>
            <a:r>
              <a:rPr lang="tr-TR" sz="1600" dirty="0"/>
              <a:t> </a:t>
            </a:r>
            <a:r>
              <a:rPr lang="tr-TR" sz="1600" dirty="0" err="1"/>
              <a:t>by</a:t>
            </a:r>
            <a:r>
              <a:rPr lang="tr-TR" sz="1600" dirty="0"/>
              <a:t> Kadıköy </a:t>
            </a:r>
            <a:r>
              <a:rPr lang="tr-TR" sz="1600" dirty="0" err="1"/>
              <a:t>Municipality</a:t>
            </a:r>
            <a:endParaRPr lang="tr-TR" sz="16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31083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ARCHITECTURE-</a:t>
            </a:r>
            <a:r>
              <a:rPr lang="tr-TR" dirty="0" err="1" smtClean="0"/>
              <a:t>natıonal</a:t>
            </a:r>
            <a:r>
              <a:rPr lang="tr-TR" dirty="0" smtClean="0"/>
              <a:t> </a:t>
            </a:r>
            <a:r>
              <a:rPr lang="tr-TR" dirty="0" err="1" smtClean="0"/>
              <a:t>lıbrary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879" y="1253253"/>
            <a:ext cx="5085634" cy="3390422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24" y="1290711"/>
            <a:ext cx="5027874" cy="3352964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456660" y="4675573"/>
            <a:ext cx="96543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library</a:t>
            </a:r>
            <a:r>
              <a:rPr lang="tr-TR" dirty="0"/>
              <a:t> </a:t>
            </a:r>
            <a:r>
              <a:rPr lang="tr-TR" dirty="0" err="1"/>
              <a:t>serves</a:t>
            </a:r>
            <a:r>
              <a:rPr lang="tr-TR" dirty="0"/>
              <a:t> </a:t>
            </a:r>
            <a:r>
              <a:rPr lang="tr-TR" dirty="0" err="1"/>
              <a:t>readers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a </a:t>
            </a:r>
            <a:r>
              <a:rPr lang="tr-TR" dirty="0" err="1"/>
              <a:t>seating</a:t>
            </a:r>
            <a:r>
              <a:rPr lang="tr-TR" dirty="0"/>
              <a:t> </a:t>
            </a:r>
            <a:r>
              <a:rPr lang="tr-TR" dirty="0" err="1"/>
              <a:t>capacity</a:t>
            </a:r>
            <a:r>
              <a:rPr lang="tr-TR" dirty="0"/>
              <a:t> of 5,500 on an </a:t>
            </a:r>
            <a:r>
              <a:rPr lang="tr-TR" dirty="0" err="1"/>
              <a:t>area</a:t>
            </a:r>
            <a:r>
              <a:rPr lang="tr-TR" dirty="0"/>
              <a:t> of ​​125,000 m².</a:t>
            </a:r>
          </a:p>
          <a:p>
            <a:pPr algn="just"/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2,039,000 </a:t>
            </a:r>
            <a:r>
              <a:rPr lang="tr-TR" dirty="0" err="1"/>
              <a:t>printed</a:t>
            </a:r>
            <a:r>
              <a:rPr lang="tr-TR" dirty="0"/>
              <a:t> </a:t>
            </a:r>
            <a:r>
              <a:rPr lang="tr-TR" dirty="0" err="1"/>
              <a:t>sources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1,999,633 </a:t>
            </a:r>
            <a:r>
              <a:rPr lang="tr-TR" dirty="0" err="1"/>
              <a:t>issues</a:t>
            </a:r>
            <a:r>
              <a:rPr lang="tr-TR" dirty="0"/>
              <a:t> of 13,294 </a:t>
            </a:r>
            <a:r>
              <a:rPr lang="tr-TR" dirty="0" err="1"/>
              <a:t>printed</a:t>
            </a:r>
            <a:r>
              <a:rPr lang="tr-TR" dirty="0"/>
              <a:t> </a:t>
            </a:r>
            <a:r>
              <a:rPr lang="tr-TR" dirty="0" err="1"/>
              <a:t>magazines</a:t>
            </a:r>
            <a:r>
              <a:rPr lang="tr-TR" dirty="0"/>
              <a:t> in </a:t>
            </a:r>
            <a:r>
              <a:rPr lang="tr-TR" dirty="0" err="1"/>
              <a:t>our</a:t>
            </a:r>
            <a:r>
              <a:rPr lang="tr-TR" dirty="0"/>
              <a:t> </a:t>
            </a:r>
            <a:r>
              <a:rPr lang="tr-TR" dirty="0" err="1"/>
              <a:t>collection</a:t>
            </a:r>
            <a:r>
              <a:rPr lang="tr-TR" dirty="0"/>
              <a:t>. </a:t>
            </a:r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addition</a:t>
            </a:r>
            <a:r>
              <a:rPr lang="tr-TR" dirty="0"/>
              <a:t>,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content</a:t>
            </a:r>
            <a:r>
              <a:rPr lang="tr-TR" dirty="0"/>
              <a:t> of 67 </a:t>
            </a:r>
            <a:r>
              <a:rPr lang="tr-TR" dirty="0" err="1"/>
              <a:t>databases</a:t>
            </a:r>
            <a:r>
              <a:rPr lang="tr-TR" dirty="0"/>
              <a:t> </a:t>
            </a:r>
            <a:r>
              <a:rPr lang="tr-TR" dirty="0" err="1"/>
              <a:t>accessed</a:t>
            </a:r>
            <a:r>
              <a:rPr lang="tr-TR" dirty="0"/>
              <a:t>; 665.000 e-</a:t>
            </a:r>
            <a:r>
              <a:rPr lang="tr-TR" dirty="0" err="1"/>
              <a:t>books</a:t>
            </a:r>
            <a:r>
              <a:rPr lang="tr-TR" dirty="0"/>
              <a:t>, 7.000.000 </a:t>
            </a:r>
            <a:r>
              <a:rPr lang="tr-TR" dirty="0" err="1"/>
              <a:t>electronic</a:t>
            </a:r>
            <a:r>
              <a:rPr lang="tr-TR" dirty="0"/>
              <a:t> </a:t>
            </a:r>
            <a:r>
              <a:rPr lang="tr-TR" dirty="0" err="1"/>
              <a:t>theses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209.000.000 </a:t>
            </a:r>
            <a:r>
              <a:rPr lang="tr-TR" dirty="0" err="1"/>
              <a:t>articles</a:t>
            </a:r>
            <a:r>
              <a:rPr lang="tr-TR" dirty="0"/>
              <a:t>, </a:t>
            </a:r>
            <a:r>
              <a:rPr lang="tr-TR" dirty="0" err="1"/>
              <a:t>reports</a:t>
            </a:r>
            <a:r>
              <a:rPr lang="tr-TR" dirty="0"/>
              <a:t>, </a:t>
            </a:r>
            <a:r>
              <a:rPr lang="tr-TR" dirty="0" err="1"/>
              <a:t>etc</a:t>
            </a:r>
            <a:r>
              <a:rPr lang="tr-TR" dirty="0"/>
              <a:t>. of </a:t>
            </a:r>
            <a:r>
              <a:rPr lang="tr-TR" dirty="0" err="1"/>
              <a:t>nearly</a:t>
            </a:r>
            <a:r>
              <a:rPr lang="tr-TR" dirty="0"/>
              <a:t> 77,000 e-</a:t>
            </a:r>
            <a:r>
              <a:rPr lang="tr-TR" dirty="0" err="1"/>
              <a:t>journals</a:t>
            </a:r>
            <a:r>
              <a:rPr lang="tr-TR" dirty="0"/>
              <a:t>.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available</a:t>
            </a:r>
            <a:r>
              <a:rPr lang="tr-TR" dirty="0"/>
              <a:t>.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presentation</a:t>
            </a:r>
            <a:r>
              <a:rPr lang="tr-TR" dirty="0"/>
              <a:t> </a:t>
            </a:r>
            <a:r>
              <a:rPr lang="tr-TR" dirty="0" err="1"/>
              <a:t>services</a:t>
            </a:r>
            <a:r>
              <a:rPr lang="tr-TR" dirty="0"/>
              <a:t> of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information</a:t>
            </a:r>
            <a:r>
              <a:rPr lang="tr-TR" dirty="0"/>
              <a:t> </a:t>
            </a:r>
            <a:r>
              <a:rPr lang="tr-TR" dirty="0" err="1"/>
              <a:t>resources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readers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provided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understanding</a:t>
            </a:r>
            <a:r>
              <a:rPr lang="tr-TR" dirty="0"/>
              <a:t> of modern </a:t>
            </a:r>
            <a:r>
              <a:rPr lang="tr-TR" dirty="0" err="1"/>
              <a:t>librarianship</a:t>
            </a:r>
            <a:r>
              <a:rPr lang="tr-TR" dirty="0"/>
              <a:t>.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National</a:t>
            </a:r>
            <a:r>
              <a:rPr lang="tr-TR" dirty="0"/>
              <a:t> Library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largest</a:t>
            </a:r>
            <a:r>
              <a:rPr lang="tr-TR" dirty="0"/>
              <a:t> </a:t>
            </a:r>
            <a:r>
              <a:rPr lang="tr-TR" dirty="0" err="1"/>
              <a:t>library</a:t>
            </a:r>
            <a:r>
              <a:rPr lang="tr-TR" dirty="0"/>
              <a:t> in </a:t>
            </a:r>
            <a:r>
              <a:rPr lang="tr-TR" dirty="0" err="1"/>
              <a:t>our</a:t>
            </a:r>
            <a:r>
              <a:rPr lang="tr-TR" dirty="0"/>
              <a:t> </a:t>
            </a:r>
            <a:r>
              <a:rPr lang="tr-TR" dirty="0" err="1"/>
              <a:t>country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aims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be </a:t>
            </a:r>
            <a:r>
              <a:rPr lang="tr-TR" dirty="0" err="1"/>
              <a:t>among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few</a:t>
            </a:r>
            <a:r>
              <a:rPr lang="tr-TR" dirty="0"/>
              <a:t> </a:t>
            </a:r>
            <a:r>
              <a:rPr lang="tr-TR" dirty="0" err="1"/>
              <a:t>libraries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world</a:t>
            </a:r>
            <a:r>
              <a:rPr lang="tr-TR" dirty="0"/>
              <a:t> in </a:t>
            </a:r>
            <a:r>
              <a:rPr lang="tr-TR" dirty="0" err="1"/>
              <a:t>terms</a:t>
            </a:r>
            <a:r>
              <a:rPr lang="tr-TR" dirty="0"/>
              <a:t> of </a:t>
            </a:r>
            <a:r>
              <a:rPr lang="tr-TR" dirty="0" err="1"/>
              <a:t>its</a:t>
            </a:r>
            <a:r>
              <a:rPr lang="tr-TR" dirty="0"/>
              <a:t> </a:t>
            </a:r>
            <a:r>
              <a:rPr lang="tr-TR" dirty="0" err="1"/>
              <a:t>collections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services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18818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45619" y="127204"/>
            <a:ext cx="1584251" cy="925419"/>
          </a:xfrm>
        </p:spPr>
        <p:txBody>
          <a:bodyPr/>
          <a:lstStyle/>
          <a:p>
            <a:r>
              <a:rPr lang="tr-TR" dirty="0" smtClean="0"/>
              <a:t>ART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09" y="771142"/>
            <a:ext cx="4634268" cy="261450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97" y="3385643"/>
            <a:ext cx="2305863" cy="347235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903" y="4660787"/>
            <a:ext cx="3331860" cy="210414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449" y="2474095"/>
            <a:ext cx="3304314" cy="218669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449" y="272596"/>
            <a:ext cx="3304314" cy="2201499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210" y="3385642"/>
            <a:ext cx="2317267" cy="3472358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5826642" y="1701209"/>
            <a:ext cx="26049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Ara Güler </a:t>
            </a:r>
            <a:r>
              <a:rPr lang="tr-TR" dirty="0"/>
              <a:t>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most</a:t>
            </a:r>
            <a:r>
              <a:rPr lang="tr-TR" dirty="0"/>
              <a:t> </a:t>
            </a:r>
            <a:r>
              <a:rPr lang="tr-TR" dirty="0" err="1"/>
              <a:t>important</a:t>
            </a:r>
            <a:r>
              <a:rPr lang="tr-TR" dirty="0"/>
              <a:t> </a:t>
            </a:r>
            <a:r>
              <a:rPr lang="tr-TR" dirty="0" err="1"/>
              <a:t>representative</a:t>
            </a:r>
            <a:r>
              <a:rPr lang="tr-TR" dirty="0"/>
              <a:t> of </a:t>
            </a:r>
            <a:r>
              <a:rPr lang="tr-TR" dirty="0" err="1"/>
              <a:t>creative</a:t>
            </a:r>
            <a:r>
              <a:rPr lang="tr-TR" dirty="0"/>
              <a:t> </a:t>
            </a:r>
            <a:r>
              <a:rPr lang="tr-TR" dirty="0" err="1"/>
              <a:t>photography</a:t>
            </a:r>
            <a:r>
              <a:rPr lang="tr-TR" dirty="0"/>
              <a:t> in </a:t>
            </a:r>
            <a:r>
              <a:rPr lang="tr-TR" dirty="0" err="1"/>
              <a:t>Turkey</a:t>
            </a:r>
            <a:r>
              <a:rPr lang="tr-TR" dirty="0"/>
              <a:t>, </a:t>
            </a:r>
            <a:r>
              <a:rPr lang="tr-TR" dirty="0" err="1"/>
              <a:t>which</a:t>
            </a:r>
            <a:r>
              <a:rPr lang="tr-TR" dirty="0"/>
              <a:t> has </a:t>
            </a:r>
            <a:r>
              <a:rPr lang="tr-TR" dirty="0" err="1"/>
              <a:t>gained</a:t>
            </a:r>
            <a:r>
              <a:rPr lang="tr-TR" dirty="0"/>
              <a:t> an </a:t>
            </a:r>
            <a:r>
              <a:rPr lang="tr-TR" dirty="0" err="1"/>
              <a:t>international</a:t>
            </a:r>
            <a:r>
              <a:rPr lang="tr-TR" dirty="0"/>
              <a:t> </a:t>
            </a:r>
            <a:r>
              <a:rPr lang="tr-TR" dirty="0" err="1"/>
              <a:t>reputation</a:t>
            </a:r>
            <a:r>
              <a:rPr lang="tr-TR" dirty="0"/>
              <a:t>. </a:t>
            </a:r>
            <a:r>
              <a:rPr lang="tr-TR" dirty="0" err="1"/>
              <a:t>Turkish</a:t>
            </a:r>
            <a:r>
              <a:rPr lang="tr-TR" dirty="0"/>
              <a:t> </a:t>
            </a:r>
            <a:r>
              <a:rPr lang="tr-TR" dirty="0" err="1"/>
              <a:t>photographer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photojournalist</a:t>
            </a:r>
            <a:r>
              <a:rPr lang="tr-TR" dirty="0"/>
              <a:t> of </a:t>
            </a:r>
            <a:r>
              <a:rPr lang="tr-TR" dirty="0" err="1"/>
              <a:t>Armenian</a:t>
            </a:r>
            <a:r>
              <a:rPr lang="tr-TR" dirty="0"/>
              <a:t> </a:t>
            </a:r>
            <a:r>
              <a:rPr lang="tr-TR" dirty="0" err="1"/>
              <a:t>origin</a:t>
            </a:r>
            <a:r>
              <a:rPr lang="tr-TR" dirty="0"/>
              <a:t>, </a:t>
            </a:r>
            <a:r>
              <a:rPr lang="tr-TR" dirty="0" err="1"/>
              <a:t>who</a:t>
            </a:r>
            <a:r>
              <a:rPr lang="tr-TR" dirty="0"/>
              <a:t> </a:t>
            </a:r>
            <a:r>
              <a:rPr lang="tr-TR" dirty="0" err="1"/>
              <a:t>left</a:t>
            </a:r>
            <a:r>
              <a:rPr lang="tr-TR" dirty="0"/>
              <a:t> </a:t>
            </a:r>
            <a:r>
              <a:rPr lang="tr-TR" dirty="0" err="1"/>
              <a:t>behind</a:t>
            </a:r>
            <a:r>
              <a:rPr lang="tr-TR" dirty="0"/>
              <a:t> his 60th </a:t>
            </a:r>
            <a:r>
              <a:rPr lang="tr-TR" dirty="0" err="1"/>
              <a:t>year</a:t>
            </a:r>
            <a:r>
              <a:rPr lang="tr-TR" dirty="0"/>
              <a:t> in art.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642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sculpture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233" y="1951416"/>
            <a:ext cx="3598817" cy="3307021"/>
          </a:xfrm>
        </p:spPr>
      </p:pic>
      <p:sp>
        <p:nvSpPr>
          <p:cNvPr id="3" name="Metin kutusu 2"/>
          <p:cNvSpPr txBox="1"/>
          <p:nvPr/>
        </p:nvSpPr>
        <p:spPr>
          <a:xfrm>
            <a:off x="5858539" y="2035267"/>
            <a:ext cx="40829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goddess</a:t>
            </a:r>
            <a:r>
              <a:rPr lang="tr-TR" dirty="0"/>
              <a:t> </a:t>
            </a:r>
            <a:r>
              <a:rPr lang="tr-TR" dirty="0" err="1"/>
              <a:t>Cybele</a:t>
            </a:r>
            <a:r>
              <a:rPr lang="tr-TR" dirty="0"/>
              <a:t>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goddess</a:t>
            </a:r>
            <a:r>
              <a:rPr lang="tr-TR" dirty="0"/>
              <a:t> of </a:t>
            </a:r>
            <a:r>
              <a:rPr lang="tr-TR" dirty="0" err="1"/>
              <a:t>fertility</a:t>
            </a:r>
            <a:r>
              <a:rPr lang="tr-TR" dirty="0"/>
              <a:t>, as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mentioned</a:t>
            </a:r>
            <a:r>
              <a:rPr lang="tr-TR" dirty="0"/>
              <a:t> </a:t>
            </a:r>
            <a:r>
              <a:rPr lang="tr-TR" dirty="0" err="1"/>
              <a:t>above</a:t>
            </a:r>
            <a:r>
              <a:rPr lang="tr-TR" dirty="0"/>
              <a:t>. </a:t>
            </a:r>
            <a:r>
              <a:rPr lang="tr-TR" dirty="0" err="1"/>
              <a:t>Abundance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abundance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among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most</a:t>
            </a:r>
            <a:r>
              <a:rPr lang="tr-TR" dirty="0"/>
              <a:t> </a:t>
            </a:r>
            <a:r>
              <a:rPr lang="tr-TR" dirty="0" err="1"/>
              <a:t>important</a:t>
            </a:r>
            <a:r>
              <a:rPr lang="tr-TR" dirty="0"/>
              <a:t> </a:t>
            </a:r>
            <a:r>
              <a:rPr lang="tr-TR" dirty="0" err="1"/>
              <a:t>definitions</a:t>
            </a:r>
            <a:r>
              <a:rPr lang="tr-TR" dirty="0"/>
              <a:t> in </a:t>
            </a:r>
            <a:r>
              <a:rPr lang="tr-TR" dirty="0" err="1"/>
              <a:t>societies</a:t>
            </a:r>
            <a:r>
              <a:rPr lang="tr-TR" dirty="0"/>
              <a:t> </a:t>
            </a:r>
            <a:r>
              <a:rPr lang="tr-TR" dirty="0" err="1"/>
              <a:t>whose</a:t>
            </a:r>
            <a:r>
              <a:rPr lang="tr-TR" dirty="0"/>
              <a:t> </a:t>
            </a:r>
            <a:r>
              <a:rPr lang="tr-TR" dirty="0" err="1"/>
              <a:t>lives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based</a:t>
            </a:r>
            <a:r>
              <a:rPr lang="tr-TR" dirty="0"/>
              <a:t> on </a:t>
            </a:r>
            <a:r>
              <a:rPr lang="tr-TR" dirty="0" err="1"/>
              <a:t>agriculture</a:t>
            </a:r>
            <a:r>
              <a:rPr lang="tr-TR" dirty="0"/>
              <a:t>.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reason</a:t>
            </a:r>
            <a:r>
              <a:rPr lang="tr-TR" dirty="0"/>
              <a:t>, </a:t>
            </a:r>
            <a:r>
              <a:rPr lang="tr-TR" dirty="0" err="1"/>
              <a:t>Cybele</a:t>
            </a:r>
            <a:r>
              <a:rPr lang="tr-TR" dirty="0"/>
              <a:t> </a:t>
            </a:r>
            <a:r>
              <a:rPr lang="tr-TR" dirty="0" err="1"/>
              <a:t>appears</a:t>
            </a:r>
            <a:r>
              <a:rPr lang="tr-TR" dirty="0"/>
              <a:t> as an </a:t>
            </a:r>
            <a:r>
              <a:rPr lang="tr-TR" dirty="0" err="1"/>
              <a:t>important</a:t>
            </a:r>
            <a:r>
              <a:rPr lang="tr-TR" dirty="0"/>
              <a:t> </a:t>
            </a:r>
            <a:r>
              <a:rPr lang="tr-TR" dirty="0" err="1"/>
              <a:t>god</a:t>
            </a:r>
            <a:r>
              <a:rPr lang="tr-TR" dirty="0"/>
              <a:t> </a:t>
            </a:r>
            <a:r>
              <a:rPr lang="tr-TR" dirty="0" err="1"/>
              <a:t>figure</a:t>
            </a:r>
            <a:r>
              <a:rPr lang="tr-TR" dirty="0"/>
              <a:t>.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concept</a:t>
            </a:r>
            <a:r>
              <a:rPr lang="tr-TR" dirty="0"/>
              <a:t> of </a:t>
            </a:r>
            <a:r>
              <a:rPr lang="tr-TR" dirty="0" err="1"/>
              <a:t>fertility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talking</a:t>
            </a:r>
            <a:r>
              <a:rPr lang="tr-TR" dirty="0"/>
              <a:t> </a:t>
            </a:r>
            <a:r>
              <a:rPr lang="tr-TR" dirty="0" err="1"/>
              <a:t>about</a:t>
            </a:r>
            <a:r>
              <a:rPr lang="tr-TR" dirty="0"/>
              <a:t> is </a:t>
            </a:r>
            <a:r>
              <a:rPr lang="tr-TR" dirty="0" err="1"/>
              <a:t>represented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fertility</a:t>
            </a:r>
            <a:r>
              <a:rPr lang="tr-TR" dirty="0"/>
              <a:t>, </a:t>
            </a:r>
            <a:r>
              <a:rPr lang="tr-TR" dirty="0" err="1"/>
              <a:t>which</a:t>
            </a:r>
            <a:r>
              <a:rPr lang="tr-TR" dirty="0"/>
              <a:t> is a </a:t>
            </a:r>
            <a:r>
              <a:rPr lang="tr-TR" dirty="0" err="1"/>
              <a:t>woman-specific</a:t>
            </a:r>
            <a:r>
              <a:rPr lang="tr-TR" dirty="0"/>
              <a:t> </a:t>
            </a:r>
            <a:r>
              <a:rPr lang="tr-TR" dirty="0" err="1"/>
              <a:t>feature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5503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84521" y="265427"/>
            <a:ext cx="11107479" cy="840359"/>
          </a:xfrm>
        </p:spPr>
        <p:txBody>
          <a:bodyPr/>
          <a:lstStyle/>
          <a:p>
            <a:r>
              <a:rPr lang="tr-TR" dirty="0" err="1" smtClean="0"/>
              <a:t>Marblıng</a:t>
            </a:r>
            <a:r>
              <a:rPr lang="tr-TR" dirty="0" smtClean="0"/>
              <a:t> art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203" y="3413005"/>
            <a:ext cx="4212011" cy="2369256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776" y="541351"/>
            <a:ext cx="3988981" cy="3988981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329070" y="1658679"/>
            <a:ext cx="51461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The</a:t>
            </a:r>
            <a:r>
              <a:rPr lang="tr-TR" dirty="0"/>
              <a:t> art of </a:t>
            </a:r>
            <a:r>
              <a:rPr lang="tr-TR" dirty="0" err="1"/>
              <a:t>marbling</a:t>
            </a:r>
            <a:r>
              <a:rPr lang="tr-TR" dirty="0"/>
              <a:t> is </a:t>
            </a:r>
            <a:r>
              <a:rPr lang="tr-TR" dirty="0" err="1"/>
              <a:t>the</a:t>
            </a:r>
            <a:r>
              <a:rPr lang="tr-TR" dirty="0"/>
              <a:t> art of </a:t>
            </a:r>
            <a:r>
              <a:rPr lang="tr-TR" dirty="0" err="1"/>
              <a:t>harmony</a:t>
            </a:r>
            <a:r>
              <a:rPr lang="tr-TR" dirty="0"/>
              <a:t> </a:t>
            </a:r>
            <a:r>
              <a:rPr lang="tr-TR" dirty="0" err="1"/>
              <a:t>consisting</a:t>
            </a:r>
            <a:r>
              <a:rPr lang="tr-TR" dirty="0"/>
              <a:t> of a </a:t>
            </a:r>
            <a:r>
              <a:rPr lang="tr-TR" dirty="0" err="1"/>
              <a:t>mixture</a:t>
            </a:r>
            <a:r>
              <a:rPr lang="tr-TR" dirty="0"/>
              <a:t> of </a:t>
            </a:r>
            <a:r>
              <a:rPr lang="tr-TR" dirty="0" err="1"/>
              <a:t>colors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marbling</a:t>
            </a:r>
            <a:r>
              <a:rPr lang="tr-TR" dirty="0"/>
              <a:t> </a:t>
            </a:r>
            <a:r>
              <a:rPr lang="tr-TR" dirty="0" err="1"/>
              <a:t>boat</a:t>
            </a:r>
            <a:r>
              <a:rPr lang="tr-TR" dirty="0"/>
              <a:t>, </a:t>
            </a:r>
            <a:r>
              <a:rPr lang="tr-TR" dirty="0" err="1"/>
              <a:t>where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artist </a:t>
            </a:r>
            <a:r>
              <a:rPr lang="tr-TR" dirty="0" err="1"/>
              <a:t>reflects</a:t>
            </a:r>
            <a:r>
              <a:rPr lang="tr-TR" dirty="0"/>
              <a:t> his </a:t>
            </a:r>
            <a:r>
              <a:rPr lang="tr-TR" dirty="0" err="1"/>
              <a:t>soul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paints</a:t>
            </a:r>
            <a:r>
              <a:rPr lang="tr-TR" dirty="0"/>
              <a:t> it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water</a:t>
            </a:r>
            <a:r>
              <a:rPr lang="tr-TR" dirty="0"/>
              <a:t>. </a:t>
            </a:r>
            <a:r>
              <a:rPr lang="tr-TR" dirty="0" err="1"/>
              <a:t>The</a:t>
            </a:r>
            <a:r>
              <a:rPr lang="tr-TR" dirty="0"/>
              <a:t> art of </a:t>
            </a:r>
            <a:r>
              <a:rPr lang="tr-TR" dirty="0" err="1"/>
              <a:t>marbling</a:t>
            </a:r>
            <a:r>
              <a:rPr lang="tr-TR" dirty="0"/>
              <a:t>, in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creativity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dreams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depicted</a:t>
            </a:r>
            <a:r>
              <a:rPr lang="tr-TR" dirty="0"/>
              <a:t>, </a:t>
            </a:r>
            <a:r>
              <a:rPr lang="tr-TR" dirty="0" err="1"/>
              <a:t>dates</a:t>
            </a:r>
            <a:r>
              <a:rPr lang="tr-TR" dirty="0"/>
              <a:t> </a:t>
            </a:r>
            <a:r>
              <a:rPr lang="tr-TR" dirty="0" err="1"/>
              <a:t>back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Ottoman</a:t>
            </a:r>
            <a:r>
              <a:rPr lang="tr-TR" dirty="0"/>
              <a:t> </a:t>
            </a:r>
            <a:r>
              <a:rPr lang="tr-TR" dirty="0" err="1"/>
              <a:t>times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27903819"/>
      </p:ext>
    </p:extLst>
  </p:cSld>
  <p:clrMapOvr>
    <a:masterClrMapping/>
  </p:clrMapOvr>
</p:sld>
</file>

<file path=ppt/theme/theme1.xml><?xml version="1.0" encoding="utf-8"?>
<a:theme xmlns:a="http://schemas.openxmlformats.org/drawingml/2006/main" name="Badge -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3B9E78-595F-41AA-B8FF-1657B24A64F3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71af3243-3dd4-4a8d-8c0d-dd76da1f02a5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AED409D-D761-44D8-8125-D888C04D1B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64FCEF-5D02-4451-89DD-C5055544A8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Modello Badge - Assistenza all'infanzia</Template>
  <TotalTime>0</TotalTime>
  <Words>875</Words>
  <Application>Microsoft Office PowerPoint</Application>
  <PresentationFormat>Özel</PresentationFormat>
  <Paragraphs>36</Paragraphs>
  <Slides>11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Badge -</vt:lpstr>
      <vt:lpstr>ART AND INTERCULTURAL DIALOGUE</vt:lpstr>
      <vt:lpstr>Turkey,  the cradle of civilizations</vt:lpstr>
      <vt:lpstr>THE FIRST FOUNDATIONS OF THE REPUBLIC OF TURKEY </vt:lpstr>
      <vt:lpstr>Architecture </vt:lpstr>
      <vt:lpstr>Architecture </vt:lpstr>
      <vt:lpstr>ARCHITECTURE-natıonal lıbrary</vt:lpstr>
      <vt:lpstr>ART</vt:lpstr>
      <vt:lpstr>sculpture</vt:lpstr>
      <vt:lpstr>Marblıng art</vt:lpstr>
      <vt:lpstr>Tıle art</vt:lpstr>
      <vt:lpstr>Unification in diversity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2021-10-04T15:58:58Z</dcterms:created>
  <dcterms:modified xsi:type="dcterms:W3CDTF">2023-10-03T08:40:07Z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