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EB Garamond"/>
      <p:regular r:id="rId17"/>
      <p:bold r:id="rId18"/>
      <p:italic r:id="rId19"/>
      <p:boldItalic r:id="rId20"/>
    </p:embeddedFont>
    <p:embeddedFont>
      <p:font typeface="Book Antiqu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g54kP9yx51BUqh7EWpV56MATTj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22" Type="http://schemas.openxmlformats.org/officeDocument/2006/relationships/font" Target="fonts/BookAntiqua-bold.fntdata"/><Relationship Id="rId21" Type="http://schemas.openxmlformats.org/officeDocument/2006/relationships/font" Target="fonts/BookAntiqua-regular.fntdata"/><Relationship Id="rId24" Type="http://schemas.openxmlformats.org/officeDocument/2006/relationships/font" Target="fonts/BookAntiqua-boldItalic.fntdata"/><Relationship Id="rId23" Type="http://schemas.openxmlformats.org/officeDocument/2006/relationships/font" Target="fonts/BookAntiqu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BGaramond-regular.fntdata"/><Relationship Id="rId16" Type="http://schemas.openxmlformats.org/officeDocument/2006/relationships/slide" Target="slides/slide11.xml"/><Relationship Id="rId19" Type="http://schemas.openxmlformats.org/officeDocument/2006/relationships/font" Target="fonts/EBGaramond-italic.fntdata"/><Relationship Id="rId1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5c928fd4f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5c928fd4f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5c928fd4f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65c928fd4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5c928fd4f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5c928fd4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5c928fd4f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5c928fd4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5c928fd4f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5c928fd4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c928fd4f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c928fd4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5c928fd4f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5c928fd4f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5c928fd4f_1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5c928fd4f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716462" y="6240462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ERASMUS+ KA229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2020-1-KA229-PL01-081615_6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1361" y="5602866"/>
            <a:ext cx="1255134" cy="12551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0000">
            <a:off x="6702425" y="-254000"/>
            <a:ext cx="2471737" cy="12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627312" y="1893887"/>
            <a:ext cx="6048375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'Clothing from my country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tells a story of national heritage'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5c928fd4f_1_30"/>
          <p:cNvSpPr txBox="1"/>
          <p:nvPr/>
        </p:nvSpPr>
        <p:spPr>
          <a:xfrm>
            <a:off x="557900" y="231300"/>
            <a:ext cx="5306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ZENDALE-VENETO</a:t>
            </a:r>
            <a:endParaRPr b="1" sz="35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0" name="Google Shape;160;g165c928fd4f_1_30"/>
          <p:cNvSpPr txBox="1"/>
          <p:nvPr/>
        </p:nvSpPr>
        <p:spPr>
          <a:xfrm>
            <a:off x="302750" y="5225125"/>
            <a:ext cx="5817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ook Antiqua"/>
                <a:ea typeface="Book Antiqua"/>
                <a:cs typeface="Book Antiqua"/>
                <a:sym typeface="Book Antiqua"/>
              </a:rPr>
              <a:t>A wide and black shawl with long fringes, used mainly by Venetian women.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1" name="Google Shape;161;g165c928fd4f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00" y="2081900"/>
            <a:ext cx="4756050" cy="29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65c928fd4f_1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650" y="764100"/>
            <a:ext cx="2313675" cy="23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c928fd4f_1_33"/>
          <p:cNvSpPr txBox="1"/>
          <p:nvPr/>
        </p:nvSpPr>
        <p:spPr>
          <a:xfrm>
            <a:off x="653150" y="312950"/>
            <a:ext cx="4816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GUAZZE-LOMBARDY</a:t>
            </a:r>
            <a:endParaRPr b="1" sz="31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8" name="Google Shape;168;g165c928fd4f_1_33"/>
          <p:cNvSpPr txBox="1"/>
          <p:nvPr/>
        </p:nvSpPr>
        <p:spPr>
          <a:xfrm>
            <a:off x="832750" y="5001750"/>
            <a:ext cx="463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ook Antiqua"/>
                <a:ea typeface="Book Antiqua"/>
                <a:cs typeface="Book Antiqua"/>
                <a:sym typeface="Book Antiqua"/>
              </a:rPr>
              <a:t>A typical popular female hairstyle used in Brianza between XVII and XIX century.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9" name="Google Shape;169;g165c928fd4f_1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50" y="1113525"/>
            <a:ext cx="2621774" cy="38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65c928fd4f_1_33"/>
          <p:cNvPicPr preferRelativeResize="0"/>
          <p:nvPr/>
        </p:nvPicPr>
        <p:blipFill rotWithShape="1">
          <a:blip r:embed="rId5">
            <a:alphaModFix/>
          </a:blip>
          <a:srcRect b="0" l="7105" r="3409" t="6759"/>
          <a:stretch/>
        </p:blipFill>
        <p:spPr>
          <a:xfrm>
            <a:off x="3755550" y="1364738"/>
            <a:ext cx="3116050" cy="324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2510742" y="0"/>
            <a:ext cx="5834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50">
              <a:solidFill>
                <a:srgbClr val="2D2D2D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BERRITA- SARDINIA</a:t>
            </a:r>
            <a:endParaRPr b="1" sz="39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9673" t="0"/>
          <a:stretch/>
        </p:blipFill>
        <p:spPr>
          <a:xfrm>
            <a:off x="6732675" y="3509575"/>
            <a:ext cx="2256149" cy="32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-1524950" y="-89525"/>
            <a:ext cx="58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128075" y="5099750"/>
            <a:ext cx="5834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ook Antiqua"/>
                <a:ea typeface="Book Antiqua"/>
                <a:cs typeface="Book Antiqua"/>
                <a:sym typeface="Book Antiqua"/>
              </a:rPr>
              <a:t>A wool hat, usually tube-shaped and 150 centimeters long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7575" y="1102625"/>
            <a:ext cx="2370575" cy="320517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228600">
              <a:srgbClr val="38761D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3" y="0"/>
            <a:ext cx="80217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CIOCIA-LAZIO,ABRUZZO E MOLISE</a:t>
            </a:r>
            <a:endParaRPr b="1" sz="33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60725" y="3778600"/>
            <a:ext cx="5673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typical shoe of regions if central Italy that was worn by farmers and shepherds</a:t>
            </a:r>
            <a:endParaRPr i="0" sz="2000" u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025" y="4759600"/>
            <a:ext cx="2685925" cy="19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600" y="981000"/>
            <a:ext cx="3334100" cy="24480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71450">
              <a:srgbClr val="38761D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5c928fd4f_1_12"/>
          <p:cNvSpPr txBox="1"/>
          <p:nvPr/>
        </p:nvSpPr>
        <p:spPr>
          <a:xfrm>
            <a:off x="143225" y="161125"/>
            <a:ext cx="757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COPPOLA-SICILY AND CALABRIA</a:t>
            </a:r>
            <a:endParaRPr b="1" sz="34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0" name="Google Shape;110;g165c928fd4f_1_12"/>
          <p:cNvPicPr preferRelativeResize="0"/>
          <p:nvPr/>
        </p:nvPicPr>
        <p:blipFill rotWithShape="1">
          <a:blip r:embed="rId4">
            <a:alphaModFix/>
          </a:blip>
          <a:srcRect b="0" l="5496" r="26647" t="0"/>
          <a:stretch/>
        </p:blipFill>
        <p:spPr>
          <a:xfrm>
            <a:off x="340225" y="949925"/>
            <a:ext cx="4088526" cy="31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65c928fd4f_1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226" y="4113150"/>
            <a:ext cx="4410449" cy="264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65c928fd4f_1_12"/>
          <p:cNvSpPr txBox="1"/>
          <p:nvPr/>
        </p:nvSpPr>
        <p:spPr>
          <a:xfrm>
            <a:off x="340225" y="4297450"/>
            <a:ext cx="423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One of symbols of Italian style in the field of fashion.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 It arrives in Sicily from England.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5c928fd4f_1_15"/>
          <p:cNvSpPr txBox="1"/>
          <p:nvPr/>
        </p:nvSpPr>
        <p:spPr>
          <a:xfrm>
            <a:off x="125350" y="214875"/>
            <a:ext cx="834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DIRNDL-TRENTINO ALTO ADIGE</a:t>
            </a:r>
            <a:endParaRPr b="1" sz="36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8" name="Google Shape;118;g165c928fd4f_1_15"/>
          <p:cNvPicPr preferRelativeResize="0"/>
          <p:nvPr/>
        </p:nvPicPr>
        <p:blipFill rotWithShape="1">
          <a:blip r:embed="rId4">
            <a:alphaModFix/>
          </a:blip>
          <a:srcRect b="0" l="0" r="0" t="15888"/>
          <a:stretch/>
        </p:blipFill>
        <p:spPr>
          <a:xfrm>
            <a:off x="534400" y="1092275"/>
            <a:ext cx="3088600" cy="37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65c928fd4f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6325" y="3756300"/>
            <a:ext cx="2617025" cy="27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65c928fd4f_1_15"/>
          <p:cNvSpPr txBox="1"/>
          <p:nvPr/>
        </p:nvSpPr>
        <p:spPr>
          <a:xfrm>
            <a:off x="426950" y="4995550"/>
            <a:ext cx="4246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 wide skirt and an apron associated with scarves or vests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5c928fd4f_1_21"/>
          <p:cNvSpPr txBox="1"/>
          <p:nvPr/>
        </p:nvSpPr>
        <p:spPr>
          <a:xfrm>
            <a:off x="286475" y="161150"/>
            <a:ext cx="644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LODEN-TIROLO</a:t>
            </a:r>
            <a:endParaRPr b="1" sz="36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6" name="Google Shape;126;g165c928fd4f_1_21"/>
          <p:cNvPicPr preferRelativeResize="0"/>
          <p:nvPr/>
        </p:nvPicPr>
        <p:blipFill rotWithShape="1">
          <a:blip r:embed="rId4">
            <a:alphaModFix/>
          </a:blip>
          <a:srcRect b="6890" l="0" r="0" t="0"/>
          <a:stretch/>
        </p:blipFill>
        <p:spPr>
          <a:xfrm>
            <a:off x="4202925" y="2915550"/>
            <a:ext cx="2529650" cy="33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65c928fd4f_1_21"/>
          <p:cNvPicPr preferRelativeResize="0"/>
          <p:nvPr/>
        </p:nvPicPr>
        <p:blipFill rotWithShape="1">
          <a:blip r:embed="rId5">
            <a:alphaModFix/>
          </a:blip>
          <a:srcRect b="6173" l="0" r="0" t="0"/>
          <a:stretch/>
        </p:blipFill>
        <p:spPr>
          <a:xfrm>
            <a:off x="600050" y="900050"/>
            <a:ext cx="2658851" cy="3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65c928fd4f_1_21"/>
          <p:cNvSpPr txBox="1"/>
          <p:nvPr/>
        </p:nvSpPr>
        <p:spPr>
          <a:xfrm>
            <a:off x="456800" y="5103200"/>
            <a:ext cx="397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 tissue of wool fabricated typical of regions between Austria and Italy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5c928fd4f_1_18"/>
          <p:cNvSpPr txBox="1"/>
          <p:nvPr/>
        </p:nvSpPr>
        <p:spPr>
          <a:xfrm>
            <a:off x="952500" y="544275"/>
            <a:ext cx="60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65c928fd4f_1_18"/>
          <p:cNvSpPr txBox="1"/>
          <p:nvPr/>
        </p:nvSpPr>
        <p:spPr>
          <a:xfrm>
            <a:off x="673500" y="267375"/>
            <a:ext cx="513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SARNER-ALTO ADIGE </a:t>
            </a:r>
            <a:endParaRPr b="1" sz="32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5" name="Google Shape;135;g165c928fd4f_1_18"/>
          <p:cNvSpPr txBox="1"/>
          <p:nvPr/>
        </p:nvSpPr>
        <p:spPr>
          <a:xfrm>
            <a:off x="383700" y="4912200"/>
            <a:ext cx="513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ook Antiqua"/>
                <a:ea typeface="Book Antiqua"/>
                <a:cs typeface="Book Antiqua"/>
                <a:sym typeface="Book Antiqua"/>
              </a:rPr>
              <a:t>A round neck cardigan originally black with colored edges. It was handmade with boiled wool.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6" name="Google Shape;136;g165c928fd4f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00" y="1782525"/>
            <a:ext cx="4474050" cy="2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65c928fd4f_1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300" y="2476500"/>
            <a:ext cx="2188025" cy="21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5c928fd4f_1_24"/>
          <p:cNvSpPr txBox="1"/>
          <p:nvPr/>
        </p:nvSpPr>
        <p:spPr>
          <a:xfrm>
            <a:off x="0" y="190500"/>
            <a:ext cx="673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TRACHT-TRENTINO ALTO ADIGE</a:t>
            </a:r>
            <a:endParaRPr b="1" sz="28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3" name="Google Shape;143;g165c928fd4f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75" y="3112075"/>
            <a:ext cx="2585350" cy="18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65c928fd4f_1_24"/>
          <p:cNvSpPr txBox="1"/>
          <p:nvPr/>
        </p:nvSpPr>
        <p:spPr>
          <a:xfrm>
            <a:off x="1061350" y="5523375"/>
            <a:ext cx="4983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 traditional costume of Italy’s northern region. The hat, Tracktenhut, completes the costume.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5" name="Google Shape;145;g165c928fd4f_1_24"/>
          <p:cNvPicPr preferRelativeResize="0"/>
          <p:nvPr/>
        </p:nvPicPr>
        <p:blipFill rotWithShape="1">
          <a:blip r:embed="rId5">
            <a:alphaModFix/>
          </a:blip>
          <a:srcRect b="10853" l="0" r="0" t="3280"/>
          <a:stretch/>
        </p:blipFill>
        <p:spPr>
          <a:xfrm>
            <a:off x="3049375" y="1075499"/>
            <a:ext cx="3248775" cy="417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5c928fd4f_1_27"/>
          <p:cNvSpPr txBox="1"/>
          <p:nvPr/>
        </p:nvSpPr>
        <p:spPr>
          <a:xfrm>
            <a:off x="966100" y="326575"/>
            <a:ext cx="50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65c928fd4f_1_27"/>
          <p:cNvSpPr txBox="1"/>
          <p:nvPr/>
        </p:nvSpPr>
        <p:spPr>
          <a:xfrm>
            <a:off x="381000" y="402300"/>
            <a:ext cx="570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38761D"/>
                </a:solidFill>
                <a:latin typeface="Book Antiqua"/>
                <a:ea typeface="Book Antiqua"/>
                <a:cs typeface="Book Antiqua"/>
                <a:sym typeface="Book Antiqua"/>
              </a:rPr>
              <a:t>PREFECTURAL UNIFORM</a:t>
            </a:r>
            <a:endParaRPr b="1" sz="3300">
              <a:solidFill>
                <a:srgbClr val="3876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2" name="Google Shape;152;g165c928fd4f_1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00" y="1474575"/>
            <a:ext cx="2550825" cy="41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65c928fd4f_1_27"/>
          <p:cNvSpPr txBox="1"/>
          <p:nvPr/>
        </p:nvSpPr>
        <p:spPr>
          <a:xfrm>
            <a:off x="3238450" y="1474579"/>
            <a:ext cx="3646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Book Antiqua"/>
                <a:ea typeface="Book Antiqua"/>
                <a:cs typeface="Book Antiqua"/>
                <a:sym typeface="Book Antiqua"/>
              </a:rPr>
              <a:t>It was introduced in Italy in 1859, but today only the badge remained.</a:t>
            </a:r>
            <a:endParaRPr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4" name="Google Shape;154;g165c928fd4f_1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975" y="2947025"/>
            <a:ext cx="2757275" cy="37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Free PPT Backgrounds</dc:creator>
</cp:coreProperties>
</file>