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2"/>
  </p:sldMasterIdLst>
  <p:notesMasterIdLst>
    <p:notesMasterId r:id="rId14"/>
  </p:notesMasterIdLst>
  <p:sldIdLst>
    <p:sldId id="257" r:id="rId3"/>
    <p:sldId id="259" r:id="rId4"/>
    <p:sldId id="263" r:id="rId5"/>
    <p:sldId id="260" r:id="rId6"/>
    <p:sldId id="258" r:id="rId7"/>
    <p:sldId id="264" r:id="rId8"/>
    <p:sldId id="265" r:id="rId9"/>
    <p:sldId id="271" r:id="rId10"/>
    <p:sldId id="266" r:id="rId11"/>
    <p:sldId id="268"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6F18"/>
    <a:srgbClr val="C3B502"/>
    <a:srgbClr val="EFE48D"/>
    <a:srgbClr val="FFE7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412" autoAdjust="0"/>
    <p:restoredTop sz="94643" autoAdjust="0"/>
  </p:normalViewPr>
  <p:slideViewPr>
    <p:cSldViewPr>
      <p:cViewPr varScale="1">
        <p:scale>
          <a:sx n="116" d="100"/>
          <a:sy n="116" d="100"/>
        </p:scale>
        <p:origin x="-149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55116-8FD2-4978-B4C9-ADDB7CE1BB72}" type="datetimeFigureOut">
              <a:rPr lang="en-US" smtClean="0"/>
              <a:pPr/>
              <a:t>10/25/2022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F1B64-A7E3-432B-A82E-C3E7CD317E28}" type="slidenum">
              <a:rPr lang="en-US" smtClean="0"/>
              <a:pPr/>
              <a:t>‹#›</a:t>
            </a:fld>
            <a:endParaRPr lang="en-US"/>
          </a:p>
        </p:txBody>
      </p:sp>
    </p:spTree>
    <p:extLst>
      <p:ext uri="{BB962C8B-B14F-4D97-AF65-F5344CB8AC3E}">
        <p14:creationId xmlns:p14="http://schemas.microsoft.com/office/powerpoint/2010/main" xmlns="" val="299812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1</a:t>
            </a:fld>
            <a:endParaRPr lang="en-US"/>
          </a:p>
        </p:txBody>
      </p:sp>
    </p:spTree>
    <p:extLst>
      <p:ext uri="{BB962C8B-B14F-4D97-AF65-F5344CB8AC3E}">
        <p14:creationId xmlns:p14="http://schemas.microsoft.com/office/powerpoint/2010/main" xmlns="" val="175330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10</a:t>
            </a:fld>
            <a:endParaRPr lang="en-US"/>
          </a:p>
        </p:txBody>
      </p:sp>
    </p:spTree>
    <p:extLst>
      <p:ext uri="{BB962C8B-B14F-4D97-AF65-F5344CB8AC3E}">
        <p14:creationId xmlns:p14="http://schemas.microsoft.com/office/powerpoint/2010/main" xmlns="" val="115210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11</a:t>
            </a:fld>
            <a:endParaRPr lang="en-US"/>
          </a:p>
        </p:txBody>
      </p:sp>
    </p:spTree>
    <p:extLst>
      <p:ext uri="{BB962C8B-B14F-4D97-AF65-F5344CB8AC3E}">
        <p14:creationId xmlns:p14="http://schemas.microsoft.com/office/powerpoint/2010/main" xmlns="" val="258250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2</a:t>
            </a:fld>
            <a:endParaRPr lang="en-US"/>
          </a:p>
        </p:txBody>
      </p:sp>
    </p:spTree>
    <p:extLst>
      <p:ext uri="{BB962C8B-B14F-4D97-AF65-F5344CB8AC3E}">
        <p14:creationId xmlns:p14="http://schemas.microsoft.com/office/powerpoint/2010/main" xmlns="" val="321747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3</a:t>
            </a:fld>
            <a:endParaRPr lang="en-US"/>
          </a:p>
        </p:txBody>
      </p:sp>
    </p:spTree>
    <p:extLst>
      <p:ext uri="{BB962C8B-B14F-4D97-AF65-F5344CB8AC3E}">
        <p14:creationId xmlns:p14="http://schemas.microsoft.com/office/powerpoint/2010/main" xmlns="" val="239854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4</a:t>
            </a:fld>
            <a:endParaRPr lang="en-US"/>
          </a:p>
        </p:txBody>
      </p:sp>
    </p:spTree>
    <p:extLst>
      <p:ext uri="{BB962C8B-B14F-4D97-AF65-F5344CB8AC3E}">
        <p14:creationId xmlns:p14="http://schemas.microsoft.com/office/powerpoint/2010/main" xmlns="" val="103812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5</a:t>
            </a:fld>
            <a:endParaRPr lang="en-US"/>
          </a:p>
        </p:txBody>
      </p:sp>
    </p:spTree>
    <p:extLst>
      <p:ext uri="{BB962C8B-B14F-4D97-AF65-F5344CB8AC3E}">
        <p14:creationId xmlns:p14="http://schemas.microsoft.com/office/powerpoint/2010/main" xmlns="" val="213708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6</a:t>
            </a:fld>
            <a:endParaRPr lang="en-US"/>
          </a:p>
        </p:txBody>
      </p:sp>
    </p:spTree>
    <p:extLst>
      <p:ext uri="{BB962C8B-B14F-4D97-AF65-F5344CB8AC3E}">
        <p14:creationId xmlns:p14="http://schemas.microsoft.com/office/powerpoint/2010/main" xmlns="" val="236033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7</a:t>
            </a:fld>
            <a:endParaRPr lang="en-US"/>
          </a:p>
        </p:txBody>
      </p:sp>
    </p:spTree>
    <p:extLst>
      <p:ext uri="{BB962C8B-B14F-4D97-AF65-F5344CB8AC3E}">
        <p14:creationId xmlns:p14="http://schemas.microsoft.com/office/powerpoint/2010/main" xmlns="" val="130178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8</a:t>
            </a:fld>
            <a:endParaRPr lang="en-US"/>
          </a:p>
        </p:txBody>
      </p:sp>
    </p:spTree>
    <p:extLst>
      <p:ext uri="{BB962C8B-B14F-4D97-AF65-F5344CB8AC3E}">
        <p14:creationId xmlns:p14="http://schemas.microsoft.com/office/powerpoint/2010/main" xmlns="" val="40766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1B64-A7E3-432B-A82E-C3E7CD317E28}" type="slidenum">
              <a:rPr lang="en-US" smtClean="0"/>
              <a:pPr/>
              <a:t>9</a:t>
            </a:fld>
            <a:endParaRPr lang="en-US"/>
          </a:p>
        </p:txBody>
      </p:sp>
    </p:spTree>
    <p:extLst>
      <p:ext uri="{BB962C8B-B14F-4D97-AF65-F5344CB8AC3E}">
        <p14:creationId xmlns:p14="http://schemas.microsoft.com/office/powerpoint/2010/main" xmlns="" val="361184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13005226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2511271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31383643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19279748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12481345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1613903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3326488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32052554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20213248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1155712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CA703C4-C8BC-4A13-B05C-28F49FC19825}" type="datetimeFigureOut">
              <a:rPr lang="it-IT" smtClean="0"/>
              <a:pPr/>
              <a:t>25/10/2022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39107675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A703C4-C8BC-4A13-B05C-28F49FC19825}" type="datetimeFigureOut">
              <a:rPr lang="it-IT" smtClean="0"/>
              <a:pPr/>
              <a:t>25/10/2022</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2E3355-1AA3-4B44-9991-59C535564E43}" type="slidenum">
              <a:rPr lang="it-IT" smtClean="0"/>
              <a:pPr/>
              <a:t>‹#›</a:t>
            </a:fld>
            <a:endParaRPr lang="it-IT"/>
          </a:p>
        </p:txBody>
      </p:sp>
    </p:spTree>
    <p:extLst>
      <p:ext uri="{BB962C8B-B14F-4D97-AF65-F5344CB8AC3E}">
        <p14:creationId xmlns:p14="http://schemas.microsoft.com/office/powerpoint/2010/main" xmlns="" val="34557673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493795" y="0"/>
            <a:ext cx="5650206" cy="6858000"/>
          </a:xfrm>
          <a:prstGeom prst="rect">
            <a:avLst/>
          </a:prstGeom>
          <a:solidFill>
            <a:srgbClr val="CF6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1467" y="1290917"/>
            <a:ext cx="1825930" cy="182593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519" y="3296963"/>
            <a:ext cx="3096344" cy="361129"/>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1520" y="226312"/>
            <a:ext cx="3026343" cy="887989"/>
          </a:xfrm>
          <a:prstGeom prst="rect">
            <a:avLst/>
          </a:prstGeom>
        </p:spPr>
      </p:pic>
      <p:pic>
        <p:nvPicPr>
          <p:cNvPr id="14" name="Picture 3" descr="C:\Users\t-giulig\AppData\Local\Microsoft\Windows\Temporary Internet Files\Content.IE5\P3Z0QIQX\MCj04338380000[1].png"/>
          <p:cNvPicPr>
            <a:picLocks noChangeAspect="1" noChangeArrowheads="1"/>
          </p:cNvPicPr>
          <p:nvPr/>
        </p:nvPicPr>
        <p:blipFill>
          <a:blip r:embed="rId6" cstate="print"/>
          <a:srcRect/>
          <a:stretch>
            <a:fillRect/>
          </a:stretch>
        </p:blipFill>
        <p:spPr bwMode="auto">
          <a:xfrm rot="19593846">
            <a:off x="681466" y="3988863"/>
            <a:ext cx="2230554" cy="2230554"/>
          </a:xfrm>
          <a:prstGeom prst="rect">
            <a:avLst/>
          </a:prstGeom>
          <a:noFill/>
        </p:spPr>
      </p:pic>
      <p:sp>
        <p:nvSpPr>
          <p:cNvPr id="15" name="TextBox 10"/>
          <p:cNvSpPr txBox="1"/>
          <p:nvPr/>
        </p:nvSpPr>
        <p:spPr>
          <a:xfrm rot="20593070">
            <a:off x="29731" y="4856256"/>
            <a:ext cx="3425939" cy="769441"/>
          </a:xfrm>
          <a:prstGeom prst="rect">
            <a:avLst/>
          </a:prstGeom>
          <a:noFill/>
        </p:spPr>
        <p:txBody>
          <a:bodyPr wrap="none" rtlCol="0">
            <a:spAutoFit/>
          </a:bodyPr>
          <a:lstStyle/>
          <a:p>
            <a:pPr algn="ctr"/>
            <a:r>
              <a:rPr lang="it-IT" sz="4400" b="1" dirty="0" err="1" smtClean="0">
                <a:latin typeface="Bradley Hand ITC" pitchFamily="66" charset="0"/>
              </a:rPr>
              <a:t>Cookery</a:t>
            </a:r>
            <a:r>
              <a:rPr lang="it-IT" sz="4400" b="1" dirty="0" smtClean="0">
                <a:latin typeface="Bradley Hand ITC" pitchFamily="66" charset="0"/>
              </a:rPr>
              <a:t> Book</a:t>
            </a:r>
            <a:endParaRPr lang="en-US" sz="4400" b="1" dirty="0">
              <a:latin typeface="Bradley Hand ITC" pitchFamily="66" charset="0"/>
            </a:endParaRPr>
          </a:p>
        </p:txBody>
      </p:sp>
      <p:pic>
        <p:nvPicPr>
          <p:cNvPr id="10" name="Immagine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319104" y="1371665"/>
            <a:ext cx="3999588" cy="3999588"/>
          </a:xfrm>
          <a:prstGeom prst="rect">
            <a:avLst/>
          </a:prstGeom>
        </p:spPr>
      </p:pic>
    </p:spTree>
    <p:extLst>
      <p:ext uri="{BB962C8B-B14F-4D97-AF65-F5344CB8AC3E}">
        <p14:creationId xmlns:p14="http://schemas.microsoft.com/office/powerpoint/2010/main" xmlns="" val="34846392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0" fill="hold"/>
                                        <p:tgtEl>
                                          <p:spTgt spid="15"/>
                                        </p:tgtEl>
                                        <p:attrNameLst>
                                          <p:attrName>ppt_w</p:attrName>
                                        </p:attrNameLst>
                                      </p:cBhvr>
                                      <p:tavLst>
                                        <p:tav tm="0">
                                          <p:val>
                                            <p:fltVal val="0"/>
                                          </p:val>
                                        </p:tav>
                                        <p:tav tm="100000">
                                          <p:val>
                                            <p:strVal val="#ppt_w"/>
                                          </p:val>
                                        </p:tav>
                                      </p:tavLst>
                                    </p:anim>
                                    <p:anim calcmode="lin" valueType="num">
                                      <p:cBhvr>
                                        <p:cTn id="8" dur="2500" fill="hold"/>
                                        <p:tgtEl>
                                          <p:spTgt spid="15"/>
                                        </p:tgtEl>
                                        <p:attrNameLst>
                                          <p:attrName>ppt_h</p:attrName>
                                        </p:attrNameLst>
                                      </p:cBhvr>
                                      <p:tavLst>
                                        <p:tav tm="0">
                                          <p:val>
                                            <p:fltVal val="0"/>
                                          </p:val>
                                        </p:tav>
                                        <p:tav tm="100000">
                                          <p:val>
                                            <p:strVal val="#ppt_h"/>
                                          </p:val>
                                        </p:tav>
                                      </p:tavLst>
                                    </p:anim>
                                    <p:anim calcmode="lin" valueType="num">
                                      <p:cBhvr>
                                        <p:cTn id="9" dur="2500" fill="hold"/>
                                        <p:tgtEl>
                                          <p:spTgt spid="15"/>
                                        </p:tgtEl>
                                        <p:attrNameLst>
                                          <p:attrName>style.rotation</p:attrName>
                                        </p:attrNameLst>
                                      </p:cBhvr>
                                      <p:tavLst>
                                        <p:tav tm="0">
                                          <p:val>
                                            <p:fltVal val="90"/>
                                          </p:val>
                                        </p:tav>
                                        <p:tav tm="100000">
                                          <p:val>
                                            <p:fltVal val="0"/>
                                          </p:val>
                                        </p:tav>
                                      </p:tavLst>
                                    </p:anim>
                                    <p:animEffect transition="in" filter="fade">
                                      <p:cBhvr>
                                        <p:cTn id="10"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dirty="0" smtClean="0">
                <a:latin typeface="Bradley Hand ITC" pitchFamily="66" charset="0"/>
              </a:rPr>
              <a:t>17</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smtClean="0">
                <a:latin typeface="Bradley Hand ITC" pitchFamily="66" charset="0"/>
              </a:rPr>
              <a:t>18</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33586" y="-7084"/>
            <a:ext cx="2230554" cy="2230554"/>
          </a:xfrm>
          <a:prstGeom prst="rect">
            <a:avLst/>
          </a:prstGeom>
          <a:noFill/>
        </p:spPr>
      </p:pic>
      <p:sp>
        <p:nvSpPr>
          <p:cNvPr id="11" name="TextBox 10"/>
          <p:cNvSpPr txBox="1"/>
          <p:nvPr/>
        </p:nvSpPr>
        <p:spPr>
          <a:xfrm rot="19490358">
            <a:off x="577293" y="672003"/>
            <a:ext cx="1970411" cy="1446550"/>
          </a:xfrm>
          <a:prstGeom prst="rect">
            <a:avLst/>
          </a:prstGeom>
          <a:noFill/>
        </p:spPr>
        <p:txBody>
          <a:bodyPr wrap="none" rtlCol="0">
            <a:spAutoFit/>
          </a:bodyPr>
          <a:lstStyle/>
          <a:p>
            <a:pPr algn="ctr"/>
            <a:r>
              <a:rPr lang="it-IT" sz="4000" b="1" dirty="0" smtClean="0">
                <a:effectLst>
                  <a:outerShdw blurRad="38100" dist="38100" dir="2700000" algn="tl">
                    <a:srgbClr val="000000">
                      <a:alpha val="43137"/>
                    </a:srgbClr>
                  </a:outerShdw>
                </a:effectLst>
                <a:latin typeface="Bradley Hand ITC" pitchFamily="66" charset="0"/>
                <a:ea typeface="MS Mincho" pitchFamily="49" charset="-128"/>
                <a:cs typeface="Arial" charset="0"/>
              </a:rPr>
              <a:t>Cannolo</a:t>
            </a:r>
            <a: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endParaRPr>
          </a:p>
        </p:txBody>
      </p:sp>
      <p:sp>
        <p:nvSpPr>
          <p:cNvPr id="18" name="CasellaDiTesto 8"/>
          <p:cNvSpPr txBox="1"/>
          <p:nvPr/>
        </p:nvSpPr>
        <p:spPr>
          <a:xfrm>
            <a:off x="279797" y="4053765"/>
            <a:ext cx="4824537" cy="21236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 </a:t>
            </a:r>
            <a:r>
              <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TO COMPLETE THE </a:t>
            </a:r>
          </a:p>
          <a:p>
            <a:r>
              <a:rPr lang="it-IT" sz="20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SICILIAN CASSATA</a:t>
            </a:r>
            <a:endParaRPr lang="it-IT" sz="20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½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glass</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of rum</a:t>
            </a:r>
          </a:p>
          <a:p>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Sugar to taste</a:t>
            </a:r>
          </a:p>
          <a:p>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Water to taste</a:t>
            </a:r>
          </a:p>
          <a:p>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Candied</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fruit</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to decorate: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candied</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pumpkin</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endPar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r>
              <a:rPr lang="it-IT" sz="1600" b="1" dirty="0" err="1"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hinner</a:t>
            </a:r>
            <a:r>
              <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sliced</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candied</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pumpkin</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cherries, </a:t>
            </a:r>
            <a:endPar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r>
              <a:rPr lang="it-IT" sz="1600" b="1" dirty="0" err="1"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oranges</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pears</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tangerines</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to taste</a:t>
            </a:r>
          </a:p>
        </p:txBody>
      </p:sp>
      <p:sp>
        <p:nvSpPr>
          <p:cNvPr id="16" name="CasellaDiTesto 8"/>
          <p:cNvSpPr txBox="1"/>
          <p:nvPr/>
        </p:nvSpPr>
        <p:spPr>
          <a:xfrm>
            <a:off x="224271" y="3219391"/>
            <a:ext cx="2916000" cy="19851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a:r>
            <a:b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9729236">
            <a:off x="1500154" y="1110716"/>
            <a:ext cx="1701159" cy="1134542"/>
          </a:xfrm>
          <a:prstGeom prst="rect">
            <a:avLst/>
          </a:prstGeom>
        </p:spPr>
      </p:pic>
      <p:sp>
        <p:nvSpPr>
          <p:cNvPr id="21" name="CasellaDiTesto 8"/>
          <p:cNvSpPr txBox="1"/>
          <p:nvPr/>
        </p:nvSpPr>
        <p:spPr>
          <a:xfrm>
            <a:off x="4941528" y="132404"/>
            <a:ext cx="2916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950703" y="3485364"/>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a:t>
            </a:r>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80??</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sp>
        <p:nvSpPr>
          <p:cNvPr id="23" name="CasellaDiTesto 8"/>
          <p:cNvSpPr txBox="1"/>
          <p:nvPr/>
        </p:nvSpPr>
        <p:spPr>
          <a:xfrm>
            <a:off x="4948940" y="1016125"/>
            <a:ext cx="2980737"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Wash the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eggplants</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and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cut</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them</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in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little</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cubes</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put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them</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in a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bowl</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and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add</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salt</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endPar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r>
              <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Pour </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olive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oil</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in a big pan,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add</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the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cutted</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onion</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and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make</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it</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brown</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Add</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pinch</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of hot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pepper</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celery</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pieces</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and 2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lives</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cutted</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in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half</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endPar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r>
              <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a:t>
            </a: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24" name="CasellaDiTesto 8"/>
          <p:cNvSpPr txBox="1"/>
          <p:nvPr/>
        </p:nvSpPr>
        <p:spPr>
          <a:xfrm>
            <a:off x="4913361" y="3988166"/>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sp>
        <p:nvSpPr>
          <p:cNvPr id="25" name="CasellaDiTesto 8"/>
          <p:cNvSpPr txBox="1"/>
          <p:nvPr/>
        </p:nvSpPr>
        <p:spPr>
          <a:xfrm>
            <a:off x="4909159" y="4407421"/>
            <a:ext cx="2980737"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Wash the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eggplants</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and </a:t>
            </a:r>
            <a:r>
              <a:rPr lang="it-IT" sz="1600" b="1" dirty="0" err="1">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cut</a:t>
            </a: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a:t>
            </a: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Tree>
    <p:extLst>
      <p:ext uri="{BB962C8B-B14F-4D97-AF65-F5344CB8AC3E}">
        <p14:creationId xmlns:p14="http://schemas.microsoft.com/office/powerpoint/2010/main" xmlns="" val="23077404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8000" advClick="0" advTm="10000">
        <p15:prstTrans prst="pageCurlDouble"/>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Effect transition="in" filter="fade">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493795" y="0"/>
            <a:ext cx="5650206" cy="6858000"/>
          </a:xfrm>
          <a:prstGeom prst="rect">
            <a:avLst/>
          </a:prstGeom>
          <a:solidFill>
            <a:srgbClr val="CF6F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1467" y="1290917"/>
            <a:ext cx="1825930" cy="1825930"/>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519" y="3296963"/>
            <a:ext cx="3096344" cy="361129"/>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1520" y="226312"/>
            <a:ext cx="3026343" cy="887989"/>
          </a:xfrm>
          <a:prstGeom prst="rect">
            <a:avLst/>
          </a:prstGeom>
        </p:spPr>
      </p:pic>
      <p:sp>
        <p:nvSpPr>
          <p:cNvPr id="15" name="TextBox 10"/>
          <p:cNvSpPr txBox="1"/>
          <p:nvPr/>
        </p:nvSpPr>
        <p:spPr>
          <a:xfrm rot="20593070">
            <a:off x="30042" y="3359987"/>
            <a:ext cx="9230412" cy="1569660"/>
          </a:xfrm>
          <a:prstGeom prst="rect">
            <a:avLst/>
          </a:prstGeom>
          <a:noFill/>
        </p:spPr>
        <p:txBody>
          <a:bodyPr wrap="none" rtlCol="0">
            <a:spAutoFit/>
          </a:bodyPr>
          <a:lstStyle/>
          <a:p>
            <a:pPr algn="ctr"/>
            <a:r>
              <a:rPr lang="it-IT" sz="9600" b="1" dirty="0" err="1" smtClean="0">
                <a:solidFill>
                  <a:srgbClr val="CF6F18"/>
                </a:solidFill>
                <a:latin typeface="Bradley Hand ITC" pitchFamily="66" charset="0"/>
              </a:rPr>
              <a:t>Enjoy</a:t>
            </a:r>
            <a:r>
              <a:rPr lang="it-IT" sz="9600" b="1" dirty="0" smtClean="0">
                <a:solidFill>
                  <a:schemeClr val="bg1"/>
                </a:solidFill>
                <a:latin typeface="Bradley Hand ITC" pitchFamily="66" charset="0"/>
              </a:rPr>
              <a:t> </a:t>
            </a:r>
            <a:r>
              <a:rPr lang="it-IT" sz="9600" b="1" dirty="0" err="1" smtClean="0">
                <a:solidFill>
                  <a:schemeClr val="bg1"/>
                </a:solidFill>
                <a:latin typeface="Bradley Hand ITC" pitchFamily="66" charset="0"/>
              </a:rPr>
              <a:t>your</a:t>
            </a:r>
            <a:r>
              <a:rPr lang="it-IT" sz="9600" b="1" dirty="0" smtClean="0">
                <a:solidFill>
                  <a:schemeClr val="bg1"/>
                </a:solidFill>
                <a:latin typeface="Bradley Hand ITC" pitchFamily="66" charset="0"/>
              </a:rPr>
              <a:t> </a:t>
            </a:r>
            <a:r>
              <a:rPr lang="it-IT" sz="9600" b="1" dirty="0" err="1" smtClean="0">
                <a:solidFill>
                  <a:schemeClr val="bg1"/>
                </a:solidFill>
                <a:latin typeface="Bradley Hand ITC" pitchFamily="66" charset="0"/>
              </a:rPr>
              <a:t>meal</a:t>
            </a:r>
            <a:r>
              <a:rPr lang="it-IT" sz="9600" b="1" dirty="0" smtClean="0">
                <a:solidFill>
                  <a:schemeClr val="bg1"/>
                </a:solidFill>
                <a:latin typeface="Bradley Hand ITC" pitchFamily="66" charset="0"/>
              </a:rPr>
              <a:t>!</a:t>
            </a:r>
            <a:endParaRPr lang="en-US" sz="9600" b="1" dirty="0">
              <a:solidFill>
                <a:schemeClr val="bg1"/>
              </a:solidFill>
              <a:latin typeface="Bradley Hand ITC" pitchFamily="66" charset="0"/>
            </a:endParaRPr>
          </a:p>
        </p:txBody>
      </p:sp>
    </p:spTree>
    <p:extLst>
      <p:ext uri="{BB962C8B-B14F-4D97-AF65-F5344CB8AC3E}">
        <p14:creationId xmlns:p14="http://schemas.microsoft.com/office/powerpoint/2010/main" xmlns="" val="1391415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0" fill="hold"/>
                                        <p:tgtEl>
                                          <p:spTgt spid="15"/>
                                        </p:tgtEl>
                                        <p:attrNameLst>
                                          <p:attrName>ppt_w</p:attrName>
                                        </p:attrNameLst>
                                      </p:cBhvr>
                                      <p:tavLst>
                                        <p:tav tm="0">
                                          <p:val>
                                            <p:fltVal val="0"/>
                                          </p:val>
                                        </p:tav>
                                        <p:tav tm="100000">
                                          <p:val>
                                            <p:strVal val="#ppt_w"/>
                                          </p:val>
                                        </p:tav>
                                      </p:tavLst>
                                    </p:anim>
                                    <p:anim calcmode="lin" valueType="num">
                                      <p:cBhvr>
                                        <p:cTn id="8" dur="2500" fill="hold"/>
                                        <p:tgtEl>
                                          <p:spTgt spid="15"/>
                                        </p:tgtEl>
                                        <p:attrNameLst>
                                          <p:attrName>ppt_h</p:attrName>
                                        </p:attrNameLst>
                                      </p:cBhvr>
                                      <p:tavLst>
                                        <p:tav tm="0">
                                          <p:val>
                                            <p:fltVal val="0"/>
                                          </p:val>
                                        </p:tav>
                                        <p:tav tm="100000">
                                          <p:val>
                                            <p:strVal val="#ppt_h"/>
                                          </p:val>
                                        </p:tav>
                                      </p:tavLst>
                                    </p:anim>
                                    <p:anim calcmode="lin" valueType="num">
                                      <p:cBhvr>
                                        <p:cTn id="9" dur="2500" fill="hold"/>
                                        <p:tgtEl>
                                          <p:spTgt spid="15"/>
                                        </p:tgtEl>
                                        <p:attrNameLst>
                                          <p:attrName>style.rotation</p:attrName>
                                        </p:attrNameLst>
                                      </p:cBhvr>
                                      <p:tavLst>
                                        <p:tav tm="0">
                                          <p:val>
                                            <p:fltVal val="90"/>
                                          </p:val>
                                        </p:tav>
                                        <p:tav tm="100000">
                                          <p:val>
                                            <p:fltVal val="0"/>
                                          </p:val>
                                        </p:tav>
                                      </p:tavLst>
                                    </p:anim>
                                    <p:animEffect transition="in" filter="fade">
                                      <p:cBhvr>
                                        <p:cTn id="10"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321471" cy="369332"/>
          </a:xfrm>
          <a:prstGeom prst="rect">
            <a:avLst/>
          </a:prstGeom>
          <a:solidFill>
            <a:schemeClr val="bg1"/>
          </a:solidFill>
        </p:spPr>
        <p:txBody>
          <a:bodyPr wrap="square" rtlCol="0">
            <a:spAutoFit/>
          </a:bodyPr>
          <a:lstStyle/>
          <a:p>
            <a:r>
              <a:rPr lang="it-IT" b="1" dirty="0" smtClean="0">
                <a:latin typeface="Bradley Hand ITC" pitchFamily="66" charset="0"/>
              </a:rPr>
              <a:t>1</a:t>
            </a:r>
            <a:endParaRPr lang="en-US" b="1" dirty="0">
              <a:latin typeface="Bradley Hand ITC" pitchFamily="66" charset="0"/>
            </a:endParaRPr>
          </a:p>
        </p:txBody>
      </p:sp>
      <p:sp>
        <p:nvSpPr>
          <p:cNvPr id="15" name="TextBox 14"/>
          <p:cNvSpPr txBox="1"/>
          <p:nvPr/>
        </p:nvSpPr>
        <p:spPr>
          <a:xfrm>
            <a:off x="8643966" y="6286520"/>
            <a:ext cx="285752" cy="369332"/>
          </a:xfrm>
          <a:prstGeom prst="rect">
            <a:avLst/>
          </a:prstGeom>
          <a:solidFill>
            <a:schemeClr val="bg1"/>
          </a:solidFill>
        </p:spPr>
        <p:txBody>
          <a:bodyPr wrap="square" rtlCol="0">
            <a:spAutoFit/>
          </a:bodyPr>
          <a:lstStyle/>
          <a:p>
            <a:r>
              <a:rPr lang="it-IT" b="1" dirty="0">
                <a:latin typeface="Bradley Hand ITC" pitchFamily="66" charset="0"/>
              </a:rPr>
              <a:t>2</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25549" y="1295"/>
            <a:ext cx="2230554" cy="2230554"/>
          </a:xfrm>
          <a:prstGeom prst="rect">
            <a:avLst/>
          </a:prstGeom>
          <a:noFill/>
        </p:spPr>
      </p:pic>
      <p:sp>
        <p:nvSpPr>
          <p:cNvPr id="11" name="TextBox 10"/>
          <p:cNvSpPr txBox="1"/>
          <p:nvPr/>
        </p:nvSpPr>
        <p:spPr>
          <a:xfrm rot="19490358">
            <a:off x="113698" y="774869"/>
            <a:ext cx="2282997" cy="830997"/>
          </a:xfrm>
          <a:prstGeom prst="rect">
            <a:avLst/>
          </a:prstGeom>
          <a:noFill/>
        </p:spPr>
        <p:txBody>
          <a:bodyPr wrap="none" rtlCol="0">
            <a:spAutoFit/>
          </a:bodyPr>
          <a:lstStyle/>
          <a:p>
            <a:pPr algn="ctr"/>
            <a:r>
              <a:rPr lang="mk-MK" sz="2400" b="1" dirty="0" smtClean="0">
                <a:latin typeface="Bradley Hand ITC" pitchFamily="66" charset="0"/>
              </a:rPr>
              <a:t>Macedonian </a:t>
            </a:r>
          </a:p>
          <a:p>
            <a:pPr algn="ctr"/>
            <a:r>
              <a:rPr lang="en-US" sz="2400" b="1" dirty="0" smtClean="0">
                <a:latin typeface="Bradley Hand ITC" pitchFamily="66" charset="0"/>
              </a:rPr>
              <a:t>T</a:t>
            </a:r>
            <a:r>
              <a:rPr lang="mk-MK" sz="2400" b="1" dirty="0" smtClean="0">
                <a:latin typeface="Bradley Hand ITC" pitchFamily="66" charset="0"/>
              </a:rPr>
              <a:t>raditional food</a:t>
            </a:r>
            <a:endParaRPr lang="it-IT" sz="2400" b="1" dirty="0" smtClean="0">
              <a:latin typeface="Bradley Hand ITC" pitchFamily="66" charset="0"/>
            </a:endParaRPr>
          </a:p>
        </p:txBody>
      </p:sp>
      <p:sp>
        <p:nvSpPr>
          <p:cNvPr id="18" name="CasellaDiTesto 8"/>
          <p:cNvSpPr txBox="1"/>
          <p:nvPr/>
        </p:nvSpPr>
        <p:spPr>
          <a:xfrm>
            <a:off x="204834" y="1800393"/>
            <a:ext cx="4392487" cy="21698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smtClean="0">
                <a:ea typeface="MS Mincho" pitchFamily="49" charset="-128"/>
                <a:cs typeface="Arial" charset="0"/>
              </a:rPr>
              <a:t> </a:t>
            </a:r>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Appetizers</a:t>
            </a:r>
            <a:endParaRPr lang="it-IT" sz="44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r>
              <a:rPr lang="mk-MK" sz="3600" b="1" dirty="0" smtClean="0">
                <a:solidFill>
                  <a:schemeClr val="tx1"/>
                </a:solidFill>
                <a:ea typeface="MS Mincho" pitchFamily="49" charset="-128"/>
                <a:cs typeface="Arial" charset="0"/>
                <a:sym typeface="Wingdings" pitchFamily="2" charset="2"/>
              </a:rPr>
              <a:t>ajvar</a:t>
            </a:r>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4146211" y="1844824"/>
            <a:ext cx="4392487" cy="14927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smtClean="0">
                <a:ea typeface="MS Mincho" pitchFamily="49" charset="-128"/>
                <a:cs typeface="Arial" charset="0"/>
              </a:rPr>
              <a:t> </a:t>
            </a:r>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Appetizers</a:t>
            </a:r>
            <a:endParaRPr lang="it-IT" sz="44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r>
              <a:rPr lang="mk-MK"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bakrdanik</a:t>
            </a: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pic>
        <p:nvPicPr>
          <p:cNvPr id="12" name="Picture 11" descr="download.jpg"/>
          <p:cNvPicPr>
            <a:picLocks noChangeAspect="1"/>
          </p:cNvPicPr>
          <p:nvPr/>
        </p:nvPicPr>
        <p:blipFill>
          <a:blip r:embed="rId5"/>
          <a:stretch>
            <a:fillRect/>
          </a:stretch>
        </p:blipFill>
        <p:spPr>
          <a:xfrm>
            <a:off x="1071538" y="3429000"/>
            <a:ext cx="3006251" cy="2000524"/>
          </a:xfrm>
          <a:prstGeom prst="rect">
            <a:avLst/>
          </a:prstGeom>
        </p:spPr>
      </p:pic>
      <p:pic>
        <p:nvPicPr>
          <p:cNvPr id="13" name="Picture 12" descr="download (1).jpg"/>
          <p:cNvPicPr>
            <a:picLocks noChangeAspect="1"/>
          </p:cNvPicPr>
          <p:nvPr/>
        </p:nvPicPr>
        <p:blipFill>
          <a:blip r:embed="rId6"/>
          <a:stretch>
            <a:fillRect/>
          </a:stretch>
        </p:blipFill>
        <p:spPr>
          <a:xfrm>
            <a:off x="4929190" y="3429000"/>
            <a:ext cx="2898509" cy="1928826"/>
          </a:xfrm>
          <a:prstGeom prst="rect">
            <a:avLst/>
          </a:prstGeom>
        </p:spPr>
      </p:pic>
    </p:spTree>
    <p:extLst>
      <p:ext uri="{BB962C8B-B14F-4D97-AF65-F5344CB8AC3E}">
        <p14:creationId xmlns:p14="http://schemas.microsoft.com/office/powerpoint/2010/main" xmlns="" val="26214047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7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0" fill="hold"/>
                                        <p:tgtEl>
                                          <p:spTgt spid="11"/>
                                        </p:tgtEl>
                                        <p:attrNameLst>
                                          <p:attrName>ppt_w</p:attrName>
                                        </p:attrNameLst>
                                      </p:cBhvr>
                                      <p:tavLst>
                                        <p:tav tm="0">
                                          <p:val>
                                            <p:fltVal val="0"/>
                                          </p:val>
                                        </p:tav>
                                        <p:tav tm="100000">
                                          <p:val>
                                            <p:strVal val="#ppt_w"/>
                                          </p:val>
                                        </p:tav>
                                      </p:tavLst>
                                    </p:anim>
                                    <p:anim calcmode="lin" valueType="num">
                                      <p:cBhvr>
                                        <p:cTn id="8" dur="2500" fill="hold"/>
                                        <p:tgtEl>
                                          <p:spTgt spid="11"/>
                                        </p:tgtEl>
                                        <p:attrNameLst>
                                          <p:attrName>ppt_h</p:attrName>
                                        </p:attrNameLst>
                                      </p:cBhvr>
                                      <p:tavLst>
                                        <p:tav tm="0">
                                          <p:val>
                                            <p:fltVal val="0"/>
                                          </p:val>
                                        </p:tav>
                                        <p:tav tm="100000">
                                          <p:val>
                                            <p:strVal val="#ppt_h"/>
                                          </p:val>
                                        </p:tav>
                                      </p:tavLst>
                                    </p:anim>
                                    <p:anim calcmode="lin" valueType="num">
                                      <p:cBhvr>
                                        <p:cTn id="9" dur="2500" fill="hold"/>
                                        <p:tgtEl>
                                          <p:spTgt spid="11"/>
                                        </p:tgtEl>
                                        <p:attrNameLst>
                                          <p:attrName>style.rotation</p:attrName>
                                        </p:attrNameLst>
                                      </p:cBhvr>
                                      <p:tavLst>
                                        <p:tav tm="0">
                                          <p:val>
                                            <p:fltVal val="90"/>
                                          </p:val>
                                        </p:tav>
                                        <p:tav tm="100000">
                                          <p:val>
                                            <p:fltVal val="0"/>
                                          </p:val>
                                        </p:tav>
                                      </p:tavLst>
                                    </p:anim>
                                    <p:animEffect transition="in" filter="fade">
                                      <p:cBhvr>
                                        <p:cTn id="10" dur="2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432293" cy="369332"/>
          </a:xfrm>
          <a:prstGeom prst="rect">
            <a:avLst/>
          </a:prstGeom>
          <a:solidFill>
            <a:schemeClr val="bg1"/>
          </a:solidFill>
        </p:spPr>
        <p:txBody>
          <a:bodyPr wrap="square" rtlCol="0">
            <a:spAutoFit/>
          </a:bodyPr>
          <a:lstStyle/>
          <a:p>
            <a:r>
              <a:rPr lang="it-IT" b="1" dirty="0" smtClean="0">
                <a:latin typeface="Bradley Hand ITC" pitchFamily="66" charset="0"/>
              </a:rPr>
              <a:t>3</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smtClean="0">
                <a:latin typeface="Bradley Hand ITC" pitchFamily="66" charset="0"/>
              </a:rPr>
              <a:t> 4</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70228" y="47521"/>
            <a:ext cx="2230554" cy="2230554"/>
          </a:xfrm>
          <a:prstGeom prst="rect">
            <a:avLst/>
          </a:prstGeom>
          <a:noFill/>
        </p:spPr>
      </p:pic>
      <p:sp>
        <p:nvSpPr>
          <p:cNvPr id="11" name="TextBox 10"/>
          <p:cNvSpPr txBox="1"/>
          <p:nvPr/>
        </p:nvSpPr>
        <p:spPr>
          <a:xfrm rot="19490358">
            <a:off x="556246" y="668514"/>
            <a:ext cx="1261885" cy="707886"/>
          </a:xfrm>
          <a:prstGeom prst="rect">
            <a:avLst/>
          </a:prstGeom>
          <a:noFill/>
        </p:spPr>
        <p:txBody>
          <a:bodyPr wrap="none" rtlCol="0">
            <a:spAutoFit/>
          </a:bodyPr>
          <a:lstStyle/>
          <a:p>
            <a:pPr algn="ctr"/>
            <a:r>
              <a:rPr lang="mk-MK" sz="4000" b="1" dirty="0" smtClean="0">
                <a:latin typeface="Bradley Hand ITC" pitchFamily="66" charset="0"/>
              </a:rPr>
              <a:t>ajvar</a:t>
            </a:r>
            <a:endParaRPr lang="en-US" sz="4000" b="1" dirty="0">
              <a:latin typeface="Bradley Hand ITC" pitchFamily="66" charset="0"/>
            </a:endParaRPr>
          </a:p>
        </p:txBody>
      </p:sp>
      <p:sp>
        <p:nvSpPr>
          <p:cNvPr id="18" name="CasellaDiTesto 8"/>
          <p:cNvSpPr txBox="1"/>
          <p:nvPr/>
        </p:nvSpPr>
        <p:spPr>
          <a:xfrm>
            <a:off x="428596" y="2928934"/>
            <a:ext cx="3709650" cy="4385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r>
              <a:rPr lang="en-US" dirty="0" smtClean="0"/>
              <a:t>8-12 fresh red paprika (mild or medium-hot, to taste)</a:t>
            </a:r>
          </a:p>
          <a:p>
            <a:pPr fontAlgn="base"/>
            <a:r>
              <a:rPr lang="en-US" dirty="0" smtClean="0"/>
              <a:t>4 medium-size eggplants</a:t>
            </a:r>
          </a:p>
          <a:p>
            <a:pPr fontAlgn="base"/>
            <a:r>
              <a:rPr lang="en-US" dirty="0" smtClean="0"/>
              <a:t>1/2 to 3/4 cup olive oil</a:t>
            </a:r>
          </a:p>
          <a:p>
            <a:pPr fontAlgn="base"/>
            <a:r>
              <a:rPr lang="en-US" dirty="0" smtClean="0"/>
              <a:t>1 large onion, minced</a:t>
            </a:r>
          </a:p>
          <a:p>
            <a:pPr fontAlgn="base"/>
            <a:r>
              <a:rPr lang="en-US" dirty="0" smtClean="0"/>
              <a:t>3 large garlic cloves, chopped</a:t>
            </a:r>
          </a:p>
          <a:p>
            <a:pPr fontAlgn="base"/>
            <a:r>
              <a:rPr lang="en-US" dirty="0" smtClean="0"/>
              <a:t>1 to 2 tablespoons lemon juice (or 1 tablespoon red wine vinegar)</a:t>
            </a:r>
          </a:p>
          <a:p>
            <a:pPr fontAlgn="base"/>
            <a:r>
              <a:rPr lang="en-US" dirty="0" smtClean="0"/>
              <a:t>Salt and pepper to taste</a:t>
            </a:r>
          </a:p>
          <a:p>
            <a:pPr fontAlgn="base"/>
            <a:r>
              <a:rPr lang="en-US" dirty="0" smtClean="0"/>
              <a:t>Chopped fresh parsley for garnish</a:t>
            </a:r>
          </a:p>
          <a:p>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690976" y="2384569"/>
            <a:ext cx="2916000" cy="19851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a:r>
            <a:b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7" name="CasellaDiTesto 8"/>
          <p:cNvSpPr txBox="1"/>
          <p:nvPr/>
        </p:nvSpPr>
        <p:spPr>
          <a:xfrm>
            <a:off x="4970780" y="166928"/>
            <a:ext cx="2916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20" name="CasellaDiTesto 8"/>
          <p:cNvSpPr txBox="1"/>
          <p:nvPr/>
        </p:nvSpPr>
        <p:spPr>
          <a:xfrm>
            <a:off x="4857752" y="714356"/>
            <a:ext cx="3143272" cy="25853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Roast the paprika and eggplants over charcoal or a gas flame, or bake them in a preheated 475 F oven, until the skin is blistered and darkened. Place the roasted vegetables in a paper bag and let them steam in their own heat for 10 </a:t>
            </a:r>
            <a:r>
              <a:rPr lang="en-US" dirty="0" smtClean="0"/>
              <a:t>minutes.</a:t>
            </a:r>
            <a:r>
              <a:rPr lang="mk-MK" dirty="0" smtClean="0"/>
              <a:t>....................</a:t>
            </a:r>
            <a:r>
              <a:rPr lang="en-US" dirty="0" smtClean="0"/>
              <a:t> </a:t>
            </a:r>
            <a:endParaRPr lang="it-IT"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p:txBody>
      </p:sp>
      <p:sp>
        <p:nvSpPr>
          <p:cNvPr id="13" name="CasellaDiTesto 8"/>
          <p:cNvSpPr txBox="1"/>
          <p:nvPr/>
        </p:nvSpPr>
        <p:spPr>
          <a:xfrm>
            <a:off x="4989843" y="3106669"/>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 </a:t>
            </a:r>
            <a:r>
              <a:rPr lang="mk-MK"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99</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sp>
        <p:nvSpPr>
          <p:cNvPr id="21" name="CasellaDiTesto 8"/>
          <p:cNvSpPr txBox="1"/>
          <p:nvPr/>
        </p:nvSpPr>
        <p:spPr>
          <a:xfrm>
            <a:off x="4952501" y="3609471"/>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948299" y="4028726"/>
            <a:ext cx="2980737"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Wash the eggplants and cut </a:t>
            </a:r>
            <a:r>
              <a:rPr lang="it-IT" sz="1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a:t>
            </a: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pic>
        <p:nvPicPr>
          <p:cNvPr id="23" name="Picture 22" descr="download (2).jpg"/>
          <p:cNvPicPr>
            <a:picLocks noChangeAspect="1"/>
          </p:cNvPicPr>
          <p:nvPr/>
        </p:nvPicPr>
        <p:blipFill>
          <a:blip r:embed="rId5"/>
          <a:stretch>
            <a:fillRect/>
          </a:stretch>
        </p:blipFill>
        <p:spPr>
          <a:xfrm rot="20791186">
            <a:off x="1900762" y="442633"/>
            <a:ext cx="2178409" cy="1855682"/>
          </a:xfrm>
          <a:prstGeom prst="rect">
            <a:avLst/>
          </a:prstGeom>
        </p:spPr>
      </p:pic>
    </p:spTree>
    <p:extLst>
      <p:ext uri="{BB962C8B-B14F-4D97-AF65-F5344CB8AC3E}">
        <p14:creationId xmlns:p14="http://schemas.microsoft.com/office/powerpoint/2010/main" xmlns="" val="27712384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0"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321471" cy="369332"/>
          </a:xfrm>
          <a:prstGeom prst="rect">
            <a:avLst/>
          </a:prstGeom>
          <a:solidFill>
            <a:schemeClr val="bg1"/>
          </a:solidFill>
        </p:spPr>
        <p:txBody>
          <a:bodyPr wrap="square" rtlCol="0">
            <a:spAutoFit/>
          </a:bodyPr>
          <a:lstStyle/>
          <a:p>
            <a:r>
              <a:rPr lang="it-IT" b="1" dirty="0">
                <a:latin typeface="Bradley Hand ITC" pitchFamily="66" charset="0"/>
              </a:rPr>
              <a:t>5</a:t>
            </a:r>
            <a:endParaRPr lang="en-US" b="1" dirty="0">
              <a:latin typeface="Bradley Hand ITC" pitchFamily="66" charset="0"/>
            </a:endParaRPr>
          </a:p>
        </p:txBody>
      </p:sp>
      <p:sp>
        <p:nvSpPr>
          <p:cNvPr id="15" name="TextBox 14"/>
          <p:cNvSpPr txBox="1"/>
          <p:nvPr/>
        </p:nvSpPr>
        <p:spPr>
          <a:xfrm>
            <a:off x="8643966" y="6286520"/>
            <a:ext cx="285752" cy="369332"/>
          </a:xfrm>
          <a:prstGeom prst="rect">
            <a:avLst/>
          </a:prstGeom>
          <a:solidFill>
            <a:schemeClr val="bg1"/>
          </a:solidFill>
        </p:spPr>
        <p:txBody>
          <a:bodyPr wrap="square" rtlCol="0">
            <a:spAutoFit/>
          </a:bodyPr>
          <a:lstStyle/>
          <a:p>
            <a:r>
              <a:rPr lang="it-IT" b="1" dirty="0">
                <a:latin typeface="Bradley Hand ITC" pitchFamily="66" charset="0"/>
              </a:rPr>
              <a:t>6</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39912" y="-29485"/>
            <a:ext cx="2230554" cy="2230554"/>
          </a:xfrm>
          <a:prstGeom prst="rect">
            <a:avLst/>
          </a:prstGeom>
          <a:noFill/>
        </p:spPr>
      </p:pic>
      <p:sp>
        <p:nvSpPr>
          <p:cNvPr id="11" name="TextBox 10"/>
          <p:cNvSpPr txBox="1"/>
          <p:nvPr/>
        </p:nvSpPr>
        <p:spPr>
          <a:xfrm rot="19490358">
            <a:off x="100167" y="974364"/>
            <a:ext cx="2505814" cy="707886"/>
          </a:xfrm>
          <a:prstGeom prst="rect">
            <a:avLst/>
          </a:prstGeom>
          <a:noFill/>
        </p:spPr>
        <p:txBody>
          <a:bodyPr wrap="none" rtlCol="0">
            <a:spAutoFit/>
          </a:bodyPr>
          <a:lstStyle/>
          <a:p>
            <a:pPr algn="ctr"/>
            <a:r>
              <a:rPr lang="mk-MK" sz="4000" b="1" dirty="0" smtClean="0">
                <a:latin typeface="Bradley Hand ITC" pitchFamily="66" charset="0"/>
              </a:rPr>
              <a:t>bakrdanik</a:t>
            </a:r>
            <a:endParaRPr lang="en-US" sz="4000" b="1" dirty="0">
              <a:latin typeface="Bradley Hand ITC" pitchFamily="66" charset="0"/>
            </a:endParaRPr>
          </a:p>
        </p:txBody>
      </p:sp>
      <p:sp>
        <p:nvSpPr>
          <p:cNvPr id="18" name="CasellaDiTesto 8"/>
          <p:cNvSpPr txBox="1"/>
          <p:nvPr/>
        </p:nvSpPr>
        <p:spPr>
          <a:xfrm>
            <a:off x="357158" y="4318843"/>
            <a:ext cx="3709650" cy="161582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500034" y="2500306"/>
            <a:ext cx="3571900" cy="31547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mk-MK" dirty="0" smtClean="0"/>
          </a:p>
          <a:p>
            <a:r>
              <a:rPr lang="en-US" dirty="0" smtClean="0"/>
              <a:t>– </a:t>
            </a:r>
            <a:r>
              <a:rPr lang="en-US" dirty="0" smtClean="0"/>
              <a:t>400 ml</a:t>
            </a:r>
            <a:r>
              <a:rPr lang="en-US" dirty="0" smtClean="0"/>
              <a:t>. </a:t>
            </a:r>
            <a:r>
              <a:rPr lang="en-US" dirty="0" smtClean="0"/>
              <a:t>water </a:t>
            </a:r>
            <a:endParaRPr lang="mk-MK" dirty="0" smtClean="0"/>
          </a:p>
          <a:p>
            <a:r>
              <a:rPr lang="en-US" dirty="0" smtClean="0"/>
              <a:t>– </a:t>
            </a:r>
            <a:r>
              <a:rPr lang="en-US" dirty="0" smtClean="0"/>
              <a:t>2 pinches of salt </a:t>
            </a:r>
            <a:endParaRPr lang="mk-MK" dirty="0" smtClean="0"/>
          </a:p>
          <a:p>
            <a:pPr>
              <a:buFontTx/>
              <a:buChar char="-"/>
            </a:pPr>
            <a:r>
              <a:rPr lang="en-US" dirty="0" smtClean="0"/>
              <a:t>100 </a:t>
            </a:r>
            <a:r>
              <a:rPr lang="en-US" dirty="0" smtClean="0"/>
              <a:t>gr. </a:t>
            </a:r>
            <a:r>
              <a:rPr lang="mk-MK" dirty="0" smtClean="0"/>
              <a:t>c</a:t>
            </a:r>
            <a:r>
              <a:rPr lang="mk-MK" dirty="0" smtClean="0"/>
              <a:t>orn flour</a:t>
            </a:r>
          </a:p>
          <a:p>
            <a:r>
              <a:rPr lang="en-US" dirty="0" smtClean="0"/>
              <a:t>- </a:t>
            </a:r>
            <a:r>
              <a:rPr lang="en-US" dirty="0" smtClean="0"/>
              <a:t>100 gr. fresh cream cheese </a:t>
            </a:r>
            <a:endParaRPr lang="mk-MK" dirty="0" smtClean="0"/>
          </a:p>
          <a:p>
            <a:r>
              <a:rPr lang="en-US" dirty="0" smtClean="0"/>
              <a:t>- </a:t>
            </a:r>
            <a:r>
              <a:rPr lang="en-US" dirty="0" smtClean="0"/>
              <a:t>1 tablespoon of </a:t>
            </a:r>
            <a:r>
              <a:rPr lang="en-US" dirty="0" smtClean="0"/>
              <a:t>cream</a:t>
            </a:r>
            <a:endParaRPr lang="mk-MK" dirty="0" smtClean="0"/>
          </a:p>
          <a:p>
            <a:r>
              <a:rPr lang="en-US" dirty="0" smtClean="0"/>
              <a:t> </a:t>
            </a:r>
            <a:r>
              <a:rPr lang="en-US" dirty="0" smtClean="0"/>
              <a:t>– 1 tablespoon of sour cream </a:t>
            </a:r>
            <a:endParaRPr lang="mk-MK" dirty="0" smtClean="0"/>
          </a:p>
          <a:p>
            <a:r>
              <a:rPr lang="en-US" dirty="0" smtClean="0"/>
              <a:t>- </a:t>
            </a:r>
            <a:r>
              <a:rPr lang="en-US" dirty="0" smtClean="0"/>
              <a:t>50 gr. cooked bacon </a:t>
            </a:r>
            <a:endParaRPr lang="it-IT"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7" name="CasellaDiTesto 8"/>
          <p:cNvSpPr txBox="1"/>
          <p:nvPr/>
        </p:nvSpPr>
        <p:spPr>
          <a:xfrm>
            <a:off x="4941528" y="132404"/>
            <a:ext cx="2916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21" name="CasellaDiTesto 8"/>
          <p:cNvSpPr txBox="1"/>
          <p:nvPr/>
        </p:nvSpPr>
        <p:spPr>
          <a:xfrm>
            <a:off x="4643438" y="3929066"/>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 </a:t>
            </a:r>
            <a:r>
              <a:rPr lang="mk-MK"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817</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572000" y="928670"/>
            <a:ext cx="3500462" cy="31085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t>In a deep bowl, mix the cheese, sour cream and sour cream with the mixer. Cut the bacon into small cubes and set aside until ready to use. Grate the cheese finely and also set it aside until use. Add salt to the water and bring it to a boil, reduce the heat and slowly add the </a:t>
            </a:r>
            <a:r>
              <a:rPr lang="mk-MK" sz="1400" dirty="0" smtClean="0"/>
              <a:t>corn flour</a:t>
            </a:r>
            <a:r>
              <a:rPr lang="en-US" sz="1400" dirty="0" smtClean="0"/>
              <a:t>, </a:t>
            </a:r>
            <a:r>
              <a:rPr lang="en-US" sz="1400" dirty="0" smtClean="0"/>
              <a:t>stirring constantly. When the </a:t>
            </a:r>
            <a:r>
              <a:rPr lang="mk-MK" sz="1400" dirty="0" smtClean="0"/>
              <a:t>corn flour</a:t>
            </a:r>
            <a:r>
              <a:rPr lang="en-US" sz="1400" dirty="0" smtClean="0"/>
              <a:t> </a:t>
            </a:r>
            <a:r>
              <a:rPr lang="en-US" sz="1400" dirty="0" smtClean="0"/>
              <a:t>becomes thick and starts to bubble, while it is still warm, transfer it to the bowl with the mixed cheese, sour cream and cream. Mix well with a mixer to combine. Fry the bacon cubes in a pan. Serve the finished </a:t>
            </a:r>
            <a:r>
              <a:rPr lang="mk-MK" sz="1400" dirty="0" smtClean="0"/>
              <a:t>kachamak</a:t>
            </a:r>
            <a:r>
              <a:rPr lang="en-US" sz="1400" dirty="0" smtClean="0"/>
              <a:t> </a:t>
            </a:r>
            <a:r>
              <a:rPr lang="en-US" sz="1400" dirty="0" smtClean="0"/>
              <a:t>with finely grated cheese and hot fried bacon.</a:t>
            </a:r>
            <a:endParaRPr lang="it-IT" sz="1400" b="1" dirty="0" smtClean="0">
              <a:effectLst>
                <a:outerShdw blurRad="38100" dist="38100" dir="2700000" algn="tl">
                  <a:srgbClr val="000000">
                    <a:alpha val="43137"/>
                  </a:srgbClr>
                </a:outerShdw>
              </a:effectLst>
              <a:ea typeface="MS Mincho" pitchFamily="49" charset="-128"/>
              <a:cs typeface="Arial" charset="0"/>
            </a:endParaRPr>
          </a:p>
        </p:txBody>
      </p:sp>
      <p:sp>
        <p:nvSpPr>
          <p:cNvPr id="23" name="CasellaDiTesto 8"/>
          <p:cNvSpPr txBox="1"/>
          <p:nvPr/>
        </p:nvSpPr>
        <p:spPr>
          <a:xfrm>
            <a:off x="4857752" y="4500570"/>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cxnSp>
        <p:nvCxnSpPr>
          <p:cNvPr id="25" name="Straight Connector 24"/>
          <p:cNvCxnSpPr/>
          <p:nvPr/>
        </p:nvCxnSpPr>
        <p:spPr>
          <a:xfrm rot="5400000">
            <a:off x="5572132" y="4929198"/>
            <a:ext cx="1000132" cy="10001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descr="download (1).jpg"/>
          <p:cNvPicPr>
            <a:picLocks noChangeAspect="1"/>
          </p:cNvPicPr>
          <p:nvPr/>
        </p:nvPicPr>
        <p:blipFill>
          <a:blip r:embed="rId5"/>
          <a:stretch>
            <a:fillRect/>
          </a:stretch>
        </p:blipFill>
        <p:spPr>
          <a:xfrm rot="20872345">
            <a:off x="2084038" y="997102"/>
            <a:ext cx="2164627" cy="1440461"/>
          </a:xfrm>
          <a:prstGeom prst="rect">
            <a:avLst/>
          </a:prstGeom>
        </p:spPr>
      </p:pic>
    </p:spTree>
    <p:extLst>
      <p:ext uri="{BB962C8B-B14F-4D97-AF65-F5344CB8AC3E}">
        <p14:creationId xmlns:p14="http://schemas.microsoft.com/office/powerpoint/2010/main" xmlns="" val="22806897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33" y="-24"/>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321471" cy="369332"/>
          </a:xfrm>
          <a:prstGeom prst="rect">
            <a:avLst/>
          </a:prstGeom>
          <a:solidFill>
            <a:schemeClr val="bg1"/>
          </a:solidFill>
        </p:spPr>
        <p:txBody>
          <a:bodyPr wrap="square" rtlCol="0">
            <a:spAutoFit/>
          </a:bodyPr>
          <a:lstStyle/>
          <a:p>
            <a:r>
              <a:rPr lang="it-IT" b="1" dirty="0" smtClean="0">
                <a:latin typeface="Bradley Hand ITC" pitchFamily="66" charset="0"/>
              </a:rPr>
              <a:t>7</a:t>
            </a:r>
            <a:endParaRPr lang="en-US" b="1" dirty="0">
              <a:latin typeface="Bradley Hand ITC" pitchFamily="66" charset="0"/>
            </a:endParaRPr>
          </a:p>
        </p:txBody>
      </p:sp>
      <p:sp>
        <p:nvSpPr>
          <p:cNvPr id="15" name="TextBox 14"/>
          <p:cNvSpPr txBox="1"/>
          <p:nvPr/>
        </p:nvSpPr>
        <p:spPr>
          <a:xfrm>
            <a:off x="8643966" y="6286520"/>
            <a:ext cx="285752" cy="369332"/>
          </a:xfrm>
          <a:prstGeom prst="rect">
            <a:avLst/>
          </a:prstGeom>
          <a:solidFill>
            <a:schemeClr val="bg1"/>
          </a:solidFill>
        </p:spPr>
        <p:txBody>
          <a:bodyPr wrap="square" rtlCol="0">
            <a:spAutoFit/>
          </a:bodyPr>
          <a:lstStyle/>
          <a:p>
            <a:r>
              <a:rPr lang="it-IT" b="1" dirty="0" smtClean="0">
                <a:latin typeface="Bradley Hand ITC" pitchFamily="66" charset="0"/>
              </a:rPr>
              <a:t>8</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25549" y="1295"/>
            <a:ext cx="2230554" cy="2230554"/>
          </a:xfrm>
          <a:prstGeom prst="rect">
            <a:avLst/>
          </a:prstGeom>
          <a:noFill/>
        </p:spPr>
      </p:pic>
      <p:sp>
        <p:nvSpPr>
          <p:cNvPr id="11" name="TextBox 10"/>
          <p:cNvSpPr txBox="1"/>
          <p:nvPr/>
        </p:nvSpPr>
        <p:spPr>
          <a:xfrm rot="19490358">
            <a:off x="113694" y="774869"/>
            <a:ext cx="2282997" cy="830997"/>
          </a:xfrm>
          <a:prstGeom prst="rect">
            <a:avLst/>
          </a:prstGeom>
          <a:noFill/>
        </p:spPr>
        <p:txBody>
          <a:bodyPr wrap="none" rtlCol="0">
            <a:spAutoFit/>
          </a:bodyPr>
          <a:lstStyle/>
          <a:p>
            <a:pPr algn="ctr"/>
            <a:r>
              <a:rPr lang="en-US" sz="2400" b="1" dirty="0" smtClean="0">
                <a:latin typeface="Bradley Hand ITC" pitchFamily="66" charset="0"/>
              </a:rPr>
              <a:t>M</a:t>
            </a:r>
            <a:r>
              <a:rPr lang="mk-MK" sz="2400" b="1" dirty="0" smtClean="0">
                <a:latin typeface="Bradley Hand ITC" pitchFamily="66" charset="0"/>
              </a:rPr>
              <a:t>acedonian  </a:t>
            </a:r>
          </a:p>
          <a:p>
            <a:pPr algn="ctr"/>
            <a:r>
              <a:rPr lang="en-US" sz="2400" b="1" dirty="0" smtClean="0">
                <a:latin typeface="Bradley Hand ITC" pitchFamily="66" charset="0"/>
              </a:rPr>
              <a:t>T</a:t>
            </a:r>
            <a:r>
              <a:rPr lang="mk-MK" sz="2400" b="1" dirty="0" smtClean="0">
                <a:latin typeface="Bradley Hand ITC" pitchFamily="66" charset="0"/>
              </a:rPr>
              <a:t>raditional food</a:t>
            </a:r>
            <a:endParaRPr lang="it-IT" sz="2400" b="1" dirty="0" smtClean="0">
              <a:latin typeface="Bradley Hand ITC" pitchFamily="66" charset="0"/>
            </a:endParaRPr>
          </a:p>
        </p:txBody>
      </p:sp>
      <p:sp>
        <p:nvSpPr>
          <p:cNvPr id="18" name="CasellaDiTesto 8"/>
          <p:cNvSpPr txBox="1"/>
          <p:nvPr/>
        </p:nvSpPr>
        <p:spPr>
          <a:xfrm>
            <a:off x="4118434" y="2162509"/>
            <a:ext cx="4392487"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smtClean="0">
                <a:ea typeface="MS Mincho" pitchFamily="49" charset="-128"/>
                <a:cs typeface="Arial" charset="0"/>
              </a:rPr>
              <a:t> </a:t>
            </a:r>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Main</a:t>
            </a:r>
            <a:r>
              <a:rPr lang="it-IT" sz="44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Courses</a:t>
            </a:r>
          </a:p>
          <a:p>
            <a:pPr algn="ctr"/>
            <a:r>
              <a:rPr lang="mk-MK"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rPr>
              <a:t>pastrmajlija</a:t>
            </a:r>
            <a:endParaRPr lang="it-IT" sz="3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p:txBody>
      </p:sp>
      <p:sp>
        <p:nvSpPr>
          <p:cNvPr id="16" name="CasellaDiTesto 8"/>
          <p:cNvSpPr txBox="1"/>
          <p:nvPr/>
        </p:nvSpPr>
        <p:spPr>
          <a:xfrm>
            <a:off x="225555" y="2162509"/>
            <a:ext cx="4392487"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smtClean="0">
                <a:ea typeface="MS Mincho" pitchFamily="49" charset="-128"/>
                <a:cs typeface="Arial" charset="0"/>
              </a:rPr>
              <a:t> </a:t>
            </a:r>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Main</a:t>
            </a:r>
            <a:r>
              <a:rPr lang="it-IT" sz="44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Courses</a:t>
            </a:r>
          </a:p>
          <a:p>
            <a:pPr algn="ctr"/>
            <a:r>
              <a:rPr lang="mk-MK" sz="3600" b="1" dirty="0" smtClean="0">
                <a:solidFill>
                  <a:schemeClr val="tx1"/>
                </a:solidFill>
                <a:effectLst>
                  <a:outerShdw blurRad="38100" dist="38100" dir="2700000" algn="tl">
                    <a:srgbClr val="000000">
                      <a:alpha val="43137"/>
                    </a:srgbClr>
                  </a:outerShdw>
                </a:effectLst>
                <a:ea typeface="MS Mincho" pitchFamily="49" charset="-128"/>
                <a:cs typeface="Arial" charset="0"/>
              </a:rPr>
              <a:t>sarma</a:t>
            </a:r>
            <a:endParaRPr lang="it-IT" sz="1100" b="1" dirty="0" smtClean="0">
              <a:effectLst>
                <a:outerShdw blurRad="38100" dist="38100" dir="2700000" algn="tl">
                  <a:srgbClr val="000000">
                    <a:alpha val="43137"/>
                  </a:srgbClr>
                </a:outerShdw>
              </a:effectLst>
              <a:latin typeface="Bradley Hand ITC" pitchFamily="66" charset="0"/>
              <a:ea typeface="MS Mincho" pitchFamily="49" charset="-128"/>
              <a:cs typeface="Arial" charset="0"/>
            </a:endParaRPr>
          </a:p>
        </p:txBody>
      </p:sp>
      <p:pic>
        <p:nvPicPr>
          <p:cNvPr id="12" name="Picture 11" descr="download (3).jpg"/>
          <p:cNvPicPr>
            <a:picLocks noChangeAspect="1"/>
          </p:cNvPicPr>
          <p:nvPr/>
        </p:nvPicPr>
        <p:blipFill>
          <a:blip r:embed="rId5"/>
          <a:stretch>
            <a:fillRect/>
          </a:stretch>
        </p:blipFill>
        <p:spPr>
          <a:xfrm>
            <a:off x="1071538" y="3643314"/>
            <a:ext cx="3000396" cy="2247401"/>
          </a:xfrm>
          <a:prstGeom prst="rect">
            <a:avLst/>
          </a:prstGeom>
        </p:spPr>
      </p:pic>
      <p:pic>
        <p:nvPicPr>
          <p:cNvPr id="17" name="Picture 16" descr="download (5).jpg"/>
          <p:cNvPicPr>
            <a:picLocks noChangeAspect="1"/>
          </p:cNvPicPr>
          <p:nvPr/>
        </p:nvPicPr>
        <p:blipFill>
          <a:blip r:embed="rId6"/>
          <a:stretch>
            <a:fillRect/>
          </a:stretch>
        </p:blipFill>
        <p:spPr>
          <a:xfrm>
            <a:off x="4857751" y="3571876"/>
            <a:ext cx="3061629" cy="1714512"/>
          </a:xfrm>
          <a:prstGeom prst="rect">
            <a:avLst/>
          </a:prstGeom>
        </p:spPr>
      </p:pic>
    </p:spTree>
    <p:extLst>
      <p:ext uri="{BB962C8B-B14F-4D97-AF65-F5344CB8AC3E}">
        <p14:creationId xmlns:p14="http://schemas.microsoft.com/office/powerpoint/2010/main" xmlns="" val="17293378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7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432293" cy="369332"/>
          </a:xfrm>
          <a:prstGeom prst="rect">
            <a:avLst/>
          </a:prstGeom>
          <a:solidFill>
            <a:schemeClr val="bg1"/>
          </a:solidFill>
        </p:spPr>
        <p:txBody>
          <a:bodyPr wrap="square" rtlCol="0">
            <a:spAutoFit/>
          </a:bodyPr>
          <a:lstStyle/>
          <a:p>
            <a:r>
              <a:rPr lang="it-IT" b="1" dirty="0" smtClean="0">
                <a:latin typeface="Bradley Hand ITC" pitchFamily="66" charset="0"/>
              </a:rPr>
              <a:t>9</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smtClean="0">
                <a:latin typeface="Bradley Hand ITC" pitchFamily="66" charset="0"/>
              </a:rPr>
              <a:t>10</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04861" y="32262"/>
            <a:ext cx="2230554" cy="2230554"/>
          </a:xfrm>
          <a:prstGeom prst="rect">
            <a:avLst/>
          </a:prstGeom>
          <a:noFill/>
        </p:spPr>
      </p:pic>
      <p:sp>
        <p:nvSpPr>
          <p:cNvPr id="11" name="TextBox 10"/>
          <p:cNvSpPr txBox="1"/>
          <p:nvPr/>
        </p:nvSpPr>
        <p:spPr>
          <a:xfrm rot="19490358">
            <a:off x="691525" y="709931"/>
            <a:ext cx="1683474" cy="1446550"/>
          </a:xfrm>
          <a:prstGeom prst="rect">
            <a:avLst/>
          </a:prstGeom>
          <a:noFill/>
        </p:spPr>
        <p:txBody>
          <a:bodyPr wrap="none" rtlCol="0">
            <a:spAutoFit/>
          </a:bodyPr>
          <a:lstStyle/>
          <a:p>
            <a:pPr algn="ctr"/>
            <a:r>
              <a:rPr lang="mk-MK" sz="4000" b="1" dirty="0" smtClean="0">
                <a:effectLst>
                  <a:outerShdw blurRad="38100" dist="38100" dir="2700000" algn="tl">
                    <a:srgbClr val="000000">
                      <a:alpha val="43137"/>
                    </a:srgbClr>
                  </a:outerShdw>
                </a:effectLst>
                <a:latin typeface="Bradley Hand ITC" pitchFamily="66" charset="0"/>
                <a:ea typeface="MS Mincho" pitchFamily="49" charset="-128"/>
                <a:cs typeface="Arial" charset="0"/>
              </a:rPr>
              <a:t>sarma</a:t>
            </a:r>
            <a:r>
              <a:rPr lang="it-IT" sz="4000" b="1" dirty="0" smtClean="0">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endParaRPr>
          </a:p>
        </p:txBody>
      </p:sp>
      <p:sp>
        <p:nvSpPr>
          <p:cNvPr id="18" name="CasellaDiTesto 8"/>
          <p:cNvSpPr txBox="1"/>
          <p:nvPr/>
        </p:nvSpPr>
        <p:spPr>
          <a:xfrm>
            <a:off x="790342" y="2924944"/>
            <a:ext cx="3709650" cy="41088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r>
              <a:rPr lang="en-US" dirty="0" smtClean="0"/>
              <a:t>1 sour cabbage head (around 2 kg)</a:t>
            </a:r>
          </a:p>
          <a:p>
            <a:pPr fontAlgn="base"/>
            <a:r>
              <a:rPr lang="en-US" dirty="0" smtClean="0"/>
              <a:t>500 g of minced meat (20 ounces)</a:t>
            </a:r>
          </a:p>
          <a:p>
            <a:pPr fontAlgn="base"/>
            <a:r>
              <a:rPr lang="en-US" dirty="0" smtClean="0"/>
              <a:t>100 gr. bacon (4 ounces)</a:t>
            </a:r>
          </a:p>
          <a:p>
            <a:pPr fontAlgn="base"/>
            <a:r>
              <a:rPr lang="en-US" dirty="0" smtClean="0"/>
              <a:t>1 teaspoon of red pepper</a:t>
            </a:r>
          </a:p>
          <a:p>
            <a:pPr fontAlgn="base"/>
            <a:r>
              <a:rPr lang="en-US" dirty="0" smtClean="0"/>
              <a:t>1 small cup of rice</a:t>
            </a:r>
          </a:p>
          <a:p>
            <a:pPr fontAlgn="base"/>
            <a:r>
              <a:rPr lang="en-US" dirty="0" smtClean="0"/>
              <a:t>2 onions</a:t>
            </a:r>
          </a:p>
          <a:p>
            <a:pPr fontAlgn="base"/>
            <a:r>
              <a:rPr lang="en-US" dirty="0" smtClean="0"/>
              <a:t>3 cloves of garlic</a:t>
            </a:r>
          </a:p>
          <a:p>
            <a:pPr fontAlgn="base"/>
            <a:r>
              <a:rPr lang="en-US" dirty="0" smtClean="0"/>
              <a:t>50 ml of oil</a:t>
            </a:r>
          </a:p>
          <a:p>
            <a:pPr fontAlgn="base"/>
            <a:r>
              <a:rPr lang="en-US" dirty="0" smtClean="0"/>
              <a:t>salt and spices</a:t>
            </a:r>
          </a:p>
          <a:p>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690976" y="2384569"/>
            <a:ext cx="2916000" cy="19851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a:r>
            <a:b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3" name="CasellaDiTesto 8"/>
          <p:cNvSpPr txBox="1"/>
          <p:nvPr/>
        </p:nvSpPr>
        <p:spPr>
          <a:xfrm>
            <a:off x="4941528" y="132404"/>
            <a:ext cx="2916000"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21" name="CasellaDiTesto 8"/>
          <p:cNvSpPr txBox="1"/>
          <p:nvPr/>
        </p:nvSpPr>
        <p:spPr>
          <a:xfrm>
            <a:off x="4950703" y="3485364"/>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 </a:t>
            </a:r>
            <a:r>
              <a:rPr lang="mk-MK"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485</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572000" y="714356"/>
            <a:ext cx="3714776" cy="30315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r>
              <a:rPr lang="en-US" sz="1200" dirty="0" smtClean="0"/>
              <a:t>Clean the onions and slice into cubes, do the same with the bacon. Fry quickly onions and bacon and add some chopped garlic near the end and add this to a bowl with the minced meat. Add some red pepper, salt, spices, rice, chopped parsley into the bowl.</a:t>
            </a:r>
          </a:p>
          <a:p>
            <a:pPr fontAlgn="base"/>
            <a:r>
              <a:rPr lang="en-US" sz="1200" dirty="0" smtClean="0"/>
              <a:t>Remove the leaves of cabbage and trim off thicker parts. Put a little of the meat mixture into each leaf, and wrap them. Wrap them so that you first fold one side over, then the other side, then roll. </a:t>
            </a:r>
          </a:p>
          <a:p>
            <a:pPr fontAlgn="base"/>
            <a:r>
              <a:rPr lang="en-US" sz="1200" dirty="0" smtClean="0"/>
              <a:t>Put some sliced cabbage on the bottom of a pot, then place a layer of cabbage rolls on top, lining them up in a circle.</a:t>
            </a:r>
          </a:p>
          <a:p>
            <a:pPr fontAlgn="base"/>
            <a:r>
              <a:rPr lang="en-US" sz="1200" dirty="0" smtClean="0"/>
              <a:t>Add enough water to cover the </a:t>
            </a:r>
            <a:r>
              <a:rPr lang="en-US" sz="1200" i="1" dirty="0" err="1" smtClean="0"/>
              <a:t>sarma</a:t>
            </a:r>
            <a:r>
              <a:rPr lang="en-US" sz="1200" dirty="0" smtClean="0"/>
              <a:t>, and cook for around 2 hours. Shake the pot occasionally. Add some roux at the end if you want.</a:t>
            </a:r>
          </a:p>
          <a:p>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23" name="CasellaDiTesto 8"/>
          <p:cNvSpPr txBox="1"/>
          <p:nvPr/>
        </p:nvSpPr>
        <p:spPr>
          <a:xfrm>
            <a:off x="4913361" y="3988166"/>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pic>
        <p:nvPicPr>
          <p:cNvPr id="17" name="Picture 16" descr="download (7).jpg"/>
          <p:cNvPicPr>
            <a:picLocks noChangeAspect="1"/>
          </p:cNvPicPr>
          <p:nvPr/>
        </p:nvPicPr>
        <p:blipFill>
          <a:blip r:embed="rId5"/>
          <a:stretch>
            <a:fillRect/>
          </a:stretch>
        </p:blipFill>
        <p:spPr>
          <a:xfrm rot="20742447">
            <a:off x="2116629" y="607887"/>
            <a:ext cx="2012755" cy="1507623"/>
          </a:xfrm>
          <a:prstGeom prst="rect">
            <a:avLst/>
          </a:prstGeom>
        </p:spPr>
      </p:pic>
      <p:cxnSp>
        <p:nvCxnSpPr>
          <p:cNvPr id="25" name="Straight Connector 24"/>
          <p:cNvCxnSpPr/>
          <p:nvPr/>
        </p:nvCxnSpPr>
        <p:spPr>
          <a:xfrm rot="5400000">
            <a:off x="5786446" y="4643446"/>
            <a:ext cx="928694" cy="785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581104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dirty="0" smtClean="0">
                <a:latin typeface="Bradley Hand ITC" pitchFamily="66" charset="0"/>
              </a:rPr>
              <a:t>11</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smtClean="0">
                <a:latin typeface="Bradley Hand ITC" pitchFamily="66" charset="0"/>
              </a:rPr>
              <a:t>12</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33586" y="-7084"/>
            <a:ext cx="2230554" cy="2230554"/>
          </a:xfrm>
          <a:prstGeom prst="rect">
            <a:avLst/>
          </a:prstGeom>
          <a:noFill/>
        </p:spPr>
      </p:pic>
      <p:sp>
        <p:nvSpPr>
          <p:cNvPr id="11" name="TextBox 10"/>
          <p:cNvSpPr txBox="1"/>
          <p:nvPr/>
        </p:nvSpPr>
        <p:spPr>
          <a:xfrm rot="19490358">
            <a:off x="219371" y="728819"/>
            <a:ext cx="2925801" cy="1446550"/>
          </a:xfrm>
          <a:prstGeom prst="rect">
            <a:avLst/>
          </a:prstGeom>
          <a:noFill/>
        </p:spPr>
        <p:txBody>
          <a:bodyPr wrap="none" rtlCol="0">
            <a:spAutoFit/>
          </a:bodyPr>
          <a:lstStyle/>
          <a:p>
            <a:pPr algn="ctr"/>
            <a:r>
              <a:rPr lang="mk-MK" sz="4000" b="1" dirty="0" smtClean="0">
                <a:effectLst>
                  <a:outerShdw blurRad="38100" dist="38100" dir="2700000" algn="tl">
                    <a:srgbClr val="000000">
                      <a:alpha val="43137"/>
                    </a:srgbClr>
                  </a:outerShdw>
                </a:effectLst>
                <a:latin typeface="Bradley Hand ITC" pitchFamily="66" charset="0"/>
                <a:ea typeface="MS Mincho" pitchFamily="49" charset="-128"/>
                <a:cs typeface="Arial" charset="0"/>
              </a:rPr>
              <a:t>pastrmajlija</a:t>
            </a:r>
            <a:r>
              <a:rPr lang="it-IT" sz="4000" b="1" dirty="0" smtClean="0">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endParaRPr>
          </a:p>
        </p:txBody>
      </p:sp>
      <p:sp>
        <p:nvSpPr>
          <p:cNvPr id="18" name="CasellaDiTesto 8"/>
          <p:cNvSpPr txBox="1"/>
          <p:nvPr/>
        </p:nvSpPr>
        <p:spPr>
          <a:xfrm>
            <a:off x="714348" y="4000504"/>
            <a:ext cx="3709650" cy="30008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1 kg. flour</a:t>
            </a:r>
          </a:p>
          <a:p>
            <a:r>
              <a:rPr lang="en-US" dirty="0" smtClean="0"/>
              <a:t>20 gr. yeast</a:t>
            </a:r>
          </a:p>
          <a:p>
            <a:r>
              <a:rPr lang="en-US" dirty="0" smtClean="0"/>
              <a:t>a little salt, ground red pepper</a:t>
            </a:r>
          </a:p>
          <a:p>
            <a:r>
              <a:rPr lang="en-US" dirty="0" smtClean="0"/>
              <a:t>800 gr. pork</a:t>
            </a:r>
          </a:p>
          <a:p>
            <a:r>
              <a:rPr lang="en-US" dirty="0" smtClean="0"/>
              <a:t>a little lard</a:t>
            </a:r>
          </a:p>
          <a:p>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690976" y="3244041"/>
            <a:ext cx="2916000" cy="19851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a:r>
            <a:b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3" name="CasellaDiTesto 8"/>
          <p:cNvSpPr txBox="1"/>
          <p:nvPr/>
        </p:nvSpPr>
        <p:spPr>
          <a:xfrm>
            <a:off x="4857752" y="71414"/>
            <a:ext cx="2916000" cy="28469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21" name="CasellaDiTesto 8"/>
          <p:cNvSpPr txBox="1"/>
          <p:nvPr/>
        </p:nvSpPr>
        <p:spPr>
          <a:xfrm>
            <a:off x="4950703" y="3485364"/>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 </a:t>
            </a:r>
            <a:r>
              <a:rPr lang="mk-MK"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720</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643438" y="642918"/>
            <a:ext cx="3429024" cy="30315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The </a:t>
            </a:r>
            <a:r>
              <a:rPr lang="en-US" sz="1200" dirty="0" smtClean="0"/>
              <a:t>day before, cut the meat into cubes, add salt, put ground red pepper and leave it in the </a:t>
            </a:r>
            <a:r>
              <a:rPr lang="en-US" sz="1200" dirty="0" err="1" smtClean="0"/>
              <a:t>refrigerator.Leave</a:t>
            </a:r>
            <a:r>
              <a:rPr lang="en-US" sz="1200" dirty="0" smtClean="0"/>
              <a:t> </a:t>
            </a:r>
            <a:r>
              <a:rPr lang="en-US" sz="1200" dirty="0" smtClean="0"/>
              <a:t>the yeast with a little warm water and flour to </a:t>
            </a:r>
            <a:r>
              <a:rPr lang="en-US" sz="1200" dirty="0" smtClean="0"/>
              <a:t>rise</a:t>
            </a:r>
            <a:r>
              <a:rPr lang="mk-MK" sz="1200" dirty="0" smtClean="0"/>
              <a:t>. </a:t>
            </a:r>
            <a:r>
              <a:rPr lang="en-US" sz="1200" dirty="0" smtClean="0"/>
              <a:t>Knead </a:t>
            </a:r>
            <a:r>
              <a:rPr lang="en-US" sz="1200" dirty="0" smtClean="0"/>
              <a:t>the dough with yeast, a little salt and warm water, so that it is of medium </a:t>
            </a:r>
            <a:r>
              <a:rPr lang="en-US" sz="1200" dirty="0" smtClean="0"/>
              <a:t>strength</a:t>
            </a:r>
            <a:r>
              <a:rPr lang="mk-MK" sz="1200" dirty="0" smtClean="0"/>
              <a:t>. </a:t>
            </a:r>
            <a:r>
              <a:rPr lang="en-US" sz="1200" dirty="0" smtClean="0"/>
              <a:t>Let </a:t>
            </a:r>
            <a:r>
              <a:rPr lang="en-US" sz="1200" dirty="0" smtClean="0"/>
              <a:t>it double in </a:t>
            </a:r>
            <a:r>
              <a:rPr lang="en-US" sz="1200" dirty="0" smtClean="0"/>
              <a:t>size</a:t>
            </a:r>
            <a:r>
              <a:rPr lang="mk-MK" sz="1200" dirty="0" smtClean="0"/>
              <a:t>. </a:t>
            </a:r>
            <a:r>
              <a:rPr lang="en-US" sz="1200" dirty="0" smtClean="0"/>
              <a:t>Divide </a:t>
            </a:r>
            <a:r>
              <a:rPr lang="en-US" sz="1200" dirty="0" smtClean="0"/>
              <a:t>the dough into 8 </a:t>
            </a:r>
            <a:r>
              <a:rPr lang="en-US" sz="1200" dirty="0" smtClean="0"/>
              <a:t>balls</a:t>
            </a:r>
            <a:r>
              <a:rPr lang="mk-MK" sz="1200" dirty="0" smtClean="0"/>
              <a:t>. </a:t>
            </a:r>
            <a:r>
              <a:rPr lang="en-US" sz="1200" dirty="0" smtClean="0"/>
              <a:t>Form</a:t>
            </a:r>
            <a:r>
              <a:rPr lang="en-US" sz="1200" dirty="0" smtClean="0"/>
              <a:t> each one a little with a rolling pin, a little with your hands in this </a:t>
            </a:r>
            <a:r>
              <a:rPr lang="en-US" sz="1200" dirty="0" smtClean="0"/>
              <a:t>way</a:t>
            </a:r>
            <a:r>
              <a:rPr lang="mk-MK" sz="1200" dirty="0" smtClean="0"/>
              <a:t>. </a:t>
            </a:r>
            <a:r>
              <a:rPr lang="en-US" sz="1200" dirty="0" smtClean="0"/>
              <a:t>Order</a:t>
            </a:r>
            <a:r>
              <a:rPr lang="en-US" sz="1200" dirty="0" smtClean="0"/>
              <a:t> meat and some lard from </a:t>
            </a:r>
            <a:r>
              <a:rPr lang="en-US" sz="1200" dirty="0" smtClean="0"/>
              <a:t>above</a:t>
            </a:r>
            <a:r>
              <a:rPr lang="mk-MK" sz="1200" dirty="0" smtClean="0"/>
              <a:t>. </a:t>
            </a:r>
            <a:r>
              <a:rPr lang="en-US" sz="1200" dirty="0" smtClean="0"/>
              <a:t>It </a:t>
            </a:r>
            <a:r>
              <a:rPr lang="en-US" sz="1200" dirty="0" smtClean="0"/>
              <a:t>goes to baking, at 180 C, not long, about half an hour at the </a:t>
            </a:r>
            <a:r>
              <a:rPr lang="en-US" sz="1200" dirty="0" smtClean="0"/>
              <a:t>most</a:t>
            </a:r>
            <a:r>
              <a:rPr lang="mk-MK" sz="1200" dirty="0" smtClean="0"/>
              <a:t>. </a:t>
            </a:r>
            <a:r>
              <a:rPr lang="en-US" sz="1200" dirty="0" smtClean="0"/>
              <a:t>You </a:t>
            </a:r>
            <a:r>
              <a:rPr lang="en-US" sz="1200" dirty="0" smtClean="0"/>
              <a:t>can coat the crust all around with oil in which you have put some ground paprika and put it back in the oven for another 5 </a:t>
            </a:r>
            <a:r>
              <a:rPr lang="en-US" sz="1200" dirty="0" smtClean="0"/>
              <a:t>minutes.</a:t>
            </a:r>
            <a:r>
              <a:rPr lang="mk-MK" sz="1200" dirty="0" smtClean="0"/>
              <a:t> </a:t>
            </a:r>
            <a:r>
              <a:rPr lang="en-US" sz="1200" dirty="0" smtClean="0"/>
              <a:t>When </a:t>
            </a:r>
            <a:r>
              <a:rPr lang="en-US" sz="1200" dirty="0" smtClean="0"/>
              <a:t>you take it out, wrap it in kitchen paper, cover it with a cloth on top and let it rest.</a:t>
            </a:r>
          </a:p>
          <a:p>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23" name="CasellaDiTesto 8"/>
          <p:cNvSpPr txBox="1"/>
          <p:nvPr/>
        </p:nvSpPr>
        <p:spPr>
          <a:xfrm>
            <a:off x="4913361" y="3988166"/>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pic>
        <p:nvPicPr>
          <p:cNvPr id="17" name="Picture 16" descr="download (4).jpg"/>
          <p:cNvPicPr>
            <a:picLocks noChangeAspect="1"/>
          </p:cNvPicPr>
          <p:nvPr/>
        </p:nvPicPr>
        <p:blipFill>
          <a:blip r:embed="rId5"/>
          <a:stretch>
            <a:fillRect/>
          </a:stretch>
        </p:blipFill>
        <p:spPr>
          <a:xfrm rot="20941435">
            <a:off x="1543605" y="1350880"/>
            <a:ext cx="2829246" cy="1478509"/>
          </a:xfrm>
          <a:prstGeom prst="rect">
            <a:avLst/>
          </a:prstGeom>
        </p:spPr>
      </p:pic>
      <p:cxnSp>
        <p:nvCxnSpPr>
          <p:cNvPr id="20" name="Straight Connector 19"/>
          <p:cNvCxnSpPr/>
          <p:nvPr/>
        </p:nvCxnSpPr>
        <p:spPr>
          <a:xfrm rot="5400000">
            <a:off x="5643570" y="4643446"/>
            <a:ext cx="928694" cy="785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355204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33" y="-24"/>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15082"/>
            <a:ext cx="432293" cy="369332"/>
          </a:xfrm>
          <a:prstGeom prst="rect">
            <a:avLst/>
          </a:prstGeom>
          <a:solidFill>
            <a:schemeClr val="bg1"/>
          </a:solidFill>
        </p:spPr>
        <p:txBody>
          <a:bodyPr wrap="square" rtlCol="0">
            <a:spAutoFit/>
          </a:bodyPr>
          <a:lstStyle/>
          <a:p>
            <a:r>
              <a:rPr lang="it-IT" b="1" dirty="0" smtClean="0">
                <a:latin typeface="Bradley Hand ITC" pitchFamily="66" charset="0"/>
              </a:rPr>
              <a:t>13</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smtClean="0">
                <a:latin typeface="Bradley Hand ITC" pitchFamily="66" charset="0"/>
              </a:rPr>
              <a:t>14</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125549" y="1295"/>
            <a:ext cx="2230554" cy="2230554"/>
          </a:xfrm>
          <a:prstGeom prst="rect">
            <a:avLst/>
          </a:prstGeom>
          <a:noFill/>
        </p:spPr>
      </p:pic>
      <p:sp>
        <p:nvSpPr>
          <p:cNvPr id="11" name="TextBox 10"/>
          <p:cNvSpPr txBox="1"/>
          <p:nvPr/>
        </p:nvSpPr>
        <p:spPr>
          <a:xfrm rot="19490358">
            <a:off x="151366" y="774869"/>
            <a:ext cx="2207656" cy="830997"/>
          </a:xfrm>
          <a:prstGeom prst="rect">
            <a:avLst/>
          </a:prstGeom>
          <a:noFill/>
        </p:spPr>
        <p:txBody>
          <a:bodyPr wrap="none" rtlCol="0">
            <a:spAutoFit/>
          </a:bodyPr>
          <a:lstStyle/>
          <a:p>
            <a:pPr algn="ctr"/>
            <a:r>
              <a:rPr lang="en-US" sz="2400" b="1" dirty="0" smtClean="0">
                <a:latin typeface="Bradley Hand ITC" pitchFamily="66" charset="0"/>
              </a:rPr>
              <a:t>M</a:t>
            </a:r>
            <a:r>
              <a:rPr lang="mk-MK" sz="2400" b="1" dirty="0" smtClean="0">
                <a:latin typeface="Bradley Hand ITC" pitchFamily="66" charset="0"/>
              </a:rPr>
              <a:t>acedonian </a:t>
            </a:r>
          </a:p>
          <a:p>
            <a:pPr algn="ctr"/>
            <a:r>
              <a:rPr lang="mk-MK" sz="2400" b="1" dirty="0" smtClean="0">
                <a:latin typeface="Bradley Hand ITC" pitchFamily="66" charset="0"/>
              </a:rPr>
              <a:t>traditional food</a:t>
            </a:r>
            <a:endParaRPr lang="it-IT" sz="2400" b="1" dirty="0" smtClean="0">
              <a:latin typeface="Bradley Hand ITC" pitchFamily="66" charset="0"/>
            </a:endParaRPr>
          </a:p>
        </p:txBody>
      </p:sp>
      <p:sp>
        <p:nvSpPr>
          <p:cNvPr id="13" name="CasellaDiTesto 8"/>
          <p:cNvSpPr txBox="1"/>
          <p:nvPr/>
        </p:nvSpPr>
        <p:spPr>
          <a:xfrm>
            <a:off x="285720" y="1926650"/>
            <a:ext cx="4392487" cy="14927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smtClean="0">
                <a:ea typeface="MS Mincho" pitchFamily="49" charset="-128"/>
                <a:cs typeface="Arial" charset="0"/>
              </a:rPr>
              <a:t> </a:t>
            </a:r>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Desserts</a:t>
            </a:r>
            <a:endParaRPr lang="it-IT" sz="44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r>
              <a:rPr lang="mk-MK"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vanilici</a:t>
            </a: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pic>
        <p:nvPicPr>
          <p:cNvPr id="4" name="Immagin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46332" y="3314004"/>
            <a:ext cx="2892781" cy="1929262"/>
          </a:xfrm>
          <a:prstGeom prst="rect">
            <a:avLst/>
          </a:prstGeom>
        </p:spPr>
      </p:pic>
      <p:sp>
        <p:nvSpPr>
          <p:cNvPr id="16" name="CasellaDiTesto 8"/>
          <p:cNvSpPr txBox="1"/>
          <p:nvPr/>
        </p:nvSpPr>
        <p:spPr>
          <a:xfrm>
            <a:off x="4129422" y="1906088"/>
            <a:ext cx="4392487" cy="14927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dirty="0" smtClean="0">
                <a:ea typeface="MS Mincho" pitchFamily="49" charset="-128"/>
                <a:cs typeface="Arial" charset="0"/>
              </a:rPr>
              <a:t> </a:t>
            </a:r>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Desserts</a:t>
            </a:r>
            <a:endParaRPr lang="it-IT" sz="44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r>
              <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Cannolo</a:t>
            </a: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pic>
        <p:nvPicPr>
          <p:cNvPr id="17" name="Picture 16" descr="images.jpg"/>
          <p:cNvPicPr>
            <a:picLocks noChangeAspect="1"/>
          </p:cNvPicPr>
          <p:nvPr/>
        </p:nvPicPr>
        <p:blipFill>
          <a:blip r:embed="rId6"/>
          <a:stretch>
            <a:fillRect/>
          </a:stretch>
        </p:blipFill>
        <p:spPr>
          <a:xfrm>
            <a:off x="928662" y="3429000"/>
            <a:ext cx="3189197" cy="1785950"/>
          </a:xfrm>
          <a:prstGeom prst="rect">
            <a:avLst/>
          </a:prstGeom>
        </p:spPr>
      </p:pic>
    </p:spTree>
    <p:extLst>
      <p:ext uri="{BB962C8B-B14F-4D97-AF65-F5344CB8AC3E}">
        <p14:creationId xmlns:p14="http://schemas.microsoft.com/office/powerpoint/2010/main" xmlns="" val="21583074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7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leskine_ruled_notebook,_inside_view.jpg"/>
          <p:cNvPicPr>
            <a:picLocks noGrp="1" noChangeAspect="1"/>
          </p:cNvPicPr>
          <p:nvPr>
            <p:ph idx="1"/>
          </p:nvPr>
        </p:nvPicPr>
        <p:blipFill>
          <a:blip r:embed="rId3" cstate="print"/>
          <a:stretch>
            <a:fillRect/>
          </a:stretch>
        </p:blipFill>
        <p:spPr>
          <a:xfrm>
            <a:off x="14095" y="0"/>
            <a:ext cx="9143999" cy="685800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285720" y="6237312"/>
            <a:ext cx="541864" cy="369332"/>
          </a:xfrm>
          <a:prstGeom prst="rect">
            <a:avLst/>
          </a:prstGeom>
          <a:solidFill>
            <a:schemeClr val="bg1"/>
          </a:solidFill>
        </p:spPr>
        <p:txBody>
          <a:bodyPr wrap="square" rtlCol="0">
            <a:spAutoFit/>
          </a:bodyPr>
          <a:lstStyle/>
          <a:p>
            <a:r>
              <a:rPr lang="it-IT" b="1" dirty="0" smtClean="0">
                <a:latin typeface="Bradley Hand ITC" pitchFamily="66" charset="0"/>
              </a:rPr>
              <a:t>15</a:t>
            </a:r>
            <a:endParaRPr lang="en-US" b="1" dirty="0">
              <a:latin typeface="Bradley Hand ITC" pitchFamily="66" charset="0"/>
            </a:endParaRPr>
          </a:p>
        </p:txBody>
      </p:sp>
      <p:sp>
        <p:nvSpPr>
          <p:cNvPr id="15" name="TextBox 14"/>
          <p:cNvSpPr txBox="1"/>
          <p:nvPr/>
        </p:nvSpPr>
        <p:spPr>
          <a:xfrm>
            <a:off x="8460432" y="6286520"/>
            <a:ext cx="469286" cy="369332"/>
          </a:xfrm>
          <a:prstGeom prst="rect">
            <a:avLst/>
          </a:prstGeom>
          <a:solidFill>
            <a:schemeClr val="bg1"/>
          </a:solidFill>
        </p:spPr>
        <p:txBody>
          <a:bodyPr wrap="square" rtlCol="0">
            <a:spAutoFit/>
          </a:bodyPr>
          <a:lstStyle/>
          <a:p>
            <a:r>
              <a:rPr lang="it-IT" b="1" dirty="0" smtClean="0">
                <a:latin typeface="Bradley Hand ITC" pitchFamily="66" charset="0"/>
              </a:rPr>
              <a:t>16</a:t>
            </a:r>
            <a:endParaRPr lang="en-US" b="1" dirty="0">
              <a:latin typeface="Bradley Hand ITC" pitchFamily="66" charset="0"/>
            </a:endParaRPr>
          </a:p>
        </p:txBody>
      </p:sp>
      <p:sp>
        <p:nvSpPr>
          <p:cNvPr id="19" name="TextBox 18"/>
          <p:cNvSpPr txBox="1"/>
          <p:nvPr/>
        </p:nvSpPr>
        <p:spPr>
          <a:xfrm rot="19775239">
            <a:off x="687653" y="1210613"/>
            <a:ext cx="1800064" cy="369332"/>
          </a:xfrm>
          <a:prstGeom prst="rect">
            <a:avLst/>
          </a:prstGeom>
          <a:noFill/>
        </p:spPr>
        <p:txBody>
          <a:bodyPr wrap="square" rtlCol="0">
            <a:spAutoFit/>
          </a:bodyPr>
          <a:lstStyle/>
          <a:p>
            <a:pPr algn="ctr"/>
            <a:r>
              <a:rPr lang="it-IT" dirty="0" smtClean="0"/>
              <a:t>                  </a:t>
            </a:r>
            <a:endParaRPr lang="en-US" sz="4400" b="1" dirty="0">
              <a:solidFill>
                <a:schemeClr val="tx1">
                  <a:lumMod val="95000"/>
                  <a:lumOff val="5000"/>
                </a:schemeClr>
              </a:solidFill>
              <a:latin typeface="Bradley Hand ITC" pitchFamily="66" charset="0"/>
            </a:endParaRPr>
          </a:p>
        </p:txBody>
      </p:sp>
      <p:pic>
        <p:nvPicPr>
          <p:cNvPr id="10" name="Picture 3" descr="C:\Users\t-giulig\AppData\Local\Microsoft\Windows\Temporary Internet Files\Content.IE5\P3Z0QIQX\MCj04338380000[1].png"/>
          <p:cNvPicPr>
            <a:picLocks noChangeAspect="1" noChangeArrowheads="1"/>
          </p:cNvPicPr>
          <p:nvPr/>
        </p:nvPicPr>
        <p:blipFill>
          <a:blip r:embed="rId4" cstate="print"/>
          <a:srcRect/>
          <a:stretch>
            <a:fillRect/>
          </a:stretch>
        </p:blipFill>
        <p:spPr bwMode="auto">
          <a:xfrm rot="19593846">
            <a:off x="233586" y="-7084"/>
            <a:ext cx="2230554" cy="2230554"/>
          </a:xfrm>
          <a:prstGeom prst="rect">
            <a:avLst/>
          </a:prstGeom>
          <a:noFill/>
        </p:spPr>
      </p:pic>
      <p:sp>
        <p:nvSpPr>
          <p:cNvPr id="11" name="TextBox 10"/>
          <p:cNvSpPr txBox="1"/>
          <p:nvPr/>
        </p:nvSpPr>
        <p:spPr>
          <a:xfrm rot="19490358">
            <a:off x="593473" y="651059"/>
            <a:ext cx="1975221" cy="1446550"/>
          </a:xfrm>
          <a:prstGeom prst="rect">
            <a:avLst/>
          </a:prstGeom>
          <a:noFill/>
        </p:spPr>
        <p:txBody>
          <a:bodyPr wrap="none" rtlCol="0">
            <a:spAutoFit/>
          </a:bodyPr>
          <a:lstStyle/>
          <a:p>
            <a:pPr algn="ctr"/>
            <a:r>
              <a:rPr lang="mk-MK" sz="4000" b="1" dirty="0" smtClean="0">
                <a:effectLst>
                  <a:outerShdw blurRad="38100" dist="38100" dir="2700000" algn="tl">
                    <a:srgbClr val="000000">
                      <a:alpha val="43137"/>
                    </a:srgbClr>
                  </a:outerShdw>
                </a:effectLst>
                <a:latin typeface="Bradley Hand ITC" pitchFamily="66" charset="0"/>
                <a:ea typeface="MS Mincho" pitchFamily="49" charset="-128"/>
                <a:cs typeface="Arial" charset="0"/>
              </a:rPr>
              <a:t>vanilici</a:t>
            </a:r>
            <a:r>
              <a:rPr lang="it-IT" sz="4000" b="1" dirty="0" smtClean="0">
                <a:effectLst>
                  <a:outerShdw blurRad="38100" dist="38100" dir="2700000" algn="tl">
                    <a:srgbClr val="000000">
                      <a:alpha val="43137"/>
                    </a:srgbClr>
                  </a:outerShdw>
                </a:effectLst>
                <a:latin typeface="Bradley Hand ITC" pitchFamily="66" charset="0"/>
                <a:ea typeface="MS Mincho" pitchFamily="49" charset="-128"/>
                <a:cs typeface="Arial" charset="0"/>
              </a:rPr>
              <a:t> </a:t>
            </a:r>
            <a: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800" b="1" dirty="0">
              <a:effectLst>
                <a:outerShdw blurRad="38100" dist="38100" dir="2700000" algn="tl">
                  <a:srgbClr val="000000">
                    <a:alpha val="43137"/>
                  </a:srgbClr>
                </a:outerShdw>
              </a:effectLst>
              <a:ea typeface="MS Mincho" pitchFamily="49" charset="-128"/>
              <a:cs typeface="Arial" charset="0"/>
              <a:sym typeface="Wingdings" pitchFamily="2" charset="2"/>
            </a:endParaRPr>
          </a:p>
        </p:txBody>
      </p:sp>
      <p:sp>
        <p:nvSpPr>
          <p:cNvPr id="18" name="CasellaDiTesto 8"/>
          <p:cNvSpPr txBox="1"/>
          <p:nvPr/>
        </p:nvSpPr>
        <p:spPr>
          <a:xfrm>
            <a:off x="357158" y="2872294"/>
            <a:ext cx="3997682" cy="39857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250 gr. </a:t>
            </a:r>
            <a:r>
              <a:rPr lang="en-US" dirty="0" smtClean="0"/>
              <a:t>Lard</a:t>
            </a:r>
            <a:r>
              <a:rPr lang="mk-MK" dirty="0" smtClean="0"/>
              <a:t>.</a:t>
            </a:r>
          </a:p>
          <a:p>
            <a:r>
              <a:rPr lang="en-US" dirty="0" smtClean="0"/>
              <a:t> </a:t>
            </a:r>
            <a:r>
              <a:rPr lang="en-US" dirty="0" smtClean="0"/>
              <a:t>a pinch of salt </a:t>
            </a:r>
            <a:r>
              <a:rPr lang="mk-MK" dirty="0" smtClean="0"/>
              <a:t>.</a:t>
            </a:r>
          </a:p>
          <a:p>
            <a:r>
              <a:rPr lang="en-US" dirty="0" smtClean="0"/>
              <a:t>125 </a:t>
            </a:r>
            <a:r>
              <a:rPr lang="en-US" dirty="0" smtClean="0"/>
              <a:t>gr. powdered sugar + icing sugar if necessary </a:t>
            </a:r>
            <a:r>
              <a:rPr lang="mk-MK" dirty="0" smtClean="0"/>
              <a:t>.</a:t>
            </a:r>
          </a:p>
          <a:p>
            <a:r>
              <a:rPr lang="en-US" dirty="0" smtClean="0"/>
              <a:t>2 vanillas</a:t>
            </a:r>
            <a:r>
              <a:rPr lang="mk-MK" dirty="0" smtClean="0"/>
              <a:t>.</a:t>
            </a:r>
            <a:r>
              <a:rPr lang="en-US" dirty="0" smtClean="0"/>
              <a:t> </a:t>
            </a:r>
            <a:endParaRPr lang="mk-MK" dirty="0" smtClean="0"/>
          </a:p>
          <a:p>
            <a:r>
              <a:rPr lang="en-US" dirty="0" smtClean="0"/>
              <a:t>of </a:t>
            </a:r>
            <a:r>
              <a:rPr lang="en-US" dirty="0" smtClean="0"/>
              <a:t>1 lemon - peel and </a:t>
            </a:r>
            <a:r>
              <a:rPr lang="en-US" dirty="0" smtClean="0"/>
              <a:t>juice</a:t>
            </a:r>
            <a:r>
              <a:rPr lang="mk-MK" dirty="0" smtClean="0"/>
              <a:t>.</a:t>
            </a:r>
            <a:r>
              <a:rPr lang="en-US" dirty="0" smtClean="0"/>
              <a:t> </a:t>
            </a:r>
            <a:endParaRPr lang="mk-MK" dirty="0" smtClean="0"/>
          </a:p>
          <a:p>
            <a:r>
              <a:rPr lang="en-US" dirty="0" smtClean="0"/>
              <a:t>100 </a:t>
            </a:r>
            <a:r>
              <a:rPr lang="en-US" dirty="0" smtClean="0"/>
              <a:t>gr. toasted chopped </a:t>
            </a:r>
            <a:r>
              <a:rPr lang="en-US" dirty="0" smtClean="0"/>
              <a:t>walnuts</a:t>
            </a:r>
            <a:r>
              <a:rPr lang="mk-MK" dirty="0" smtClean="0"/>
              <a:t>.</a:t>
            </a:r>
          </a:p>
          <a:p>
            <a:r>
              <a:rPr lang="en-US" dirty="0" smtClean="0"/>
              <a:t> </a:t>
            </a:r>
            <a:r>
              <a:rPr lang="en-US" dirty="0" smtClean="0"/>
              <a:t>1 egg </a:t>
            </a:r>
            <a:r>
              <a:rPr lang="mk-MK" dirty="0" smtClean="0"/>
              <a:t>.</a:t>
            </a:r>
          </a:p>
          <a:p>
            <a:r>
              <a:rPr lang="en-US" dirty="0" smtClean="0"/>
              <a:t>1 </a:t>
            </a:r>
            <a:r>
              <a:rPr lang="en-US" dirty="0" smtClean="0"/>
              <a:t>yolk </a:t>
            </a:r>
            <a:r>
              <a:rPr lang="mk-MK" dirty="0" smtClean="0"/>
              <a:t>.</a:t>
            </a:r>
          </a:p>
          <a:p>
            <a:r>
              <a:rPr lang="en-US" dirty="0" smtClean="0"/>
              <a:t>550 </a:t>
            </a:r>
            <a:r>
              <a:rPr lang="en-US" dirty="0" smtClean="0"/>
              <a:t>gr. sifted white </a:t>
            </a:r>
            <a:r>
              <a:rPr lang="en-US" dirty="0" smtClean="0"/>
              <a:t>flour</a:t>
            </a:r>
            <a:r>
              <a:rPr lang="mk-MK" dirty="0" smtClean="0"/>
              <a:t>.</a:t>
            </a:r>
          </a:p>
          <a:p>
            <a:r>
              <a:rPr lang="en-US" dirty="0" smtClean="0"/>
              <a:t> </a:t>
            </a:r>
            <a:r>
              <a:rPr lang="en-US" dirty="0" smtClean="0"/>
              <a:t>quince marmalade if needed </a:t>
            </a:r>
            <a:r>
              <a:rPr lang="mk-MK" dirty="0" smtClean="0"/>
              <a:t>.</a:t>
            </a:r>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6" name="CasellaDiTesto 8"/>
          <p:cNvSpPr txBox="1"/>
          <p:nvPr/>
        </p:nvSpPr>
        <p:spPr>
          <a:xfrm>
            <a:off x="500034" y="2285992"/>
            <a:ext cx="2916000" cy="19851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Ingredients</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t/>
            </a:r>
            <a:br>
              <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rPr>
            </a:br>
            <a:endParaRPr lang="it-IT" sz="1600" b="1" dirty="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13" name="CasellaDiTesto 8"/>
          <p:cNvSpPr txBox="1"/>
          <p:nvPr/>
        </p:nvSpPr>
        <p:spPr>
          <a:xfrm>
            <a:off x="4929190" y="0"/>
            <a:ext cx="2916000" cy="28469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44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Preparation</a:t>
            </a:r>
            <a:endParaRPr lang="it-IT" sz="4400" b="1" dirty="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endParaRPr>
          </a:p>
          <a:p>
            <a:pPr algn="ctr"/>
            <a:endParaRPr lang="it-IT" sz="3600" b="1" dirty="0" smtClean="0">
              <a:solidFill>
                <a:schemeClr val="tx1"/>
              </a:solidFill>
              <a:effectLst>
                <a:outerShdw blurRad="38100" dist="38100" dir="2700000" algn="tl">
                  <a:srgbClr val="000000">
                    <a:alpha val="43137"/>
                  </a:srgbClr>
                </a:outerShdw>
              </a:effectLst>
              <a:latin typeface="Bradley Hand ITC" pitchFamily="66" charset="0"/>
              <a:ea typeface="MS Mincho" pitchFamily="49" charset="-128"/>
              <a:cs typeface="Arial" charset="0"/>
              <a:sym typeface="Wingdings" pitchFamily="2" charset="2"/>
            </a:endParaRPr>
          </a:p>
          <a:p>
            <a:pPr algn="ctr"/>
            <a: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t/>
            </a:r>
            <a:br>
              <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rPr>
            </a:br>
            <a:endParaRPr lang="it-IT" sz="4400" b="1" dirty="0" smtClean="0">
              <a:effectLst>
                <a:outerShdw blurRad="38100" dist="38100" dir="2700000" algn="tl">
                  <a:srgbClr val="000000">
                    <a:alpha val="43137"/>
                  </a:srgbClr>
                </a:outerShdw>
              </a:effectLst>
              <a:ea typeface="MS Mincho" pitchFamily="49" charset="-128"/>
              <a:cs typeface="Arial" charset="0"/>
              <a:sym typeface="Wingdings" pitchFamily="2" charset="2"/>
            </a:endParaRPr>
          </a:p>
          <a:p>
            <a:pPr>
              <a:buFont typeface="Arial" pitchFamily="34" charset="0"/>
              <a:buChar char="•"/>
            </a:pPr>
            <a:endParaRPr lang="it-IT" sz="1100" b="1" dirty="0" smtClean="0">
              <a:effectLst>
                <a:outerShdw blurRad="38100" dist="38100" dir="2700000" algn="tl">
                  <a:srgbClr val="000000">
                    <a:alpha val="43137"/>
                  </a:srgbClr>
                </a:outerShdw>
              </a:effectLst>
              <a:ea typeface="MS Mincho" pitchFamily="49" charset="-128"/>
              <a:cs typeface="Arial" charset="0"/>
            </a:endParaRPr>
          </a:p>
        </p:txBody>
      </p:sp>
      <p:sp>
        <p:nvSpPr>
          <p:cNvPr id="21" name="CasellaDiTesto 8"/>
          <p:cNvSpPr txBox="1"/>
          <p:nvPr/>
        </p:nvSpPr>
        <p:spPr>
          <a:xfrm>
            <a:off x="4786314" y="3929066"/>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Calories: </a:t>
            </a:r>
            <a:r>
              <a:rPr lang="mk-MK"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328</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sp>
        <p:nvSpPr>
          <p:cNvPr id="22" name="CasellaDiTesto 8"/>
          <p:cNvSpPr txBox="1"/>
          <p:nvPr/>
        </p:nvSpPr>
        <p:spPr>
          <a:xfrm>
            <a:off x="4643438" y="642918"/>
            <a:ext cx="3429024" cy="32316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smtClean="0"/>
              <a:t>The pork fat, kept at room temperature, is beaten with a mixer, adding the sugar, vanilla, salt. When it all becomes creamy and foamy, add the lemon juice, then the yolk and the egg. Then add the finely grated lemon peel, the flour, mixing with a mixer while it is stirring, and then knead by hand adding the rest of the flour and chopped walnuts</a:t>
            </a:r>
            <a:r>
              <a:rPr lang="en-US" sz="1200" dirty="0" smtClean="0"/>
              <a:t>. </a:t>
            </a:r>
            <a:r>
              <a:rPr lang="en-US" sz="1200" dirty="0" smtClean="0"/>
              <a:t>A soft dough is obtained, which is stretched between two baking papers, with a thickness of half a centimeter. Shapes are taken out using a brandy glass. They are arranged on paper in a tray. </a:t>
            </a:r>
            <a:r>
              <a:rPr lang="en-US" sz="1200" dirty="0" smtClean="0"/>
              <a:t>Bake </a:t>
            </a:r>
            <a:r>
              <a:rPr lang="en-US" sz="1200" dirty="0" smtClean="0"/>
              <a:t>in a heated oven at 180 C for about 10 minutes or bake according to your oven. It is important that the top of the cookies remain white, and the bottom edge is browned</a:t>
            </a:r>
            <a:r>
              <a:rPr lang="en-US" sz="1200" dirty="0" smtClean="0"/>
              <a:t>. </a:t>
            </a:r>
            <a:r>
              <a:rPr lang="en-US" sz="1200" dirty="0" smtClean="0"/>
              <a:t>As soon as they cool down a bit, they are joined two by two with marmalade and rolled in scented powdered sugar with vanilla.</a:t>
            </a:r>
            <a:endParaRPr lang="it-IT" sz="1200" b="1" dirty="0" smtClean="0">
              <a:effectLst>
                <a:outerShdw blurRad="38100" dist="38100" dir="2700000" algn="tl">
                  <a:srgbClr val="000000">
                    <a:alpha val="43137"/>
                  </a:srgbClr>
                </a:outerShdw>
              </a:effectLst>
              <a:ea typeface="MS Mincho" pitchFamily="49" charset="-128"/>
              <a:cs typeface="Arial" charset="0"/>
            </a:endParaRPr>
          </a:p>
        </p:txBody>
      </p:sp>
      <p:sp>
        <p:nvSpPr>
          <p:cNvPr id="23" name="CasellaDiTesto 8"/>
          <p:cNvSpPr txBox="1"/>
          <p:nvPr/>
        </p:nvSpPr>
        <p:spPr>
          <a:xfrm>
            <a:off x="4786314" y="4357694"/>
            <a:ext cx="291600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err="1"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Healtier</a:t>
            </a:r>
            <a:r>
              <a:rPr lang="it-IT" sz="2800" b="1" dirty="0" smtClean="0">
                <a:solidFill>
                  <a:srgbClr val="C00000"/>
                </a:solidFill>
                <a:effectLst>
                  <a:outerShdw blurRad="38100" dist="38100" dir="2700000" algn="tl">
                    <a:srgbClr val="000000">
                      <a:alpha val="43137"/>
                    </a:srgbClr>
                  </a:outerShdw>
                </a:effectLst>
                <a:latin typeface="Bradley Hand ITC" pitchFamily="66" charset="0"/>
                <a:ea typeface="MS Mincho" pitchFamily="49" charset="-128"/>
                <a:cs typeface="Arial" charset="0"/>
              </a:rPr>
              <a:t> Version</a:t>
            </a:r>
            <a:endParaRPr lang="it-IT" sz="2800" b="1" dirty="0" smtClean="0">
              <a:effectLst>
                <a:outerShdw blurRad="38100" dist="38100" dir="2700000" algn="tl">
                  <a:srgbClr val="000000">
                    <a:alpha val="43137"/>
                  </a:srgbClr>
                </a:outerShdw>
              </a:effectLst>
              <a:ea typeface="MS Mincho" pitchFamily="49" charset="-128"/>
              <a:cs typeface="Arial" charset="0"/>
            </a:endParaRPr>
          </a:p>
        </p:txBody>
      </p:sp>
      <p:pic>
        <p:nvPicPr>
          <p:cNvPr id="17" name="Picture 16" descr="download (8).jpg"/>
          <p:cNvPicPr>
            <a:picLocks noChangeAspect="1"/>
          </p:cNvPicPr>
          <p:nvPr/>
        </p:nvPicPr>
        <p:blipFill>
          <a:blip r:embed="rId5"/>
          <a:stretch>
            <a:fillRect/>
          </a:stretch>
        </p:blipFill>
        <p:spPr>
          <a:xfrm rot="20339131">
            <a:off x="2200548" y="591793"/>
            <a:ext cx="1982381" cy="1484872"/>
          </a:xfrm>
          <a:prstGeom prst="rect">
            <a:avLst/>
          </a:prstGeom>
        </p:spPr>
      </p:pic>
      <p:cxnSp>
        <p:nvCxnSpPr>
          <p:cNvPr id="20" name="Straight Connector 19"/>
          <p:cNvCxnSpPr/>
          <p:nvPr/>
        </p:nvCxnSpPr>
        <p:spPr>
          <a:xfrm rot="5400000">
            <a:off x="5572132" y="5000636"/>
            <a:ext cx="928694" cy="785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709622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8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322F11-2E60-4EEA-93CD-0B5C207B46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835</TotalTime>
  <Words>974</Words>
  <Application>Microsoft Office PowerPoint</Application>
  <PresentationFormat>On-screen Show (4:3)</PresentationFormat>
  <Paragraphs>178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di Office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Mihail</cp:lastModifiedBy>
  <cp:revision>105</cp:revision>
  <dcterms:created xsi:type="dcterms:W3CDTF">2019-05-04T07:09:04Z</dcterms:created>
  <dcterms:modified xsi:type="dcterms:W3CDTF">2022-10-25T21:49:12Z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TC018638429991</vt:lpwstr>
  </property>
</Properties>
</file>