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2"/>
  </p:sldMasterIdLst>
  <p:notesMasterIdLst>
    <p:notesMasterId r:id="rId14"/>
  </p:notesMasterIdLst>
  <p:sldIdLst>
    <p:sldId id="257" r:id="rId3"/>
    <p:sldId id="259" r:id="rId4"/>
    <p:sldId id="263" r:id="rId5"/>
    <p:sldId id="264" r:id="rId6"/>
    <p:sldId id="258" r:id="rId7"/>
    <p:sldId id="273" r:id="rId8"/>
    <p:sldId id="265" r:id="rId9"/>
    <p:sldId id="271" r:id="rId10"/>
    <p:sldId id="266" r:id="rId11"/>
    <p:sldId id="268"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F18"/>
    <a:srgbClr val="C3B502"/>
    <a:srgbClr val="EFE48D"/>
    <a:srgbClr val="FFE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43" autoAdjust="0"/>
  </p:normalViewPr>
  <p:slideViewPr>
    <p:cSldViewPr>
      <p:cViewPr varScale="1">
        <p:scale>
          <a:sx n="71" d="100"/>
          <a:sy n="71" d="100"/>
        </p:scale>
        <p:origin x="1320"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55116-8FD2-4978-B4C9-ADDB7CE1BB72}" type="datetimeFigureOut">
              <a:rPr lang="en-US" smtClean="0"/>
              <a:t>10/22/2022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F1B64-A7E3-432B-A82E-C3E7CD317E28}" type="slidenum">
              <a:rPr lang="en-US" smtClean="0"/>
              <a:t>‹nº›</a:t>
            </a:fld>
            <a:endParaRPr lang="en-US"/>
          </a:p>
        </p:txBody>
      </p:sp>
    </p:spTree>
    <p:extLst>
      <p:ext uri="{BB962C8B-B14F-4D97-AF65-F5344CB8AC3E}">
        <p14:creationId xmlns:p14="http://schemas.microsoft.com/office/powerpoint/2010/main" val="299812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1</a:t>
            </a:fld>
            <a:endParaRPr lang="en-US"/>
          </a:p>
        </p:txBody>
      </p:sp>
    </p:spTree>
    <p:extLst>
      <p:ext uri="{BB962C8B-B14F-4D97-AF65-F5344CB8AC3E}">
        <p14:creationId xmlns:p14="http://schemas.microsoft.com/office/powerpoint/2010/main" val="175330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11</a:t>
            </a:fld>
            <a:endParaRPr lang="en-US"/>
          </a:p>
        </p:txBody>
      </p:sp>
    </p:spTree>
    <p:extLst>
      <p:ext uri="{BB962C8B-B14F-4D97-AF65-F5344CB8AC3E}">
        <p14:creationId xmlns:p14="http://schemas.microsoft.com/office/powerpoint/2010/main" val="258250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2</a:t>
            </a:fld>
            <a:endParaRPr lang="en-US"/>
          </a:p>
        </p:txBody>
      </p:sp>
    </p:spTree>
    <p:extLst>
      <p:ext uri="{BB962C8B-B14F-4D97-AF65-F5344CB8AC3E}">
        <p14:creationId xmlns:p14="http://schemas.microsoft.com/office/powerpoint/2010/main" val="321747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3</a:t>
            </a:fld>
            <a:endParaRPr lang="en-US"/>
          </a:p>
        </p:txBody>
      </p:sp>
    </p:spTree>
    <p:extLst>
      <p:ext uri="{BB962C8B-B14F-4D97-AF65-F5344CB8AC3E}">
        <p14:creationId xmlns:p14="http://schemas.microsoft.com/office/powerpoint/2010/main" val="23985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4</a:t>
            </a:fld>
            <a:endParaRPr lang="en-US"/>
          </a:p>
        </p:txBody>
      </p:sp>
    </p:spTree>
    <p:extLst>
      <p:ext uri="{BB962C8B-B14F-4D97-AF65-F5344CB8AC3E}">
        <p14:creationId xmlns:p14="http://schemas.microsoft.com/office/powerpoint/2010/main" val="236033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5</a:t>
            </a:fld>
            <a:endParaRPr lang="en-US"/>
          </a:p>
        </p:txBody>
      </p:sp>
    </p:spTree>
    <p:extLst>
      <p:ext uri="{BB962C8B-B14F-4D97-AF65-F5344CB8AC3E}">
        <p14:creationId xmlns:p14="http://schemas.microsoft.com/office/powerpoint/2010/main" val="213708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7</a:t>
            </a:fld>
            <a:endParaRPr lang="en-US"/>
          </a:p>
        </p:txBody>
      </p:sp>
    </p:spTree>
    <p:extLst>
      <p:ext uri="{BB962C8B-B14F-4D97-AF65-F5344CB8AC3E}">
        <p14:creationId xmlns:p14="http://schemas.microsoft.com/office/powerpoint/2010/main" val="130178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8</a:t>
            </a:fld>
            <a:endParaRPr lang="en-US"/>
          </a:p>
        </p:txBody>
      </p:sp>
    </p:spTree>
    <p:extLst>
      <p:ext uri="{BB962C8B-B14F-4D97-AF65-F5344CB8AC3E}">
        <p14:creationId xmlns:p14="http://schemas.microsoft.com/office/powerpoint/2010/main" val="40766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9</a:t>
            </a:fld>
            <a:endParaRPr lang="en-US"/>
          </a:p>
        </p:txBody>
      </p:sp>
    </p:spTree>
    <p:extLst>
      <p:ext uri="{BB962C8B-B14F-4D97-AF65-F5344CB8AC3E}">
        <p14:creationId xmlns:p14="http://schemas.microsoft.com/office/powerpoint/2010/main" val="361184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t>10</a:t>
            </a:fld>
            <a:endParaRPr lang="en-US"/>
          </a:p>
        </p:txBody>
      </p:sp>
    </p:spTree>
    <p:extLst>
      <p:ext uri="{BB962C8B-B14F-4D97-AF65-F5344CB8AC3E}">
        <p14:creationId xmlns:p14="http://schemas.microsoft.com/office/powerpoint/2010/main" val="115210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CA703C4-C8BC-4A13-B05C-28F49FC19825}" type="datetimeFigureOut">
              <a:rPr lang="it-IT" smtClean="0"/>
              <a:t>22/10/2022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130052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A703C4-C8BC-4A13-B05C-28F49FC19825}" type="datetimeFigureOut">
              <a:rPr lang="it-IT" smtClean="0"/>
              <a:t>22/10/2022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251127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A703C4-C8BC-4A13-B05C-28F49FC19825}" type="datetimeFigureOut">
              <a:rPr lang="it-IT" smtClean="0"/>
              <a:t>22/10/2022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313836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A703C4-C8BC-4A13-B05C-28F49FC19825}" type="datetimeFigureOut">
              <a:rPr lang="it-IT" smtClean="0"/>
              <a:t>22/10/2022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192797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CA703C4-C8BC-4A13-B05C-28F49FC19825}" type="datetimeFigureOut">
              <a:rPr lang="it-IT" smtClean="0"/>
              <a:t>22/10/2022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124813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CA703C4-C8BC-4A13-B05C-28F49FC19825}" type="datetimeFigureOut">
              <a:rPr lang="it-IT" smtClean="0"/>
              <a:t>22/10/2022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16139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CA703C4-C8BC-4A13-B05C-28F49FC19825}" type="datetimeFigureOut">
              <a:rPr lang="it-IT" smtClean="0"/>
              <a:t>22/10/2022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332648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CA703C4-C8BC-4A13-B05C-28F49FC19825}" type="datetimeFigureOut">
              <a:rPr lang="it-IT" smtClean="0"/>
              <a:t>22/10/2022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320525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A703C4-C8BC-4A13-B05C-28F49FC19825}" type="datetimeFigureOut">
              <a:rPr lang="it-IT" smtClean="0"/>
              <a:t>22/10/2022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202132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CA703C4-C8BC-4A13-B05C-28F49FC19825}" type="datetimeFigureOut">
              <a:rPr lang="it-IT" smtClean="0"/>
              <a:t>22/10/2022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11557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CA703C4-C8BC-4A13-B05C-28F49FC19825}" type="datetimeFigureOut">
              <a:rPr lang="it-IT" smtClean="0"/>
              <a:t>22/10/2022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t>‹nº›</a:t>
            </a:fld>
            <a:endParaRPr lang="it-IT"/>
          </a:p>
        </p:txBody>
      </p:sp>
    </p:spTree>
    <p:extLst>
      <p:ext uri="{BB962C8B-B14F-4D97-AF65-F5344CB8AC3E}">
        <p14:creationId xmlns:p14="http://schemas.microsoft.com/office/powerpoint/2010/main" val="391076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A703C4-C8BC-4A13-B05C-28F49FC19825}" type="datetimeFigureOut">
              <a:rPr lang="it-IT" smtClean="0"/>
              <a:t>22/10/2022</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2E3355-1AA3-4B44-9991-59C535564E43}" type="slidenum">
              <a:rPr lang="it-IT" smtClean="0"/>
              <a:t>‹nº›</a:t>
            </a:fld>
            <a:endParaRPr lang="it-IT"/>
          </a:p>
        </p:txBody>
      </p:sp>
    </p:spTree>
    <p:extLst>
      <p:ext uri="{BB962C8B-B14F-4D97-AF65-F5344CB8AC3E}">
        <p14:creationId xmlns:p14="http://schemas.microsoft.com/office/powerpoint/2010/main" val="34557673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493795" y="0"/>
            <a:ext cx="5650206" cy="6858000"/>
          </a:xfrm>
          <a:prstGeom prst="rect">
            <a:avLst/>
          </a:prstGeom>
          <a:solidFill>
            <a:srgbClr val="CF6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467" y="1290917"/>
            <a:ext cx="1825930" cy="18259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19" y="3296963"/>
            <a:ext cx="3096344" cy="361129"/>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26312"/>
            <a:ext cx="3026343" cy="887989"/>
          </a:xfrm>
          <a:prstGeom prst="rect">
            <a:avLst/>
          </a:prstGeom>
        </p:spPr>
      </p:pic>
      <p:pic>
        <p:nvPicPr>
          <p:cNvPr id="14" name="Picture 3" descr="C:\Users\t-giulig\AppData\Local\Microsoft\Windows\Temporary Internet Files\Content.IE5\P3Z0QIQX\MCj04338380000[1].png"/>
          <p:cNvPicPr>
            <a:picLocks noChangeAspect="1" noChangeArrowheads="1"/>
          </p:cNvPicPr>
          <p:nvPr/>
        </p:nvPicPr>
        <p:blipFill>
          <a:blip r:embed="rId6" cstate="print"/>
          <a:srcRect/>
          <a:stretch>
            <a:fillRect/>
          </a:stretch>
        </p:blipFill>
        <p:spPr bwMode="auto">
          <a:xfrm rot="19593846">
            <a:off x="681466" y="3988863"/>
            <a:ext cx="2230554" cy="2230554"/>
          </a:xfrm>
          <a:prstGeom prst="rect">
            <a:avLst/>
          </a:prstGeom>
          <a:noFill/>
        </p:spPr>
      </p:pic>
      <p:sp>
        <p:nvSpPr>
          <p:cNvPr id="15" name="TextBox 10"/>
          <p:cNvSpPr txBox="1"/>
          <p:nvPr/>
        </p:nvSpPr>
        <p:spPr>
          <a:xfrm rot="20593070">
            <a:off x="29731" y="4856256"/>
            <a:ext cx="3425939" cy="769441"/>
          </a:xfrm>
          <a:prstGeom prst="rect">
            <a:avLst/>
          </a:prstGeom>
          <a:noFill/>
        </p:spPr>
        <p:txBody>
          <a:bodyPr wrap="none" rtlCol="0">
            <a:spAutoFit/>
          </a:bodyPr>
          <a:lstStyle/>
          <a:p>
            <a:pPr algn="ctr"/>
            <a:r>
              <a:rPr lang="it-IT" sz="4400" b="1" dirty="0" err="1">
                <a:latin typeface="Bradley Hand ITC" pitchFamily="66" charset="0"/>
              </a:rPr>
              <a:t>Cookery</a:t>
            </a:r>
            <a:r>
              <a:rPr lang="it-IT" sz="4400" b="1" dirty="0">
                <a:latin typeface="Bradley Hand ITC" pitchFamily="66" charset="0"/>
              </a:rPr>
              <a:t> Book</a:t>
            </a:r>
            <a:endParaRPr lang="en-US" sz="4400" b="1" dirty="0">
              <a:latin typeface="Bradley Hand ITC" pitchFamily="66" charset="0"/>
            </a:endParaRPr>
          </a:p>
        </p:txBody>
      </p:sp>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9104" y="1371665"/>
            <a:ext cx="3999588" cy="3999588"/>
          </a:xfrm>
          <a:prstGeom prst="rect">
            <a:avLst/>
          </a:prstGeom>
        </p:spPr>
      </p:pic>
    </p:spTree>
    <p:extLst>
      <p:ext uri="{BB962C8B-B14F-4D97-AF65-F5344CB8AC3E}">
        <p14:creationId xmlns:p14="http://schemas.microsoft.com/office/powerpoint/2010/main" val="3484639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0" fill="hold"/>
                                        <p:tgtEl>
                                          <p:spTgt spid="15"/>
                                        </p:tgtEl>
                                        <p:attrNameLst>
                                          <p:attrName>ppt_w</p:attrName>
                                        </p:attrNameLst>
                                      </p:cBhvr>
                                      <p:tavLst>
                                        <p:tav tm="0">
                                          <p:val>
                                            <p:fltVal val="0"/>
                                          </p:val>
                                        </p:tav>
                                        <p:tav tm="100000">
                                          <p:val>
                                            <p:strVal val="#ppt_w"/>
                                          </p:val>
                                        </p:tav>
                                      </p:tavLst>
                                    </p:anim>
                                    <p:anim calcmode="lin" valueType="num">
                                      <p:cBhvr>
                                        <p:cTn id="8" dur="2500" fill="hold"/>
                                        <p:tgtEl>
                                          <p:spTgt spid="15"/>
                                        </p:tgtEl>
                                        <p:attrNameLst>
                                          <p:attrName>ppt_h</p:attrName>
                                        </p:attrNameLst>
                                      </p:cBhvr>
                                      <p:tavLst>
                                        <p:tav tm="0">
                                          <p:val>
                                            <p:fltVal val="0"/>
                                          </p:val>
                                        </p:tav>
                                        <p:tav tm="100000">
                                          <p:val>
                                            <p:strVal val="#ppt_h"/>
                                          </p:val>
                                        </p:tav>
                                      </p:tavLst>
                                    </p:anim>
                                    <p:anim calcmode="lin" valueType="num">
                                      <p:cBhvr>
                                        <p:cTn id="9" dur="2500" fill="hold"/>
                                        <p:tgtEl>
                                          <p:spTgt spid="15"/>
                                        </p:tgtEl>
                                        <p:attrNameLst>
                                          <p:attrName>style.rotation</p:attrName>
                                        </p:attrNameLst>
                                      </p:cBhvr>
                                      <p:tavLst>
                                        <p:tav tm="0">
                                          <p:val>
                                            <p:fltVal val="90"/>
                                          </p:val>
                                        </p:tav>
                                        <p:tav tm="100000">
                                          <p:val>
                                            <p:fltVal val="0"/>
                                          </p:val>
                                        </p:tav>
                                      </p:tavLst>
                                    </p:anim>
                                    <p:animEffect transition="in" filter="fade">
                                      <p:cBhvr>
                                        <p:cTn id="10"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dirty="0">
                <a:latin typeface="Bradley Hand ITC" pitchFamily="66" charset="0"/>
              </a:rPr>
              <a:t>17</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a:latin typeface="Bradley Hand ITC" pitchFamily="66" charset="0"/>
              </a:rPr>
              <a:t>18</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107742" y="678608"/>
            <a:ext cx="2801704" cy="1261884"/>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Rabanadas</a:t>
            </a:r>
            <a:b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endParaRPr>
          </a:p>
        </p:txBody>
      </p:sp>
      <p:sp>
        <p:nvSpPr>
          <p:cNvPr id="18" name="CasellaDiTesto 8"/>
          <p:cNvSpPr txBox="1"/>
          <p:nvPr/>
        </p:nvSpPr>
        <p:spPr>
          <a:xfrm>
            <a:off x="279797" y="4053765"/>
            <a:ext cx="482453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p:txBody>
      </p:sp>
      <p:sp>
        <p:nvSpPr>
          <p:cNvPr id="16" name="CasellaDiTesto 8"/>
          <p:cNvSpPr txBox="1"/>
          <p:nvPr/>
        </p:nvSpPr>
        <p:spPr>
          <a:xfrm>
            <a:off x="224270" y="3219391"/>
            <a:ext cx="3502933" cy="31547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r>
              <a:rPr lang="pt-PT" b="1" dirty="0">
                <a:latin typeface="Bradley Hand ITC" panose="03070402050302030203" pitchFamily="66" charset="0"/>
              </a:rPr>
              <a:t> </a:t>
            </a:r>
          </a:p>
          <a:p>
            <a:r>
              <a:rPr lang="pt-PT" b="1">
                <a:latin typeface="Bradley Hand ITC" panose="03070402050302030203" pitchFamily="66" charset="0"/>
              </a:rPr>
              <a:t>-   a </a:t>
            </a:r>
            <a:r>
              <a:rPr lang="pt-PT" b="1" dirty="0" err="1">
                <a:latin typeface="Bradley Hand ITC" panose="03070402050302030203" pitchFamily="66" charset="0"/>
              </a:rPr>
              <a:t>loaf</a:t>
            </a:r>
            <a:r>
              <a:rPr lang="pt-PT" b="1" dirty="0">
                <a:latin typeface="Bradley Hand ITC" panose="03070402050302030203" pitchFamily="66" charset="0"/>
              </a:rPr>
              <a:t> </a:t>
            </a:r>
            <a:r>
              <a:rPr lang="pt-PT" b="1" dirty="0" err="1">
                <a:latin typeface="Bradley Hand ITC" panose="03070402050302030203" pitchFamily="66" charset="0"/>
              </a:rPr>
              <a:t>of</a:t>
            </a:r>
            <a:r>
              <a:rPr lang="pt-PT" b="1" dirty="0">
                <a:latin typeface="Bradley Hand ITC" panose="03070402050302030203" pitchFamily="66" charset="0"/>
              </a:rPr>
              <a:t> </a:t>
            </a:r>
            <a:r>
              <a:rPr lang="pt-PT" b="1" dirty="0" err="1">
                <a:latin typeface="Bradley Hand ITC" panose="03070402050302030203" pitchFamily="66" charset="0"/>
              </a:rPr>
              <a:t>bread</a:t>
            </a:r>
            <a:r>
              <a:rPr lang="pt-PT" b="1" dirty="0">
                <a:latin typeface="Bradley Hand ITC" panose="03070402050302030203" pitchFamily="66" charset="0"/>
              </a:rPr>
              <a:t> cut </a:t>
            </a:r>
            <a:r>
              <a:rPr lang="pt-PT" b="1" dirty="0" err="1">
                <a:latin typeface="Bradley Hand ITC" panose="03070402050302030203" pitchFamily="66" charset="0"/>
              </a:rPr>
              <a:t>into</a:t>
            </a:r>
            <a:r>
              <a:rPr lang="pt-PT" b="1" dirty="0">
                <a:latin typeface="Bradley Hand ITC" panose="03070402050302030203" pitchFamily="66" charset="0"/>
              </a:rPr>
              <a:t> </a:t>
            </a:r>
            <a:r>
              <a:rPr lang="pt-PT" b="1" dirty="0" err="1">
                <a:latin typeface="Bradley Hand ITC" panose="03070402050302030203" pitchFamily="66" charset="0"/>
              </a:rPr>
              <a:t>slices</a:t>
            </a:r>
            <a:endParaRPr lang="pt-PT" b="1" dirty="0">
              <a:latin typeface="Bradley Hand ITC" panose="03070402050302030203" pitchFamily="66" charset="0"/>
            </a:endParaRPr>
          </a:p>
          <a:p>
            <a:pPr marL="285750" indent="-285750">
              <a:buFontTx/>
              <a:buChar char="-"/>
            </a:pPr>
            <a:r>
              <a:rPr lang="pt-PT" b="1" dirty="0">
                <a:latin typeface="Bradley Hand ITC" panose="03070402050302030203" pitchFamily="66" charset="0"/>
              </a:rPr>
              <a:t>1lt </a:t>
            </a:r>
            <a:r>
              <a:rPr lang="pt-PT" b="1" dirty="0" err="1">
                <a:latin typeface="Bradley Hand ITC" panose="03070402050302030203" pitchFamily="66" charset="0"/>
              </a:rPr>
              <a:t>milk</a:t>
            </a:r>
            <a:endParaRPr lang="pt-PT" b="1" dirty="0">
              <a:latin typeface="Bradley Hand ITC" panose="03070402050302030203" pitchFamily="66" charset="0"/>
            </a:endParaRPr>
          </a:p>
          <a:p>
            <a:pPr marL="285750" indent="-285750">
              <a:buFontTx/>
              <a:buChar char="-"/>
            </a:pPr>
            <a:r>
              <a:rPr lang="pt-PT" b="1" dirty="0">
                <a:latin typeface="Bradley Hand ITC" panose="03070402050302030203" pitchFamily="66" charset="0"/>
              </a:rPr>
              <a:t>5 </a:t>
            </a:r>
            <a:r>
              <a:rPr lang="pt-PT" b="1" dirty="0" err="1">
                <a:latin typeface="Bradley Hand ITC" panose="03070402050302030203" pitchFamily="66" charset="0"/>
              </a:rPr>
              <a:t>eggs</a:t>
            </a:r>
            <a:endParaRPr lang="pt-PT" b="1" dirty="0">
              <a:latin typeface="Bradley Hand ITC" panose="03070402050302030203" pitchFamily="66" charset="0"/>
            </a:endParaRPr>
          </a:p>
          <a:p>
            <a:pPr marL="285750" indent="-285750">
              <a:buFontTx/>
              <a:buChar char="-"/>
            </a:pPr>
            <a:r>
              <a:rPr lang="pt-PT" b="1" dirty="0" err="1">
                <a:latin typeface="Bradley Hand ITC" panose="03070402050302030203" pitchFamily="66" charset="0"/>
              </a:rPr>
              <a:t>lemon</a:t>
            </a:r>
            <a:r>
              <a:rPr lang="pt-PT" b="1" dirty="0">
                <a:latin typeface="Bradley Hand ITC" panose="03070402050302030203" pitchFamily="66" charset="0"/>
              </a:rPr>
              <a:t> (</a:t>
            </a:r>
            <a:r>
              <a:rPr lang="pt-PT" b="1" dirty="0" err="1">
                <a:latin typeface="Bradley Hand ITC" panose="03070402050302030203" pitchFamily="66" charset="0"/>
              </a:rPr>
              <a:t>zest</a:t>
            </a:r>
            <a:r>
              <a:rPr lang="pt-PT" b="1" dirty="0">
                <a:latin typeface="Bradley Hand ITC" panose="03070402050302030203" pitchFamily="66" charset="0"/>
              </a:rPr>
              <a:t>)</a:t>
            </a:r>
          </a:p>
          <a:p>
            <a:pPr marL="285750" indent="-285750">
              <a:buFontTx/>
              <a:buChar char="-"/>
            </a:pPr>
            <a:r>
              <a:rPr lang="pt-PT" b="1" dirty="0" err="1">
                <a:latin typeface="Bradley Hand ITC" panose="03070402050302030203" pitchFamily="66" charset="0"/>
              </a:rPr>
              <a:t>frying</a:t>
            </a:r>
            <a:r>
              <a:rPr lang="pt-PT" b="1" dirty="0">
                <a:latin typeface="Bradley Hand ITC" panose="03070402050302030203" pitchFamily="66" charset="0"/>
              </a:rPr>
              <a:t> </a:t>
            </a:r>
            <a:r>
              <a:rPr lang="pt-PT" b="1" dirty="0" err="1">
                <a:latin typeface="Bradley Hand ITC" panose="03070402050302030203" pitchFamily="66" charset="0"/>
              </a:rPr>
              <a:t>oil</a:t>
            </a:r>
            <a:endParaRPr lang="pt-PT" b="1" dirty="0">
              <a:latin typeface="Bradley Hand ITC" panose="03070402050302030203" pitchFamily="66" charset="0"/>
            </a:endParaRPr>
          </a:p>
          <a:p>
            <a:pPr marL="285750" indent="-285750">
              <a:buFontTx/>
              <a:buChar char="-"/>
            </a:pPr>
            <a:r>
              <a:rPr lang="pt-PT" b="1" dirty="0">
                <a:latin typeface="Bradley Hand ITC" panose="03070402050302030203" pitchFamily="66" charset="0"/>
              </a:rPr>
              <a:t>a cup </a:t>
            </a:r>
            <a:r>
              <a:rPr lang="pt-PT" b="1" dirty="0" err="1">
                <a:latin typeface="Bradley Hand ITC" panose="03070402050302030203" pitchFamily="66" charset="0"/>
              </a:rPr>
              <a:t>of</a:t>
            </a:r>
            <a:r>
              <a:rPr lang="pt-PT" b="1" dirty="0">
                <a:latin typeface="Bradley Hand ITC" panose="03070402050302030203" pitchFamily="66" charset="0"/>
              </a:rPr>
              <a:t> sugar</a:t>
            </a:r>
          </a:p>
          <a:p>
            <a:pPr marL="285750" indent="-285750">
              <a:buFontTx/>
              <a:buChar char="-"/>
            </a:pPr>
            <a:r>
              <a:rPr lang="pt-PT" b="1" dirty="0" err="1">
                <a:latin typeface="Bradley Hand ITC" panose="03070402050302030203" pitchFamily="66" charset="0"/>
              </a:rPr>
              <a:t>Cinnamon</a:t>
            </a:r>
            <a:r>
              <a:rPr lang="pt-PT" b="1" dirty="0">
                <a:latin typeface="Bradley Hand ITC" panose="03070402050302030203" pitchFamily="66" charset="0"/>
              </a:rPr>
              <a:t> stick</a:t>
            </a:r>
          </a:p>
          <a:p>
            <a:pPr marL="285750" indent="-285750">
              <a:buFontTx/>
              <a:buChar char="-"/>
            </a:pPr>
            <a:r>
              <a:rPr lang="pt-PT" b="1" dirty="0" err="1">
                <a:latin typeface="Bradley Hand ITC" panose="03070402050302030203" pitchFamily="66" charset="0"/>
              </a:rPr>
              <a:t>Powder</a:t>
            </a:r>
            <a:r>
              <a:rPr lang="pt-PT" b="1" dirty="0">
                <a:latin typeface="Bradley Hand ITC" panose="03070402050302030203" pitchFamily="66" charset="0"/>
              </a:rPr>
              <a:t> </a:t>
            </a:r>
            <a:r>
              <a:rPr lang="pt-PT" b="1" dirty="0" err="1">
                <a:latin typeface="Bradley Hand ITC" panose="03070402050302030203" pitchFamily="66" charset="0"/>
              </a:rPr>
              <a:t>cinnamon</a:t>
            </a:r>
            <a:r>
              <a:rPr lang="pt-PT" b="1" dirty="0">
                <a:latin typeface="Bradley Hand ITC" panose="03070402050302030203" pitchFamily="66" charset="0"/>
              </a:rPr>
              <a:t> </a:t>
            </a:r>
          </a:p>
          <a:p>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21" name="CasellaDiTesto 8"/>
          <p:cNvSpPr txBox="1"/>
          <p:nvPr/>
        </p:nvSpPr>
        <p:spPr>
          <a:xfrm>
            <a:off x="4941528" y="132404"/>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pic>
        <p:nvPicPr>
          <p:cNvPr id="2" name="Imagem 1">
            <a:extLst>
              <a:ext uri="{FF2B5EF4-FFF2-40B4-BE49-F238E27FC236}">
                <a16:creationId xmlns:a16="http://schemas.microsoft.com/office/drawing/2014/main" id="{27C3EF3D-9F64-45A4-AC8C-207E671161B8}"/>
              </a:ext>
            </a:extLst>
          </p:cNvPr>
          <p:cNvPicPr>
            <a:picLocks noChangeAspect="1"/>
          </p:cNvPicPr>
          <p:nvPr/>
        </p:nvPicPr>
        <p:blipFill>
          <a:blip r:embed="rId5"/>
          <a:stretch>
            <a:fillRect/>
          </a:stretch>
        </p:blipFill>
        <p:spPr>
          <a:xfrm rot="19690499">
            <a:off x="1437298" y="849106"/>
            <a:ext cx="2039058" cy="1532715"/>
          </a:xfrm>
          <a:prstGeom prst="rect">
            <a:avLst/>
          </a:prstGeom>
        </p:spPr>
      </p:pic>
      <p:sp>
        <p:nvSpPr>
          <p:cNvPr id="3" name="CaixaDeTexto 2">
            <a:extLst>
              <a:ext uri="{FF2B5EF4-FFF2-40B4-BE49-F238E27FC236}">
                <a16:creationId xmlns:a16="http://schemas.microsoft.com/office/drawing/2014/main" id="{07183433-92D9-4249-B2F1-0B87F48B34D4}"/>
              </a:ext>
            </a:extLst>
          </p:cNvPr>
          <p:cNvSpPr txBox="1"/>
          <p:nvPr/>
        </p:nvSpPr>
        <p:spPr>
          <a:xfrm>
            <a:off x="5038366" y="1519848"/>
            <a:ext cx="3016022" cy="5016758"/>
          </a:xfrm>
          <a:prstGeom prst="rect">
            <a:avLst/>
          </a:prstGeom>
          <a:noFill/>
        </p:spPr>
        <p:txBody>
          <a:bodyPr wrap="square" rtlCol="0">
            <a:spAutoFit/>
          </a:bodyPr>
          <a:lstStyle/>
          <a:p>
            <a:r>
              <a:rPr lang="en-US" sz="1600" b="1" dirty="0">
                <a:latin typeface="Daytona" panose="020B0604030500040204" pitchFamily="34" charset="0"/>
              </a:rPr>
              <a:t>Boil the milk with the cinnamon stick, lemon zest and sugar for 10 minutes over medium heat. </a:t>
            </a:r>
          </a:p>
          <a:p>
            <a:endParaRPr lang="en-US" sz="1600" b="1" dirty="0">
              <a:latin typeface="Daytona" panose="020B0604030500040204" pitchFamily="34" charset="0"/>
            </a:endParaRPr>
          </a:p>
          <a:p>
            <a:r>
              <a:rPr lang="en-US" sz="1600" b="1" dirty="0">
                <a:latin typeface="Daytona" panose="020B0604030500040204" pitchFamily="34" charset="0"/>
              </a:rPr>
              <a:t>Take from heat and discard the cinnamon stick and lemon peel.</a:t>
            </a:r>
          </a:p>
          <a:p>
            <a:endParaRPr lang="en-US" sz="1600" b="1" dirty="0">
              <a:latin typeface="Daytona" panose="020B0604030500040204" pitchFamily="34" charset="0"/>
            </a:endParaRPr>
          </a:p>
          <a:p>
            <a:r>
              <a:rPr lang="en-US" sz="1600" b="1" dirty="0">
                <a:latin typeface="Daytona" panose="020B0604030500040204" pitchFamily="34" charset="0"/>
              </a:rPr>
              <a:t>Dip the slices of bread through this milk and then through the beaten eggs that are in another bowl.</a:t>
            </a:r>
          </a:p>
          <a:p>
            <a:endParaRPr lang="en-US" sz="1600" b="1" dirty="0">
              <a:latin typeface="Daytona" panose="020B0604030500040204" pitchFamily="34" charset="0"/>
            </a:endParaRPr>
          </a:p>
          <a:p>
            <a:r>
              <a:rPr lang="en-US" sz="1600" b="1" dirty="0">
                <a:latin typeface="Daytona" panose="020B0604030500040204" pitchFamily="34" charset="0"/>
              </a:rPr>
              <a:t>Fry them in hot oil, on both sides, until golden.</a:t>
            </a:r>
          </a:p>
          <a:p>
            <a:endParaRPr lang="en-US" sz="1600" b="1" dirty="0">
              <a:latin typeface="Daytona" panose="020B0604030500040204" pitchFamily="34" charset="0"/>
            </a:endParaRPr>
          </a:p>
          <a:p>
            <a:r>
              <a:rPr lang="en-US" sz="1600" b="1" dirty="0">
                <a:latin typeface="Daytona" panose="020B0604030500040204" pitchFamily="34" charset="0"/>
              </a:rPr>
              <a:t>Drain, sprinkle with cinnamon and sugar and enjoy!</a:t>
            </a:r>
            <a:endParaRPr lang="pt-PT" sz="1600" b="1" dirty="0">
              <a:latin typeface="Daytona" panose="020B0604030500040204" pitchFamily="34" charset="0"/>
            </a:endParaRPr>
          </a:p>
        </p:txBody>
      </p:sp>
    </p:spTree>
    <p:extLst>
      <p:ext uri="{BB962C8B-B14F-4D97-AF65-F5344CB8AC3E}">
        <p14:creationId xmlns:p14="http://schemas.microsoft.com/office/powerpoint/2010/main" val="2307740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8000" advClick="0" advTm="10000">
        <p15:prstTrans prst="pageCurlDoub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493795" y="0"/>
            <a:ext cx="5650206" cy="6858000"/>
          </a:xfrm>
          <a:prstGeom prst="rect">
            <a:avLst/>
          </a:prstGeom>
          <a:solidFill>
            <a:srgbClr val="CF6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467" y="1290917"/>
            <a:ext cx="1825930" cy="18259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19" y="3296963"/>
            <a:ext cx="3096344" cy="361129"/>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26312"/>
            <a:ext cx="3026343" cy="887989"/>
          </a:xfrm>
          <a:prstGeom prst="rect">
            <a:avLst/>
          </a:prstGeom>
        </p:spPr>
      </p:pic>
      <p:sp>
        <p:nvSpPr>
          <p:cNvPr id="15" name="TextBox 10"/>
          <p:cNvSpPr txBox="1"/>
          <p:nvPr/>
        </p:nvSpPr>
        <p:spPr>
          <a:xfrm rot="20593070">
            <a:off x="30042" y="3359987"/>
            <a:ext cx="9230412" cy="1569660"/>
          </a:xfrm>
          <a:prstGeom prst="rect">
            <a:avLst/>
          </a:prstGeom>
          <a:noFill/>
        </p:spPr>
        <p:txBody>
          <a:bodyPr wrap="none" rtlCol="0">
            <a:spAutoFit/>
          </a:bodyPr>
          <a:lstStyle/>
          <a:p>
            <a:pPr algn="ctr"/>
            <a:r>
              <a:rPr lang="it-IT" sz="9600" b="1" dirty="0" err="1">
                <a:solidFill>
                  <a:srgbClr val="CF6F18"/>
                </a:solidFill>
                <a:latin typeface="Bradley Hand ITC" pitchFamily="66" charset="0"/>
              </a:rPr>
              <a:t>Enjoy</a:t>
            </a:r>
            <a:r>
              <a:rPr lang="it-IT" sz="9600" b="1" dirty="0">
                <a:solidFill>
                  <a:schemeClr val="bg1"/>
                </a:solidFill>
                <a:latin typeface="Bradley Hand ITC" pitchFamily="66" charset="0"/>
              </a:rPr>
              <a:t> </a:t>
            </a:r>
            <a:r>
              <a:rPr lang="it-IT" sz="9600" b="1" dirty="0" err="1">
                <a:solidFill>
                  <a:schemeClr val="bg1"/>
                </a:solidFill>
                <a:latin typeface="Bradley Hand ITC" pitchFamily="66" charset="0"/>
              </a:rPr>
              <a:t>your</a:t>
            </a:r>
            <a:r>
              <a:rPr lang="it-IT" sz="9600" b="1" dirty="0">
                <a:solidFill>
                  <a:schemeClr val="bg1"/>
                </a:solidFill>
                <a:latin typeface="Bradley Hand ITC" pitchFamily="66" charset="0"/>
              </a:rPr>
              <a:t> </a:t>
            </a:r>
            <a:r>
              <a:rPr lang="it-IT" sz="9600" b="1" dirty="0" err="1">
                <a:solidFill>
                  <a:schemeClr val="bg1"/>
                </a:solidFill>
                <a:latin typeface="Bradley Hand ITC" pitchFamily="66" charset="0"/>
              </a:rPr>
              <a:t>meal</a:t>
            </a:r>
            <a:r>
              <a:rPr lang="it-IT" sz="9600" b="1" dirty="0">
                <a:solidFill>
                  <a:schemeClr val="bg1"/>
                </a:solidFill>
                <a:latin typeface="Bradley Hand ITC" pitchFamily="66" charset="0"/>
              </a:rPr>
              <a:t>!</a:t>
            </a:r>
            <a:endParaRPr lang="en-US" sz="9600" b="1" dirty="0">
              <a:solidFill>
                <a:schemeClr val="bg1"/>
              </a:solidFill>
              <a:latin typeface="Bradley Hand ITC" pitchFamily="66" charset="0"/>
            </a:endParaRPr>
          </a:p>
        </p:txBody>
      </p:sp>
    </p:spTree>
    <p:extLst>
      <p:ext uri="{BB962C8B-B14F-4D97-AF65-F5344CB8AC3E}">
        <p14:creationId xmlns:p14="http://schemas.microsoft.com/office/powerpoint/2010/main" val="139141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0" fill="hold"/>
                                        <p:tgtEl>
                                          <p:spTgt spid="15"/>
                                        </p:tgtEl>
                                        <p:attrNameLst>
                                          <p:attrName>ppt_w</p:attrName>
                                        </p:attrNameLst>
                                      </p:cBhvr>
                                      <p:tavLst>
                                        <p:tav tm="0">
                                          <p:val>
                                            <p:fltVal val="0"/>
                                          </p:val>
                                        </p:tav>
                                        <p:tav tm="100000">
                                          <p:val>
                                            <p:strVal val="#ppt_w"/>
                                          </p:val>
                                        </p:tav>
                                      </p:tavLst>
                                    </p:anim>
                                    <p:anim calcmode="lin" valueType="num">
                                      <p:cBhvr>
                                        <p:cTn id="8" dur="2500" fill="hold"/>
                                        <p:tgtEl>
                                          <p:spTgt spid="15"/>
                                        </p:tgtEl>
                                        <p:attrNameLst>
                                          <p:attrName>ppt_h</p:attrName>
                                        </p:attrNameLst>
                                      </p:cBhvr>
                                      <p:tavLst>
                                        <p:tav tm="0">
                                          <p:val>
                                            <p:fltVal val="0"/>
                                          </p:val>
                                        </p:tav>
                                        <p:tav tm="100000">
                                          <p:val>
                                            <p:strVal val="#ppt_h"/>
                                          </p:val>
                                        </p:tav>
                                      </p:tavLst>
                                    </p:anim>
                                    <p:anim calcmode="lin" valueType="num">
                                      <p:cBhvr>
                                        <p:cTn id="9" dur="2500" fill="hold"/>
                                        <p:tgtEl>
                                          <p:spTgt spid="15"/>
                                        </p:tgtEl>
                                        <p:attrNameLst>
                                          <p:attrName>style.rotation</p:attrName>
                                        </p:attrNameLst>
                                      </p:cBhvr>
                                      <p:tavLst>
                                        <p:tav tm="0">
                                          <p:val>
                                            <p:fltVal val="90"/>
                                          </p:val>
                                        </p:tav>
                                        <p:tav tm="100000">
                                          <p:val>
                                            <p:fltVal val="0"/>
                                          </p:val>
                                        </p:tav>
                                      </p:tavLst>
                                    </p:anim>
                                    <p:animEffect transition="in" filter="fade">
                                      <p:cBhvr>
                                        <p:cTn id="10"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dirty="0">
                <a:latin typeface="Bradley Hand ITC" pitchFamily="66" charset="0"/>
              </a:rPr>
              <a:t>1</a:t>
            </a:r>
            <a:endParaRPr lang="en-US" b="1" dirty="0">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dirty="0">
                <a:latin typeface="Bradley Hand ITC" pitchFamily="66" charset="0"/>
              </a:rPr>
              <a:t>2</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90453" y="774869"/>
            <a:ext cx="2329485" cy="830997"/>
          </a:xfrm>
          <a:prstGeom prst="rect">
            <a:avLst/>
          </a:prstGeom>
          <a:noFill/>
        </p:spPr>
        <p:txBody>
          <a:bodyPr wrap="none" rtlCol="0">
            <a:spAutoFit/>
          </a:bodyPr>
          <a:lstStyle/>
          <a:p>
            <a:pPr algn="ctr"/>
            <a:r>
              <a:rPr lang="it-IT" sz="2400" b="1" dirty="0">
                <a:latin typeface="Bradley Hand ITC" pitchFamily="66" charset="0"/>
              </a:rPr>
              <a:t>Portuguese </a:t>
            </a:r>
          </a:p>
          <a:p>
            <a:pPr algn="ctr"/>
            <a:r>
              <a:rPr lang="it-IT" sz="2400" b="1" dirty="0" err="1">
                <a:latin typeface="Bradley Hand ITC" pitchFamily="66" charset="0"/>
              </a:rPr>
              <a:t>Traditional</a:t>
            </a:r>
            <a:r>
              <a:rPr lang="it-IT" sz="2400" b="1" dirty="0">
                <a:latin typeface="Bradley Hand ITC" pitchFamily="66" charset="0"/>
              </a:rPr>
              <a:t> </a:t>
            </a:r>
            <a:r>
              <a:rPr lang="it-IT" sz="2400" b="1" dirty="0" err="1">
                <a:latin typeface="Bradley Hand ITC" pitchFamily="66" charset="0"/>
              </a:rPr>
              <a:t>Food</a:t>
            </a:r>
            <a:endParaRPr lang="en-US" sz="2400" b="1" dirty="0">
              <a:latin typeface="Bradley Hand ITC" pitchFamily="66" charset="0"/>
            </a:endParaRPr>
          </a:p>
        </p:txBody>
      </p:sp>
      <p:sp>
        <p:nvSpPr>
          <p:cNvPr id="18" name="CasellaDiTesto 8"/>
          <p:cNvSpPr txBox="1"/>
          <p:nvPr/>
        </p:nvSpPr>
        <p:spPr>
          <a:xfrm>
            <a:off x="204834" y="1800393"/>
            <a:ext cx="4392487" cy="2169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a:ea typeface="MS Mincho" pitchFamily="49" charset="-128"/>
                <a:cs typeface="Arial" charset="0"/>
              </a:rPr>
              <a:t> </a:t>
            </a:r>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Appetizers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Bolinhos de Bacalhau</a:t>
            </a:r>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4146211" y="1844824"/>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a:ea typeface="MS Mincho" pitchFamily="49" charset="-128"/>
                <a:cs typeface="Arial" charset="0"/>
              </a:rPr>
              <a:t> </a:t>
            </a:r>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Appetizers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Caldo de nabos</a:t>
            </a: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pic>
        <p:nvPicPr>
          <p:cNvPr id="3" name="Imagem 2">
            <a:extLst>
              <a:ext uri="{FF2B5EF4-FFF2-40B4-BE49-F238E27FC236}">
                <a16:creationId xmlns:a16="http://schemas.microsoft.com/office/drawing/2014/main" id="{03829CEC-EECA-4DB5-BCAA-A988D7FDEA57}"/>
              </a:ext>
            </a:extLst>
          </p:cNvPr>
          <p:cNvPicPr>
            <a:picLocks noChangeAspect="1"/>
          </p:cNvPicPr>
          <p:nvPr/>
        </p:nvPicPr>
        <p:blipFill>
          <a:blip r:embed="rId5"/>
          <a:stretch>
            <a:fillRect/>
          </a:stretch>
        </p:blipFill>
        <p:spPr>
          <a:xfrm>
            <a:off x="791419" y="3603138"/>
            <a:ext cx="3310550" cy="1816765"/>
          </a:xfrm>
          <a:prstGeom prst="rect">
            <a:avLst/>
          </a:prstGeom>
        </p:spPr>
      </p:pic>
      <p:pic>
        <p:nvPicPr>
          <p:cNvPr id="2" name="Imagem 1">
            <a:extLst>
              <a:ext uri="{FF2B5EF4-FFF2-40B4-BE49-F238E27FC236}">
                <a16:creationId xmlns:a16="http://schemas.microsoft.com/office/drawing/2014/main" id="{DB0D1753-88D6-491E-AE38-3AC93557387E}"/>
              </a:ext>
            </a:extLst>
          </p:cNvPr>
          <p:cNvPicPr>
            <a:picLocks noChangeAspect="1"/>
          </p:cNvPicPr>
          <p:nvPr/>
        </p:nvPicPr>
        <p:blipFill>
          <a:blip r:embed="rId6"/>
          <a:stretch>
            <a:fillRect/>
          </a:stretch>
        </p:blipFill>
        <p:spPr>
          <a:xfrm>
            <a:off x="4796069" y="3281871"/>
            <a:ext cx="3194240" cy="2118898"/>
          </a:xfrm>
          <a:prstGeom prst="rect">
            <a:avLst/>
          </a:prstGeom>
        </p:spPr>
      </p:pic>
    </p:spTree>
    <p:extLst>
      <p:ext uri="{BB962C8B-B14F-4D97-AF65-F5344CB8AC3E}">
        <p14:creationId xmlns:p14="http://schemas.microsoft.com/office/powerpoint/2010/main" val="2621404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0" fill="hold"/>
                                        <p:tgtEl>
                                          <p:spTgt spid="11"/>
                                        </p:tgtEl>
                                        <p:attrNameLst>
                                          <p:attrName>ppt_w</p:attrName>
                                        </p:attrNameLst>
                                      </p:cBhvr>
                                      <p:tavLst>
                                        <p:tav tm="0">
                                          <p:val>
                                            <p:fltVal val="0"/>
                                          </p:val>
                                        </p:tav>
                                        <p:tav tm="100000">
                                          <p:val>
                                            <p:strVal val="#ppt_w"/>
                                          </p:val>
                                        </p:tav>
                                      </p:tavLst>
                                    </p:anim>
                                    <p:anim calcmode="lin" valueType="num">
                                      <p:cBhvr>
                                        <p:cTn id="8" dur="2500" fill="hold"/>
                                        <p:tgtEl>
                                          <p:spTgt spid="11"/>
                                        </p:tgtEl>
                                        <p:attrNameLst>
                                          <p:attrName>ppt_h</p:attrName>
                                        </p:attrNameLst>
                                      </p:cBhvr>
                                      <p:tavLst>
                                        <p:tav tm="0">
                                          <p:val>
                                            <p:fltVal val="0"/>
                                          </p:val>
                                        </p:tav>
                                        <p:tav tm="100000">
                                          <p:val>
                                            <p:strVal val="#ppt_h"/>
                                          </p:val>
                                        </p:tav>
                                      </p:tavLst>
                                    </p:anim>
                                    <p:anim calcmode="lin" valueType="num">
                                      <p:cBhvr>
                                        <p:cTn id="9" dur="2500" fill="hold"/>
                                        <p:tgtEl>
                                          <p:spTgt spid="11"/>
                                        </p:tgtEl>
                                        <p:attrNameLst>
                                          <p:attrName>style.rotation</p:attrName>
                                        </p:attrNameLst>
                                      </p:cBhvr>
                                      <p:tavLst>
                                        <p:tav tm="0">
                                          <p:val>
                                            <p:fltVal val="90"/>
                                          </p:val>
                                        </p:tav>
                                        <p:tav tm="100000">
                                          <p:val>
                                            <p:fltVal val="0"/>
                                          </p:val>
                                        </p:tav>
                                      </p:tavLst>
                                    </p:anim>
                                    <p:animEffect transition="in" filter="fade">
                                      <p:cBhvr>
                                        <p:cTn id="10"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2508" y="-10887"/>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432293" cy="369332"/>
          </a:xfrm>
          <a:prstGeom prst="rect">
            <a:avLst/>
          </a:prstGeom>
          <a:solidFill>
            <a:schemeClr val="bg1"/>
          </a:solidFill>
        </p:spPr>
        <p:txBody>
          <a:bodyPr wrap="square" rtlCol="0">
            <a:spAutoFit/>
          </a:bodyPr>
          <a:lstStyle/>
          <a:p>
            <a:r>
              <a:rPr lang="it-IT" b="1" dirty="0">
                <a:latin typeface="Bradley Hand ITC" pitchFamily="66" charset="0"/>
              </a:rPr>
              <a:t>3</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a:latin typeface="Bradley Hand ITC" pitchFamily="66" charset="0"/>
              </a:rPr>
              <a:t> 4</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70228" y="47521"/>
            <a:ext cx="2230554" cy="2230554"/>
          </a:xfrm>
          <a:prstGeom prst="rect">
            <a:avLst/>
          </a:prstGeom>
          <a:noFill/>
        </p:spPr>
      </p:pic>
      <p:sp>
        <p:nvSpPr>
          <p:cNvPr id="11" name="TextBox 10"/>
          <p:cNvSpPr txBox="1"/>
          <p:nvPr/>
        </p:nvSpPr>
        <p:spPr>
          <a:xfrm rot="19490358">
            <a:off x="118679" y="578257"/>
            <a:ext cx="2333653" cy="1384995"/>
          </a:xfrm>
          <a:prstGeom prst="rect">
            <a:avLst/>
          </a:prstGeom>
          <a:noFill/>
        </p:spPr>
        <p:txBody>
          <a:bodyPr wrap="square" rtlCol="0">
            <a:spAutoFit/>
          </a:bodyPr>
          <a:lstStyle/>
          <a:p>
            <a:pPr algn="ctr"/>
            <a:r>
              <a:rPr lang="it-IT" sz="2800" b="1" dirty="0">
                <a:latin typeface="Bradley Hand ITC" pitchFamily="66" charset="0"/>
              </a:rPr>
              <a:t>Bolinhos </a:t>
            </a:r>
          </a:p>
          <a:p>
            <a:pPr algn="ctr"/>
            <a:r>
              <a:rPr lang="it-IT" sz="2800" b="1" dirty="0">
                <a:latin typeface="Bradley Hand ITC" pitchFamily="66" charset="0"/>
              </a:rPr>
              <a:t>de</a:t>
            </a:r>
          </a:p>
          <a:p>
            <a:pPr algn="ctr"/>
            <a:r>
              <a:rPr lang="it-IT" sz="2800" b="1" dirty="0">
                <a:latin typeface="Bradley Hand ITC" pitchFamily="66" charset="0"/>
              </a:rPr>
              <a:t>bacalhau</a:t>
            </a:r>
            <a:endParaRPr lang="en-US" sz="2800" b="1" dirty="0">
              <a:latin typeface="Bradley Hand ITC" pitchFamily="66" charset="0"/>
            </a:endParaRPr>
          </a:p>
        </p:txBody>
      </p:sp>
      <p:sp>
        <p:nvSpPr>
          <p:cNvPr id="18" name="CasellaDiTesto 8"/>
          <p:cNvSpPr txBox="1"/>
          <p:nvPr/>
        </p:nvSpPr>
        <p:spPr>
          <a:xfrm>
            <a:off x="790342" y="2924944"/>
            <a:ext cx="3709650" cy="16158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690976" y="2384569"/>
            <a:ext cx="3376968" cy="290848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700 g of cod </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3 eggs</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1 cup of parsley</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Frying oil </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1 kg of boiled and squeezed potatoes       </a:t>
            </a:r>
          </a:p>
          <a:p>
            <a:pPr algn="ctr"/>
            <a:endPar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7" name="CasellaDiTesto 8"/>
          <p:cNvSpPr txBox="1"/>
          <p:nvPr/>
        </p:nvSpPr>
        <p:spPr>
          <a:xfrm>
            <a:off x="4970780" y="166928"/>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20" name="CasellaDiTesto 8"/>
          <p:cNvSpPr txBox="1"/>
          <p:nvPr/>
        </p:nvSpPr>
        <p:spPr>
          <a:xfrm>
            <a:off x="4861070" y="831393"/>
            <a:ext cx="3090448"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Bake the cod and then shred the cod, add the potato, the eggs and parsley and stir everything until they are well aggregated. </a:t>
            </a:r>
          </a:p>
          <a:p>
            <a:endParaRPr lang="en-US"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r>
              <a:rPr lang="en-US"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Then with that dough make balls using two table spoons. Then heat the oil and when it is hot lay the dumplings to fry. </a:t>
            </a:r>
          </a:p>
          <a:p>
            <a:r>
              <a:rPr lang="en-US"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And our cupcakes are ready. </a:t>
            </a:r>
          </a:p>
        </p:txBody>
      </p:sp>
      <p:pic>
        <p:nvPicPr>
          <p:cNvPr id="3" name="Imagem 2">
            <a:extLst>
              <a:ext uri="{FF2B5EF4-FFF2-40B4-BE49-F238E27FC236}">
                <a16:creationId xmlns:a16="http://schemas.microsoft.com/office/drawing/2014/main" id="{D95928EE-9F36-4776-A03F-3AF6657E7FC1}"/>
              </a:ext>
            </a:extLst>
          </p:cNvPr>
          <p:cNvPicPr>
            <a:picLocks noChangeAspect="1"/>
          </p:cNvPicPr>
          <p:nvPr/>
        </p:nvPicPr>
        <p:blipFill>
          <a:blip r:embed="rId5"/>
          <a:stretch>
            <a:fillRect/>
          </a:stretch>
        </p:blipFill>
        <p:spPr>
          <a:xfrm>
            <a:off x="4861070" y="4330759"/>
            <a:ext cx="2944276" cy="1615827"/>
          </a:xfrm>
          <a:prstGeom prst="rect">
            <a:avLst/>
          </a:prstGeom>
        </p:spPr>
      </p:pic>
    </p:spTree>
    <p:extLst>
      <p:ext uri="{BB962C8B-B14F-4D97-AF65-F5344CB8AC3E}">
        <p14:creationId xmlns:p14="http://schemas.microsoft.com/office/powerpoint/2010/main" val="277123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8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432293" cy="369332"/>
          </a:xfrm>
          <a:prstGeom prst="rect">
            <a:avLst/>
          </a:prstGeom>
          <a:solidFill>
            <a:schemeClr val="bg1"/>
          </a:solidFill>
        </p:spPr>
        <p:txBody>
          <a:bodyPr wrap="square" rtlCol="0">
            <a:spAutoFit/>
          </a:bodyPr>
          <a:lstStyle/>
          <a:p>
            <a:r>
              <a:rPr lang="it-IT" b="1" dirty="0">
                <a:latin typeface="Bradley Hand ITC" pitchFamily="66" charset="0"/>
              </a:rPr>
              <a:t>9</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a:latin typeface="Bradley Hand ITC" pitchFamily="66" charset="0"/>
              </a:rPr>
              <a:t>10</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04861" y="32262"/>
            <a:ext cx="2230554" cy="2230554"/>
          </a:xfrm>
          <a:prstGeom prst="rect">
            <a:avLst/>
          </a:prstGeom>
          <a:noFill/>
        </p:spPr>
      </p:pic>
      <p:sp>
        <p:nvSpPr>
          <p:cNvPr id="11" name="TextBox 10"/>
          <p:cNvSpPr txBox="1"/>
          <p:nvPr/>
        </p:nvSpPr>
        <p:spPr>
          <a:xfrm rot="19490358">
            <a:off x="388335" y="511209"/>
            <a:ext cx="2305680" cy="2123658"/>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Bradley Hand ITC" pitchFamily="66" charset="0"/>
                <a:ea typeface="MS Mincho" pitchFamily="49" charset="-128"/>
                <a:cs typeface="Arial" charset="0"/>
              </a:rPr>
              <a:t>Caldo</a:t>
            </a:r>
          </a:p>
          <a:p>
            <a:pPr algn="ctr"/>
            <a:r>
              <a:rPr lang="it-IT" sz="2800" b="1" dirty="0">
                <a:effectLst>
                  <a:outerShdw blurRad="38100" dist="38100" dir="2700000" algn="tl">
                    <a:srgbClr val="000000">
                      <a:alpha val="43137"/>
                    </a:srgbClr>
                  </a:outerShdw>
                </a:effectLst>
                <a:latin typeface="Bradley Hand ITC" pitchFamily="66" charset="0"/>
                <a:ea typeface="MS Mincho" pitchFamily="49" charset="-128"/>
                <a:cs typeface="Arial" charset="0"/>
              </a:rPr>
              <a:t>de </a:t>
            </a:r>
          </a:p>
          <a:p>
            <a:pPr algn="ctr"/>
            <a:r>
              <a:rPr lang="it-IT" sz="2800" b="1" dirty="0">
                <a:effectLst>
                  <a:outerShdw blurRad="38100" dist="38100" dir="2700000" algn="tl">
                    <a:srgbClr val="000000">
                      <a:alpha val="43137"/>
                    </a:srgbClr>
                  </a:outerShdw>
                </a:effectLst>
                <a:latin typeface="Bradley Hand ITC" pitchFamily="66" charset="0"/>
                <a:ea typeface="MS Mincho" pitchFamily="49" charset="-128"/>
                <a:cs typeface="Arial" charset="0"/>
              </a:rPr>
              <a:t>nabos </a:t>
            </a:r>
            <a:b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endParaRPr>
          </a:p>
        </p:txBody>
      </p:sp>
      <p:sp>
        <p:nvSpPr>
          <p:cNvPr id="18" name="CasellaDiTesto 8"/>
          <p:cNvSpPr txBox="1"/>
          <p:nvPr/>
        </p:nvSpPr>
        <p:spPr>
          <a:xfrm>
            <a:off x="790342" y="2924944"/>
            <a:ext cx="3709650" cy="16158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690976" y="2384569"/>
            <a:ext cx="2916000" cy="34624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200gr of leek</a:t>
            </a: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200g peeled potato</a:t>
            </a: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200gr peeled onion</a:t>
            </a: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200gr of peeled carrots</a:t>
            </a: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4 turnips with vines</a:t>
            </a: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400gr of boiled butter beans</a:t>
            </a:r>
          </a:p>
          <a:p>
            <a:pPr algn="ct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3" name="CasellaDiTesto 8"/>
          <p:cNvSpPr txBox="1"/>
          <p:nvPr/>
        </p:nvSpPr>
        <p:spPr>
          <a:xfrm>
            <a:off x="4941528" y="132404"/>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868053" y="903883"/>
            <a:ext cx="3283116" cy="46166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rPr>
              <a:t>Remove the vine from the turnips and </a:t>
            </a:r>
            <a:r>
              <a:rPr lang="en-US" sz="14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wash all the vegetables. </a:t>
            </a:r>
          </a:p>
          <a:p>
            <a:r>
              <a:rPr lang="en-US" sz="14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Then cut one turnip, the potatoes, onions, carrots and leek into pieces. Bring to heat with water and cook for 20 minutes. Meanwhile cut the other turnips into cubes and their branches into small pieces, rinse them and let dry. </a:t>
            </a:r>
          </a:p>
          <a:p>
            <a:endParaRPr lang="en-US" sz="14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endParaRPr>
          </a:p>
          <a:p>
            <a:r>
              <a:rPr lang="en-US" sz="14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Remove the pot from heat and reduce its content to puree. </a:t>
            </a:r>
          </a:p>
          <a:p>
            <a:r>
              <a:rPr lang="en-US" sz="14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Take it back to heat and let it simmer while you add the turnips cut into pieces as well as the beans. </a:t>
            </a:r>
          </a:p>
          <a:p>
            <a:r>
              <a:rPr lang="en-US" sz="14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Stir and cook for another 12 minutes. Add the olive oil and season with salt. Stir, boil and serve immediately. </a:t>
            </a:r>
          </a:p>
        </p:txBody>
      </p:sp>
      <p:pic>
        <p:nvPicPr>
          <p:cNvPr id="2" name="Imagem 1">
            <a:extLst>
              <a:ext uri="{FF2B5EF4-FFF2-40B4-BE49-F238E27FC236}">
                <a16:creationId xmlns:a16="http://schemas.microsoft.com/office/drawing/2014/main" id="{A3571A32-1328-439F-9D45-1ACD18672245}"/>
              </a:ext>
            </a:extLst>
          </p:cNvPr>
          <p:cNvPicPr>
            <a:picLocks noChangeAspect="1"/>
          </p:cNvPicPr>
          <p:nvPr/>
        </p:nvPicPr>
        <p:blipFill>
          <a:blip r:embed="rId5"/>
          <a:stretch>
            <a:fillRect/>
          </a:stretch>
        </p:blipFill>
        <p:spPr>
          <a:xfrm rot="19566201">
            <a:off x="2234737" y="625258"/>
            <a:ext cx="1986064" cy="1317455"/>
          </a:xfrm>
          <a:prstGeom prst="rect">
            <a:avLst/>
          </a:prstGeom>
        </p:spPr>
      </p:pic>
    </p:spTree>
    <p:extLst>
      <p:ext uri="{BB962C8B-B14F-4D97-AF65-F5344CB8AC3E}">
        <p14:creationId xmlns:p14="http://schemas.microsoft.com/office/powerpoint/2010/main" val="1658110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8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33" y="-24"/>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dirty="0">
                <a:latin typeface="Bradley Hand ITC" pitchFamily="66" charset="0"/>
              </a:rPr>
              <a:t>7</a:t>
            </a:r>
            <a:endParaRPr lang="en-US" b="1" dirty="0">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dirty="0">
                <a:latin typeface="Bradley Hand ITC" pitchFamily="66" charset="0"/>
              </a:rPr>
              <a:t>8</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90449" y="774869"/>
            <a:ext cx="2329485" cy="830997"/>
          </a:xfrm>
          <a:prstGeom prst="rect">
            <a:avLst/>
          </a:prstGeom>
          <a:noFill/>
        </p:spPr>
        <p:txBody>
          <a:bodyPr wrap="none" rtlCol="0">
            <a:spAutoFit/>
          </a:bodyPr>
          <a:lstStyle/>
          <a:p>
            <a:pPr algn="ctr"/>
            <a:r>
              <a:rPr lang="it-IT" sz="2400" b="1" dirty="0">
                <a:latin typeface="Bradley Hand ITC" pitchFamily="66" charset="0"/>
              </a:rPr>
              <a:t>Portuguese</a:t>
            </a:r>
          </a:p>
          <a:p>
            <a:pPr algn="ctr"/>
            <a:r>
              <a:rPr lang="it-IT" sz="2400" b="1" dirty="0" err="1">
                <a:latin typeface="Bradley Hand ITC" pitchFamily="66" charset="0"/>
              </a:rPr>
              <a:t>Traditional</a:t>
            </a:r>
            <a:r>
              <a:rPr lang="it-IT" sz="2400" b="1" dirty="0">
                <a:latin typeface="Bradley Hand ITC" pitchFamily="66" charset="0"/>
              </a:rPr>
              <a:t> </a:t>
            </a:r>
            <a:r>
              <a:rPr lang="it-IT" sz="2400" b="1" dirty="0" err="1">
                <a:latin typeface="Bradley Hand ITC" pitchFamily="66" charset="0"/>
              </a:rPr>
              <a:t>Food</a:t>
            </a:r>
            <a:endParaRPr lang="en-US" sz="2400" b="1" dirty="0">
              <a:latin typeface="Bradley Hand ITC" pitchFamily="66" charset="0"/>
            </a:endParaRPr>
          </a:p>
        </p:txBody>
      </p:sp>
      <p:sp>
        <p:nvSpPr>
          <p:cNvPr id="18" name="CasellaDiTesto 8"/>
          <p:cNvSpPr txBox="1"/>
          <p:nvPr/>
        </p:nvSpPr>
        <p:spPr>
          <a:xfrm>
            <a:off x="4118434" y="2162509"/>
            <a:ext cx="4392487"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a:ea typeface="MS Mincho" pitchFamily="49" charset="-128"/>
                <a:cs typeface="Arial" charset="0"/>
              </a:rPr>
              <a:t> </a:t>
            </a:r>
            <a:r>
              <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Main Courses</a:t>
            </a:r>
          </a:p>
          <a:p>
            <a:pPr algn="ctr"/>
            <a:r>
              <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Francesinha</a:t>
            </a:r>
          </a:p>
        </p:txBody>
      </p:sp>
      <p:sp>
        <p:nvSpPr>
          <p:cNvPr id="16" name="CasellaDiTesto 8"/>
          <p:cNvSpPr txBox="1"/>
          <p:nvPr/>
        </p:nvSpPr>
        <p:spPr>
          <a:xfrm>
            <a:off x="225555" y="2162509"/>
            <a:ext cx="4392487"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a:ea typeface="MS Mincho" pitchFamily="49" charset="-128"/>
                <a:cs typeface="Arial" charset="0"/>
              </a:rPr>
              <a:t> </a:t>
            </a:r>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Main</a:t>
            </a:r>
            <a:r>
              <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Courses</a:t>
            </a:r>
          </a:p>
          <a:p>
            <a:pPr algn="ctr"/>
            <a:r>
              <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Cozido a Portuguesa</a:t>
            </a:r>
            <a:endParaRPr lang="it-IT" sz="1100" b="1" dirty="0">
              <a:effectLst>
                <a:outerShdw blurRad="38100" dist="38100" dir="2700000" algn="tl">
                  <a:srgbClr val="000000">
                    <a:alpha val="43137"/>
                  </a:srgbClr>
                </a:outerShdw>
              </a:effectLst>
              <a:ea typeface="MS Mincho" pitchFamily="49" charset="-128"/>
              <a:cs typeface="Arial" charset="0"/>
            </a:endParaRPr>
          </a:p>
        </p:txBody>
      </p:sp>
      <p:pic>
        <p:nvPicPr>
          <p:cNvPr id="4" name="Imagem 3">
            <a:extLst>
              <a:ext uri="{FF2B5EF4-FFF2-40B4-BE49-F238E27FC236}">
                <a16:creationId xmlns:a16="http://schemas.microsoft.com/office/drawing/2014/main" id="{B6D892FC-88DE-4815-9C65-68449FCFDC7C}"/>
              </a:ext>
            </a:extLst>
          </p:cNvPr>
          <p:cNvPicPr>
            <a:picLocks noChangeAspect="1"/>
          </p:cNvPicPr>
          <p:nvPr/>
        </p:nvPicPr>
        <p:blipFill>
          <a:blip r:embed="rId5"/>
          <a:stretch>
            <a:fillRect/>
          </a:stretch>
        </p:blipFill>
        <p:spPr>
          <a:xfrm>
            <a:off x="5076056" y="3645024"/>
            <a:ext cx="2736304" cy="1825093"/>
          </a:xfrm>
          <a:prstGeom prst="rect">
            <a:avLst/>
          </a:prstGeom>
        </p:spPr>
      </p:pic>
      <p:pic>
        <p:nvPicPr>
          <p:cNvPr id="2" name="Imagem 1">
            <a:extLst>
              <a:ext uri="{FF2B5EF4-FFF2-40B4-BE49-F238E27FC236}">
                <a16:creationId xmlns:a16="http://schemas.microsoft.com/office/drawing/2014/main" id="{62C98AB7-3243-4052-A26D-5A2239583C66}"/>
              </a:ext>
            </a:extLst>
          </p:cNvPr>
          <p:cNvPicPr>
            <a:picLocks noChangeAspect="1"/>
          </p:cNvPicPr>
          <p:nvPr/>
        </p:nvPicPr>
        <p:blipFill>
          <a:blip r:embed="rId6"/>
          <a:stretch>
            <a:fillRect/>
          </a:stretch>
        </p:blipFill>
        <p:spPr>
          <a:xfrm>
            <a:off x="737551" y="3498118"/>
            <a:ext cx="3233063" cy="2150363"/>
          </a:xfrm>
          <a:prstGeom prst="rect">
            <a:avLst/>
          </a:prstGeom>
        </p:spPr>
      </p:pic>
    </p:spTree>
    <p:extLst>
      <p:ext uri="{BB962C8B-B14F-4D97-AF65-F5344CB8AC3E}">
        <p14:creationId xmlns:p14="http://schemas.microsoft.com/office/powerpoint/2010/main" val="1729337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A3F1B-2279-498B-9843-3F10C8D8A265}"/>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A8085D1D-CD14-4315-9B47-A0F64443E273}"/>
              </a:ext>
            </a:extLst>
          </p:cNvPr>
          <p:cNvPicPr>
            <a:picLocks noGrp="1" noChangeAspect="1"/>
          </p:cNvPicPr>
          <p:nvPr>
            <p:ph idx="1"/>
          </p:nvPr>
        </p:nvPicPr>
        <p:blipFill>
          <a:blip r:embed="rId2"/>
          <a:stretch>
            <a:fillRect/>
          </a:stretch>
        </p:blipFill>
        <p:spPr>
          <a:xfrm>
            <a:off x="-180529" y="-315416"/>
            <a:ext cx="9887193" cy="7565530"/>
          </a:xfrm>
          <a:prstGeom prst="rect">
            <a:avLst/>
          </a:prstGeom>
        </p:spPr>
      </p:pic>
      <p:pic>
        <p:nvPicPr>
          <p:cNvPr id="3" name="Imagem 2">
            <a:extLst>
              <a:ext uri="{FF2B5EF4-FFF2-40B4-BE49-F238E27FC236}">
                <a16:creationId xmlns:a16="http://schemas.microsoft.com/office/drawing/2014/main" id="{3C53E099-F948-4E8C-ACDD-467FB4741C6F}"/>
              </a:ext>
            </a:extLst>
          </p:cNvPr>
          <p:cNvPicPr>
            <a:picLocks noChangeAspect="1"/>
          </p:cNvPicPr>
          <p:nvPr/>
        </p:nvPicPr>
        <p:blipFill>
          <a:blip r:embed="rId3"/>
          <a:stretch>
            <a:fillRect/>
          </a:stretch>
        </p:blipFill>
        <p:spPr>
          <a:xfrm>
            <a:off x="-324890" y="-520611"/>
            <a:ext cx="3097036" cy="3097036"/>
          </a:xfrm>
          <a:prstGeom prst="rect">
            <a:avLst/>
          </a:prstGeom>
        </p:spPr>
      </p:pic>
      <p:sp>
        <p:nvSpPr>
          <p:cNvPr id="8" name="CaixaDeTexto 7">
            <a:extLst>
              <a:ext uri="{FF2B5EF4-FFF2-40B4-BE49-F238E27FC236}">
                <a16:creationId xmlns:a16="http://schemas.microsoft.com/office/drawing/2014/main" id="{619CE3BC-14AC-4360-BFB2-A79518E0522D}"/>
              </a:ext>
            </a:extLst>
          </p:cNvPr>
          <p:cNvSpPr txBox="1"/>
          <p:nvPr/>
        </p:nvSpPr>
        <p:spPr>
          <a:xfrm rot="19562549">
            <a:off x="424209" y="650278"/>
            <a:ext cx="1944216" cy="954107"/>
          </a:xfrm>
          <a:prstGeom prst="rect">
            <a:avLst/>
          </a:prstGeom>
          <a:noFill/>
        </p:spPr>
        <p:txBody>
          <a:bodyPr wrap="square" rtlCol="0">
            <a:spAutoFit/>
          </a:bodyPr>
          <a:lstStyle/>
          <a:p>
            <a:r>
              <a:rPr lang="pt-PT" sz="2800" dirty="0">
                <a:latin typeface="Bradley Hand ITC" panose="03070402050302030203" pitchFamily="66" charset="0"/>
              </a:rPr>
              <a:t>Cozido a Portuguesa </a:t>
            </a:r>
          </a:p>
        </p:txBody>
      </p:sp>
      <p:sp>
        <p:nvSpPr>
          <p:cNvPr id="6" name="CaixaDeTexto 5">
            <a:extLst>
              <a:ext uri="{FF2B5EF4-FFF2-40B4-BE49-F238E27FC236}">
                <a16:creationId xmlns:a16="http://schemas.microsoft.com/office/drawing/2014/main" id="{9436B15F-732D-4A50-A252-9CFAB6371675}"/>
              </a:ext>
            </a:extLst>
          </p:cNvPr>
          <p:cNvSpPr txBox="1"/>
          <p:nvPr/>
        </p:nvSpPr>
        <p:spPr>
          <a:xfrm>
            <a:off x="179512" y="2826127"/>
            <a:ext cx="3583310" cy="3754874"/>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p>
          <a:p>
            <a:r>
              <a:rPr lang="pt-PT" b="1" dirty="0">
                <a:latin typeface="Bradley Hand ITC" panose="03070402050302030203" pitchFamily="66" charset="0"/>
              </a:rPr>
              <a:t>600 g </a:t>
            </a:r>
            <a:r>
              <a:rPr lang="pt-PT" b="1" dirty="0" err="1">
                <a:latin typeface="Bradley Hand ITC" panose="03070402050302030203" pitchFamily="66" charset="0"/>
              </a:rPr>
              <a:t>of</a:t>
            </a:r>
            <a:r>
              <a:rPr lang="pt-PT" b="1" dirty="0">
                <a:latin typeface="Bradley Hand ITC" panose="03070402050302030203" pitchFamily="66" charset="0"/>
              </a:rPr>
              <a:t> </a:t>
            </a:r>
            <a:r>
              <a:rPr lang="pt-PT" b="1" dirty="0" err="1">
                <a:latin typeface="Bradley Hand ITC" panose="03070402050302030203" pitchFamily="66" charset="0"/>
              </a:rPr>
              <a:t>cow</a:t>
            </a:r>
            <a:r>
              <a:rPr lang="pt-PT" b="1" dirty="0">
                <a:latin typeface="Bradley Hand ITC" panose="03070402050302030203" pitchFamily="66" charset="0"/>
              </a:rPr>
              <a:t> </a:t>
            </a:r>
            <a:r>
              <a:rPr lang="pt-PT" b="1" dirty="0" err="1">
                <a:latin typeface="Bradley Hand ITC" panose="03070402050302030203" pitchFamily="66" charset="0"/>
              </a:rPr>
              <a:t>shank</a:t>
            </a:r>
            <a:endParaRPr lang="pt-PT" b="1" dirty="0">
              <a:latin typeface="Bradley Hand ITC" panose="03070402050302030203" pitchFamily="66" charset="0"/>
            </a:endParaRPr>
          </a:p>
          <a:p>
            <a:r>
              <a:rPr lang="pt-PT" b="1" dirty="0">
                <a:latin typeface="Bradley Hand ITC" panose="03070402050302030203" pitchFamily="66" charset="0"/>
              </a:rPr>
              <a:t>600 g </a:t>
            </a:r>
            <a:r>
              <a:rPr lang="pt-PT" b="1" dirty="0" err="1">
                <a:latin typeface="Bradley Hand ITC" panose="03070402050302030203" pitchFamily="66" charset="0"/>
              </a:rPr>
              <a:t>of</a:t>
            </a:r>
            <a:r>
              <a:rPr lang="pt-PT" b="1" dirty="0">
                <a:latin typeface="Bradley Hand ITC" panose="03070402050302030203" pitchFamily="66" charset="0"/>
              </a:rPr>
              <a:t> </a:t>
            </a:r>
            <a:r>
              <a:rPr lang="pt-PT" b="1" dirty="0" err="1">
                <a:latin typeface="Bradley Hand ITC" panose="03070402050302030203" pitchFamily="66" charset="0"/>
              </a:rPr>
              <a:t>spare</a:t>
            </a:r>
            <a:r>
              <a:rPr lang="pt-PT" b="1" dirty="0">
                <a:latin typeface="Bradley Hand ITC" panose="03070402050302030203" pitchFamily="66" charset="0"/>
              </a:rPr>
              <a:t> </a:t>
            </a:r>
            <a:r>
              <a:rPr lang="pt-PT" b="1" dirty="0" err="1">
                <a:latin typeface="Bradley Hand ITC" panose="03070402050302030203" pitchFamily="66" charset="0"/>
              </a:rPr>
              <a:t>ribs</a:t>
            </a:r>
            <a:endParaRPr lang="pt-PT" b="1" dirty="0">
              <a:latin typeface="Bradley Hand ITC" panose="03070402050302030203" pitchFamily="66" charset="0"/>
            </a:endParaRPr>
          </a:p>
          <a:p>
            <a:r>
              <a:rPr lang="pt-PT" b="1" dirty="0">
                <a:latin typeface="Bradley Hand ITC" panose="03070402050302030203" pitchFamily="66" charset="0"/>
              </a:rPr>
              <a:t>600 g </a:t>
            </a:r>
            <a:r>
              <a:rPr lang="pt-PT" b="1" dirty="0" err="1">
                <a:latin typeface="Bradley Hand ITC" panose="03070402050302030203" pitchFamily="66" charset="0"/>
              </a:rPr>
              <a:t>of</a:t>
            </a:r>
            <a:r>
              <a:rPr lang="pt-PT" b="1" dirty="0">
                <a:latin typeface="Bradley Hand ITC" panose="03070402050302030203" pitchFamily="66" charset="0"/>
              </a:rPr>
              <a:t> bacon</a:t>
            </a:r>
          </a:p>
          <a:p>
            <a:r>
              <a:rPr lang="pt-PT" b="1" dirty="0">
                <a:latin typeface="Bradley Hand ITC" panose="03070402050302030203" pitchFamily="66" charset="0"/>
              </a:rPr>
              <a:t>2 </a:t>
            </a:r>
            <a:r>
              <a:rPr lang="pt-PT" b="1" dirty="0" err="1">
                <a:latin typeface="Bradley Hand ITC" panose="03070402050302030203" pitchFamily="66" charset="0"/>
              </a:rPr>
              <a:t>pig</a:t>
            </a:r>
            <a:r>
              <a:rPr lang="pt-PT" b="1" dirty="0">
                <a:latin typeface="Bradley Hand ITC" panose="03070402050302030203" pitchFamily="66" charset="0"/>
              </a:rPr>
              <a:t> </a:t>
            </a:r>
            <a:r>
              <a:rPr lang="pt-PT" b="1" dirty="0" err="1">
                <a:latin typeface="Bradley Hand ITC" panose="03070402050302030203" pitchFamily="66" charset="0"/>
              </a:rPr>
              <a:t>ears</a:t>
            </a:r>
            <a:endParaRPr lang="pt-PT" b="1" dirty="0">
              <a:latin typeface="Bradley Hand ITC" panose="03070402050302030203" pitchFamily="66" charset="0"/>
            </a:endParaRPr>
          </a:p>
          <a:p>
            <a:r>
              <a:rPr lang="pt-PT" b="1" dirty="0">
                <a:latin typeface="Bradley Hand ITC" panose="03070402050302030203" pitchFamily="66" charset="0"/>
              </a:rPr>
              <a:t>1/2 </a:t>
            </a:r>
            <a:r>
              <a:rPr lang="pt-PT" b="1" dirty="0" err="1">
                <a:latin typeface="Bradley Hand ITC" panose="03070402050302030203" pitchFamily="66" charset="0"/>
              </a:rPr>
              <a:t>chicken</a:t>
            </a:r>
            <a:endParaRPr lang="pt-PT" b="1" dirty="0">
              <a:latin typeface="Bradley Hand ITC" panose="03070402050302030203" pitchFamily="66" charset="0"/>
            </a:endParaRPr>
          </a:p>
          <a:p>
            <a:r>
              <a:rPr lang="pt-PT" b="1" dirty="0">
                <a:latin typeface="Bradley Hand ITC" panose="03070402050302030203" pitchFamily="66" charset="0"/>
              </a:rPr>
              <a:t>1 </a:t>
            </a:r>
            <a:r>
              <a:rPr lang="pt-PT" b="1" dirty="0" err="1">
                <a:latin typeface="Bradley Hand ITC" panose="03070402050302030203" pitchFamily="66" charset="0"/>
              </a:rPr>
              <a:t>meat</a:t>
            </a:r>
            <a:r>
              <a:rPr lang="pt-PT" b="1" dirty="0">
                <a:latin typeface="Bradley Hand ITC" panose="03070402050302030203" pitchFamily="66" charset="0"/>
              </a:rPr>
              <a:t> </a:t>
            </a:r>
            <a:r>
              <a:rPr lang="pt-PT" b="1" dirty="0" err="1">
                <a:latin typeface="Bradley Hand ITC" panose="03070402050302030203" pitchFamily="66" charset="0"/>
              </a:rPr>
              <a:t>chorizo</a:t>
            </a:r>
            <a:endParaRPr lang="pt-PT" b="1" dirty="0">
              <a:latin typeface="Bradley Hand ITC" panose="03070402050302030203" pitchFamily="66" charset="0"/>
            </a:endParaRPr>
          </a:p>
          <a:p>
            <a:r>
              <a:rPr lang="pt-PT" b="1" dirty="0">
                <a:latin typeface="Bradley Hand ITC" panose="03070402050302030203" pitchFamily="66" charset="0"/>
              </a:rPr>
              <a:t>1 </a:t>
            </a:r>
            <a:r>
              <a:rPr lang="pt-PT" b="1" dirty="0" err="1">
                <a:latin typeface="Bradley Hand ITC" panose="03070402050302030203" pitchFamily="66" charset="0"/>
              </a:rPr>
              <a:t>blood</a:t>
            </a:r>
            <a:r>
              <a:rPr lang="pt-PT" b="1" dirty="0">
                <a:latin typeface="Bradley Hand ITC" panose="03070402050302030203" pitchFamily="66" charset="0"/>
              </a:rPr>
              <a:t> </a:t>
            </a:r>
            <a:r>
              <a:rPr lang="pt-PT" b="1" dirty="0" err="1">
                <a:latin typeface="Bradley Hand ITC" panose="03070402050302030203" pitchFamily="66" charset="0"/>
              </a:rPr>
              <a:t>sausage</a:t>
            </a:r>
            <a:endParaRPr lang="pt-PT" b="1" dirty="0">
              <a:latin typeface="Bradley Hand ITC" panose="03070402050302030203" pitchFamily="66" charset="0"/>
            </a:endParaRPr>
          </a:p>
          <a:p>
            <a:r>
              <a:rPr lang="pt-PT" b="1" dirty="0">
                <a:latin typeface="Bradley Hand ITC" panose="03070402050302030203" pitchFamily="66" charset="0"/>
              </a:rPr>
              <a:t>1 farinheira</a:t>
            </a:r>
          </a:p>
          <a:p>
            <a:r>
              <a:rPr lang="pt-PT" b="1" dirty="0">
                <a:latin typeface="Bradley Hand ITC" panose="03070402050302030203" pitchFamily="66" charset="0"/>
              </a:rPr>
              <a:t>1 </a:t>
            </a:r>
            <a:r>
              <a:rPr lang="pt-PT" b="1" dirty="0" err="1">
                <a:latin typeface="Bradley Hand ITC" panose="03070402050302030203" pitchFamily="66" charset="0"/>
              </a:rPr>
              <a:t>large</a:t>
            </a:r>
            <a:r>
              <a:rPr lang="pt-PT" b="1" dirty="0">
                <a:latin typeface="Bradley Hand ITC" panose="03070402050302030203" pitchFamily="66" charset="0"/>
              </a:rPr>
              <a:t> can </a:t>
            </a:r>
            <a:r>
              <a:rPr lang="pt-PT" b="1" dirty="0" err="1">
                <a:latin typeface="Bradley Hand ITC" panose="03070402050302030203" pitchFamily="66" charset="0"/>
              </a:rPr>
              <a:t>of</a:t>
            </a:r>
            <a:r>
              <a:rPr lang="pt-PT" b="1" dirty="0">
                <a:latin typeface="Bradley Hand ITC" panose="03070402050302030203" pitchFamily="66" charset="0"/>
              </a:rPr>
              <a:t> </a:t>
            </a:r>
            <a:r>
              <a:rPr lang="pt-PT" b="1" dirty="0" err="1">
                <a:latin typeface="Bradley Hand ITC" panose="03070402050302030203" pitchFamily="66" charset="0"/>
              </a:rPr>
              <a:t>red</a:t>
            </a:r>
            <a:r>
              <a:rPr lang="pt-PT" b="1" dirty="0">
                <a:latin typeface="Bradley Hand ITC" panose="03070402050302030203" pitchFamily="66" charset="0"/>
              </a:rPr>
              <a:t> </a:t>
            </a:r>
            <a:r>
              <a:rPr lang="pt-PT" b="1" dirty="0" err="1">
                <a:latin typeface="Bradley Hand ITC" panose="03070402050302030203" pitchFamily="66" charset="0"/>
              </a:rPr>
              <a:t>beans</a:t>
            </a:r>
            <a:endParaRPr lang="pt-PT" b="1" dirty="0">
              <a:latin typeface="Bradley Hand ITC" panose="03070402050302030203" pitchFamily="66" charset="0"/>
            </a:endParaRPr>
          </a:p>
          <a:p>
            <a:endParaRPr lang="pt-PT" dirty="0"/>
          </a:p>
          <a:p>
            <a:endParaRPr lang="pt-PT" dirty="0"/>
          </a:p>
        </p:txBody>
      </p:sp>
      <p:sp>
        <p:nvSpPr>
          <p:cNvPr id="11" name="CaixaDeTexto 10">
            <a:extLst>
              <a:ext uri="{FF2B5EF4-FFF2-40B4-BE49-F238E27FC236}">
                <a16:creationId xmlns:a16="http://schemas.microsoft.com/office/drawing/2014/main" id="{737CEDAB-DB93-48A6-97CA-EAB3ED76A6FD}"/>
              </a:ext>
            </a:extLst>
          </p:cNvPr>
          <p:cNvSpPr txBox="1"/>
          <p:nvPr/>
        </p:nvSpPr>
        <p:spPr>
          <a:xfrm>
            <a:off x="2469107" y="3366114"/>
            <a:ext cx="3815630" cy="2862322"/>
          </a:xfrm>
          <a:prstGeom prst="rect">
            <a:avLst/>
          </a:prstGeom>
          <a:noFill/>
        </p:spPr>
        <p:txBody>
          <a:bodyPr wrap="square" rtlCol="0">
            <a:spAutoFit/>
          </a:bodyPr>
          <a:lstStyle/>
          <a:p>
            <a:r>
              <a:rPr lang="en-US" b="1" dirty="0">
                <a:latin typeface="Bradley Hand ITC" panose="03070402050302030203" pitchFamily="66" charset="0"/>
              </a:rPr>
              <a:t>400 g of rice</a:t>
            </a:r>
          </a:p>
          <a:p>
            <a:r>
              <a:rPr lang="en-US" b="1" dirty="0">
                <a:latin typeface="Bradley Hand ITC" panose="03070402050302030203" pitchFamily="66" charset="0"/>
              </a:rPr>
              <a:t>6 small potatoes</a:t>
            </a:r>
          </a:p>
          <a:p>
            <a:r>
              <a:rPr lang="en-US" b="1" dirty="0">
                <a:latin typeface="Bradley Hand ITC" panose="03070402050302030203" pitchFamily="66" charset="0"/>
              </a:rPr>
              <a:t>3 carrots</a:t>
            </a:r>
          </a:p>
          <a:p>
            <a:r>
              <a:rPr lang="en-US" b="1" dirty="0">
                <a:latin typeface="Bradley Hand ITC" panose="03070402050302030203" pitchFamily="66" charset="0"/>
              </a:rPr>
              <a:t>1 small savoy cabbage</a:t>
            </a:r>
          </a:p>
          <a:p>
            <a:r>
              <a:rPr lang="en-US" b="1" dirty="0">
                <a:latin typeface="Bradley Hand ITC" panose="03070402050302030203" pitchFamily="66" charset="0"/>
              </a:rPr>
              <a:t>1 small Portuguese cabbage</a:t>
            </a:r>
          </a:p>
          <a:p>
            <a:r>
              <a:rPr lang="en-US" b="1" dirty="0">
                <a:latin typeface="Bradley Hand ITC" panose="03070402050302030203" pitchFamily="66" charset="0"/>
              </a:rPr>
              <a:t>Salt and pepper in grains q.b.</a:t>
            </a:r>
            <a:endParaRPr lang="pt-PT" b="1" dirty="0">
              <a:latin typeface="Bradley Hand ITC" panose="03070402050302030203" pitchFamily="66" charset="0"/>
            </a:endParaRPr>
          </a:p>
          <a:p>
            <a:r>
              <a:rPr lang="en-US" b="1" dirty="0">
                <a:latin typeface="Bradley Hand ITC" panose="03070402050302030203" pitchFamily="66" charset="0"/>
              </a:rPr>
              <a:t>1 onion</a:t>
            </a:r>
          </a:p>
          <a:p>
            <a:r>
              <a:rPr lang="en-US" b="1" dirty="0">
                <a:latin typeface="Bradley Hand ITC" panose="03070402050302030203" pitchFamily="66" charset="0"/>
              </a:rPr>
              <a:t>2 garlic cloves</a:t>
            </a:r>
          </a:p>
          <a:p>
            <a:r>
              <a:rPr lang="en-US" b="1" dirty="0">
                <a:latin typeface="Bradley Hand ITC" panose="03070402050302030203" pitchFamily="66" charset="0"/>
              </a:rPr>
              <a:t>0.5 dl of olive oil</a:t>
            </a:r>
          </a:p>
          <a:p>
            <a:r>
              <a:rPr lang="en-US" b="1" dirty="0">
                <a:latin typeface="Bradley Hand ITC" panose="03070402050302030203" pitchFamily="66" charset="0"/>
              </a:rPr>
              <a:t>2 bay leaves</a:t>
            </a:r>
          </a:p>
        </p:txBody>
      </p:sp>
      <p:sp>
        <p:nvSpPr>
          <p:cNvPr id="15" name="CaixaDeTexto 14">
            <a:extLst>
              <a:ext uri="{FF2B5EF4-FFF2-40B4-BE49-F238E27FC236}">
                <a16:creationId xmlns:a16="http://schemas.microsoft.com/office/drawing/2014/main" id="{C2C5EABA-C86B-423C-B896-E6E8550A62FB}"/>
              </a:ext>
            </a:extLst>
          </p:cNvPr>
          <p:cNvSpPr txBox="1"/>
          <p:nvPr/>
        </p:nvSpPr>
        <p:spPr>
          <a:xfrm>
            <a:off x="5198802" y="620416"/>
            <a:ext cx="3097036" cy="5262979"/>
          </a:xfrm>
          <a:prstGeom prst="rect">
            <a:avLst/>
          </a:prstGeom>
          <a:noFill/>
        </p:spPr>
        <p:txBody>
          <a:bodyPr wrap="square" rtlCol="0">
            <a:spAutoFit/>
          </a:bodyPr>
          <a:lstStyle/>
          <a:p>
            <a:r>
              <a:rPr lang="en-US" sz="1200" b="1" dirty="0">
                <a:latin typeface="Daytona" panose="020B0604030500040204" pitchFamily="34" charset="0"/>
              </a:rPr>
              <a:t>Arrange the meats, season the pork with salt and let it rest in the cold overnight. On the day, rinse them with water and cook them with the remaining meats, the chicken cut into small pieces, the meat chorizo and the </a:t>
            </a:r>
            <a:r>
              <a:rPr lang="en-US" sz="1200" b="1" i="1" dirty="0" err="1">
                <a:latin typeface="Daytona" panose="020B0604030500040204" pitchFamily="34" charset="0"/>
              </a:rPr>
              <a:t>farinheira</a:t>
            </a:r>
            <a:r>
              <a:rPr lang="en-US" sz="1200" b="1" dirty="0">
                <a:latin typeface="Daytona" panose="020B0604030500040204" pitchFamily="34" charset="0"/>
              </a:rPr>
              <a:t> in water seasoned with salt, bay leaves and peppercorns. Remove and set aside as they cook.</a:t>
            </a:r>
          </a:p>
          <a:p>
            <a:r>
              <a:rPr lang="en-US" sz="1200" b="1" dirty="0">
                <a:latin typeface="Daytona" panose="020B0604030500040204" pitchFamily="34" charset="0"/>
              </a:rPr>
              <a:t>Arrange and wash the cabbage, peel and wash the carrots and potatoes, cut them in half, boil all these ingredients in the meat cooking water and remove. </a:t>
            </a:r>
          </a:p>
          <a:p>
            <a:r>
              <a:rPr lang="en-US" sz="1200" b="1" dirty="0">
                <a:latin typeface="Daytona" panose="020B0604030500040204" pitchFamily="34" charset="0"/>
              </a:rPr>
              <a:t>Then use 8 dl of the broth, adjust the seasoning, cook the blood sausage and remove. Add the red beans to the same broth, let it heat up and remove.</a:t>
            </a:r>
          </a:p>
          <a:p>
            <a:r>
              <a:rPr lang="en-US" sz="1200" b="1" dirty="0">
                <a:latin typeface="Daytona" panose="020B0604030500040204" pitchFamily="34" charset="0"/>
              </a:rPr>
              <a:t>Peel and chop the onion and garlic, place in a pan, add the oil, boil it and let it sauté a little. Add the rice, mix well, add the blood sausage broth, stir, cover and cook over a very low heat for 16 minutes. </a:t>
            </a:r>
          </a:p>
          <a:p>
            <a:r>
              <a:rPr lang="en-US" sz="1200" b="1" dirty="0">
                <a:latin typeface="Daytona" panose="020B0604030500040204" pitchFamily="34" charset="0"/>
              </a:rPr>
              <a:t>Serve the meat and sausages cut into pieces with the vegetables, carrots, rice and beans.</a:t>
            </a:r>
          </a:p>
        </p:txBody>
      </p:sp>
      <p:pic>
        <p:nvPicPr>
          <p:cNvPr id="16" name="Imagem 15">
            <a:extLst>
              <a:ext uri="{FF2B5EF4-FFF2-40B4-BE49-F238E27FC236}">
                <a16:creationId xmlns:a16="http://schemas.microsoft.com/office/drawing/2014/main" id="{86C144D4-0FD3-4A1A-9DCF-1D05905C7A1F}"/>
              </a:ext>
            </a:extLst>
          </p:cNvPr>
          <p:cNvPicPr>
            <a:picLocks noChangeAspect="1"/>
          </p:cNvPicPr>
          <p:nvPr/>
        </p:nvPicPr>
        <p:blipFill>
          <a:blip r:embed="rId4"/>
          <a:stretch>
            <a:fillRect/>
          </a:stretch>
        </p:blipFill>
        <p:spPr>
          <a:xfrm>
            <a:off x="4850004" y="-88760"/>
            <a:ext cx="3097036" cy="1111614"/>
          </a:xfrm>
          <a:prstGeom prst="rect">
            <a:avLst/>
          </a:prstGeom>
        </p:spPr>
      </p:pic>
      <p:pic>
        <p:nvPicPr>
          <p:cNvPr id="17" name="Imagem 16">
            <a:extLst>
              <a:ext uri="{FF2B5EF4-FFF2-40B4-BE49-F238E27FC236}">
                <a16:creationId xmlns:a16="http://schemas.microsoft.com/office/drawing/2014/main" id="{12FAB847-DDE8-4E3C-8550-9086A864E3BD}"/>
              </a:ext>
            </a:extLst>
          </p:cNvPr>
          <p:cNvPicPr>
            <a:picLocks noChangeAspect="1"/>
          </p:cNvPicPr>
          <p:nvPr/>
        </p:nvPicPr>
        <p:blipFill>
          <a:blip r:embed="rId5"/>
          <a:stretch>
            <a:fillRect/>
          </a:stretch>
        </p:blipFill>
        <p:spPr>
          <a:xfrm>
            <a:off x="2109196" y="1009632"/>
            <a:ext cx="2619375" cy="1743075"/>
          </a:xfrm>
          <a:prstGeom prst="rect">
            <a:avLst/>
          </a:prstGeom>
        </p:spPr>
      </p:pic>
    </p:spTree>
    <p:extLst>
      <p:ext uri="{BB962C8B-B14F-4D97-AF65-F5344CB8AC3E}">
        <p14:creationId xmlns:p14="http://schemas.microsoft.com/office/powerpoint/2010/main" val="171816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dirty="0">
                <a:latin typeface="Bradley Hand ITC" pitchFamily="66" charset="0"/>
              </a:rPr>
              <a:t>11</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a:latin typeface="Bradley Hand ITC" pitchFamily="66" charset="0"/>
              </a:rPr>
              <a:t>12</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06780" y="-51355"/>
            <a:ext cx="2359383" cy="2359383"/>
          </a:xfrm>
          <a:prstGeom prst="rect">
            <a:avLst/>
          </a:prstGeom>
          <a:noFill/>
        </p:spPr>
      </p:pic>
      <p:sp>
        <p:nvSpPr>
          <p:cNvPr id="18" name="CasellaDiTesto 8"/>
          <p:cNvSpPr txBox="1"/>
          <p:nvPr/>
        </p:nvSpPr>
        <p:spPr>
          <a:xfrm>
            <a:off x="790342" y="4050064"/>
            <a:ext cx="3709650" cy="16158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188302" y="2583844"/>
            <a:ext cx="3317371" cy="447814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p>
          <a:p>
            <a:r>
              <a:rPr lang="pt-PT" b="1" dirty="0" err="1">
                <a:latin typeface="Bradley Hand ITC" panose="03070402050302030203" pitchFamily="66" charset="0"/>
              </a:rPr>
              <a:t>slices</a:t>
            </a:r>
            <a:r>
              <a:rPr lang="pt-PT" b="1" dirty="0">
                <a:latin typeface="Bradley Hand ITC" panose="03070402050302030203" pitchFamily="66" charset="0"/>
              </a:rPr>
              <a:t> </a:t>
            </a:r>
            <a:r>
              <a:rPr lang="pt-PT" b="1" dirty="0" err="1">
                <a:latin typeface="Bradley Hand ITC" panose="03070402050302030203" pitchFamily="66" charset="0"/>
              </a:rPr>
              <a:t>of</a:t>
            </a:r>
            <a:r>
              <a:rPr lang="pt-PT" b="1" dirty="0">
                <a:latin typeface="Bradley Hand ITC" panose="03070402050302030203" pitchFamily="66" charset="0"/>
              </a:rPr>
              <a:t> </a:t>
            </a:r>
            <a:r>
              <a:rPr lang="pt-PT" b="1" dirty="0" err="1">
                <a:latin typeface="Bradley Hand ITC" panose="03070402050302030203" pitchFamily="66" charset="0"/>
              </a:rPr>
              <a:t>bread</a:t>
            </a:r>
            <a:endParaRPr lang="pt-PT" b="1" dirty="0">
              <a:latin typeface="Bradley Hand ITC" panose="03070402050302030203" pitchFamily="66" charset="0"/>
            </a:endParaRPr>
          </a:p>
          <a:p>
            <a:r>
              <a:rPr lang="pt-PT" b="1" dirty="0">
                <a:latin typeface="Bradley Hand ITC" panose="03070402050302030203" pitchFamily="66" charset="0"/>
              </a:rPr>
              <a:t>8 </a:t>
            </a:r>
            <a:r>
              <a:rPr lang="pt-PT" b="1" dirty="0" err="1">
                <a:latin typeface="Bradley Hand ITC" panose="03070402050302030203" pitchFamily="66" charset="0"/>
              </a:rPr>
              <a:t>slices</a:t>
            </a:r>
            <a:r>
              <a:rPr lang="pt-PT" b="1" dirty="0">
                <a:latin typeface="Bradley Hand ITC" panose="03070402050302030203" pitchFamily="66" charset="0"/>
              </a:rPr>
              <a:t> </a:t>
            </a:r>
            <a:r>
              <a:rPr lang="pt-PT" b="1" dirty="0" err="1">
                <a:latin typeface="Bradley Hand ITC" panose="03070402050302030203" pitchFamily="66" charset="0"/>
              </a:rPr>
              <a:t>of</a:t>
            </a:r>
            <a:r>
              <a:rPr lang="pt-PT" b="1" dirty="0">
                <a:latin typeface="Bradley Hand ITC" panose="03070402050302030203" pitchFamily="66" charset="0"/>
              </a:rPr>
              <a:t> </a:t>
            </a:r>
            <a:r>
              <a:rPr lang="pt-PT" b="1" dirty="0" err="1">
                <a:latin typeface="Bradley Hand ITC" panose="03070402050302030203" pitchFamily="66" charset="0"/>
              </a:rPr>
              <a:t>cheese</a:t>
            </a:r>
            <a:endParaRPr lang="pt-PT" b="1" dirty="0">
              <a:latin typeface="Bradley Hand ITC" panose="03070402050302030203" pitchFamily="66" charset="0"/>
            </a:endParaRPr>
          </a:p>
          <a:p>
            <a:r>
              <a:rPr lang="pt-PT" b="1" dirty="0">
                <a:latin typeface="Bradley Hand ITC" panose="03070402050302030203" pitchFamily="66" charset="0"/>
              </a:rPr>
              <a:t>2 </a:t>
            </a:r>
            <a:r>
              <a:rPr lang="pt-PT" b="1" dirty="0" err="1">
                <a:latin typeface="Bradley Hand ITC" panose="03070402050302030203" pitchFamily="66" charset="0"/>
              </a:rPr>
              <a:t>small</a:t>
            </a:r>
            <a:r>
              <a:rPr lang="pt-PT" b="1" dirty="0">
                <a:latin typeface="Bradley Hand ITC" panose="03070402050302030203" pitchFamily="66" charset="0"/>
              </a:rPr>
              <a:t> </a:t>
            </a:r>
            <a:r>
              <a:rPr lang="pt-PT" b="1" dirty="0" err="1">
                <a:latin typeface="Bradley Hand ITC" panose="03070402050302030203" pitchFamily="66" charset="0"/>
              </a:rPr>
              <a:t>beef</a:t>
            </a:r>
            <a:r>
              <a:rPr lang="pt-PT" b="1" dirty="0">
                <a:latin typeface="Bradley Hand ITC" panose="03070402050302030203" pitchFamily="66" charset="0"/>
              </a:rPr>
              <a:t> </a:t>
            </a:r>
            <a:r>
              <a:rPr lang="pt-PT" b="1" dirty="0" err="1">
                <a:latin typeface="Bradley Hand ITC" panose="03070402050302030203" pitchFamily="66" charset="0"/>
              </a:rPr>
              <a:t>steaks</a:t>
            </a:r>
            <a:endParaRPr lang="pt-PT" b="1" dirty="0">
              <a:latin typeface="Bradley Hand ITC" panose="03070402050302030203" pitchFamily="66" charset="0"/>
            </a:endParaRPr>
          </a:p>
          <a:p>
            <a:r>
              <a:rPr lang="pt-PT" b="1" dirty="0">
                <a:latin typeface="Bradley Hand ITC" panose="03070402050302030203" pitchFamily="66" charset="0"/>
              </a:rPr>
              <a:t>2 </a:t>
            </a:r>
            <a:r>
              <a:rPr lang="pt-PT" b="1" dirty="0" err="1">
                <a:latin typeface="Bradley Hand ITC" panose="03070402050302030203" pitchFamily="66" charset="0"/>
              </a:rPr>
              <a:t>fresh</a:t>
            </a:r>
            <a:r>
              <a:rPr lang="pt-PT" b="1" dirty="0">
                <a:latin typeface="Bradley Hand ITC" panose="03070402050302030203" pitchFamily="66" charset="0"/>
              </a:rPr>
              <a:t> </a:t>
            </a:r>
            <a:r>
              <a:rPr lang="pt-PT" b="1" dirty="0" err="1">
                <a:latin typeface="Bradley Hand ITC" panose="03070402050302030203" pitchFamily="66" charset="0"/>
              </a:rPr>
              <a:t>sausages</a:t>
            </a:r>
            <a:endParaRPr lang="pt-PT" b="1" dirty="0">
              <a:latin typeface="Bradley Hand ITC" panose="03070402050302030203" pitchFamily="66" charset="0"/>
            </a:endParaRPr>
          </a:p>
          <a:p>
            <a:r>
              <a:rPr lang="pt-PT" b="1" dirty="0">
                <a:latin typeface="Bradley Hand ITC" panose="03070402050302030203" pitchFamily="66" charset="0"/>
              </a:rPr>
              <a:t>2 </a:t>
            </a:r>
            <a:r>
              <a:rPr lang="pt-PT" b="1" dirty="0" err="1">
                <a:latin typeface="Bradley Hand ITC" panose="03070402050302030203" pitchFamily="66" charset="0"/>
              </a:rPr>
              <a:t>sausages</a:t>
            </a:r>
            <a:endParaRPr lang="pt-PT" b="1" dirty="0">
              <a:latin typeface="Bradley Hand ITC" panose="03070402050302030203" pitchFamily="66" charset="0"/>
            </a:endParaRPr>
          </a:p>
          <a:p>
            <a:r>
              <a:rPr lang="pt-PT" b="1" dirty="0">
                <a:latin typeface="Bradley Hand ITC" panose="03070402050302030203" pitchFamily="66" charset="0"/>
              </a:rPr>
              <a:t>2 </a:t>
            </a:r>
            <a:r>
              <a:rPr lang="pt-PT" b="1" dirty="0" err="1">
                <a:latin typeface="Bradley Hand ITC" panose="03070402050302030203" pitchFamily="66" charset="0"/>
              </a:rPr>
              <a:t>slices</a:t>
            </a:r>
            <a:r>
              <a:rPr lang="pt-PT" b="1" dirty="0">
                <a:latin typeface="Bradley Hand ITC" panose="03070402050302030203" pitchFamily="66" charset="0"/>
              </a:rPr>
              <a:t> </a:t>
            </a:r>
            <a:r>
              <a:rPr lang="pt-PT" b="1" dirty="0" err="1">
                <a:latin typeface="Bradley Hand ITC" panose="03070402050302030203" pitchFamily="66" charset="0"/>
              </a:rPr>
              <a:t>of</a:t>
            </a:r>
            <a:r>
              <a:rPr lang="pt-PT" b="1" dirty="0">
                <a:latin typeface="Bradley Hand ITC" panose="03070402050302030203" pitchFamily="66" charset="0"/>
              </a:rPr>
              <a:t> </a:t>
            </a:r>
            <a:r>
              <a:rPr lang="pt-PT" b="1" dirty="0" err="1">
                <a:latin typeface="Bradley Hand ITC" panose="03070402050302030203" pitchFamily="66" charset="0"/>
              </a:rPr>
              <a:t>ham</a:t>
            </a:r>
            <a:endParaRPr lang="pt-PT" b="1" dirty="0">
              <a:latin typeface="Bradley Hand ITC" panose="03070402050302030203" pitchFamily="66" charset="0"/>
            </a:endParaRPr>
          </a:p>
          <a:p>
            <a:r>
              <a:rPr lang="pt-PT" b="1" dirty="0" err="1">
                <a:latin typeface="Bradley Hand ITC" panose="03070402050302030203" pitchFamily="66" charset="0"/>
              </a:rPr>
              <a:t>Salt</a:t>
            </a:r>
            <a:r>
              <a:rPr lang="pt-PT" b="1" dirty="0">
                <a:latin typeface="Bradley Hand ITC" panose="03070402050302030203" pitchFamily="66" charset="0"/>
              </a:rPr>
              <a:t> </a:t>
            </a:r>
            <a:r>
              <a:rPr lang="pt-PT" b="1" dirty="0" err="1">
                <a:latin typeface="Bradley Hand ITC" panose="03070402050302030203" pitchFamily="66" charset="0"/>
              </a:rPr>
              <a:t>and</a:t>
            </a:r>
            <a:r>
              <a:rPr lang="pt-PT" b="1" dirty="0">
                <a:latin typeface="Bradley Hand ITC" panose="03070402050302030203" pitchFamily="66" charset="0"/>
              </a:rPr>
              <a:t> </a:t>
            </a:r>
            <a:r>
              <a:rPr lang="pt-PT" b="1" dirty="0" err="1">
                <a:latin typeface="Bradley Hand ITC" panose="03070402050302030203" pitchFamily="66" charset="0"/>
              </a:rPr>
              <a:t>pepper</a:t>
            </a:r>
            <a:r>
              <a:rPr lang="pt-PT" b="1" dirty="0">
                <a:latin typeface="Bradley Hand ITC" panose="03070402050302030203" pitchFamily="66" charset="0"/>
              </a:rPr>
              <a:t> </a:t>
            </a:r>
            <a:r>
              <a:rPr lang="pt-PT" b="1" dirty="0" err="1">
                <a:latin typeface="Bradley Hand ITC" panose="03070402050302030203" pitchFamily="66" charset="0"/>
              </a:rPr>
              <a:t>q.s</a:t>
            </a:r>
            <a:r>
              <a:rPr lang="pt-PT" dirty="0"/>
              <a:t>. </a:t>
            </a:r>
          </a:p>
          <a:p>
            <a:endParaRPr lang="pt-PT" dirty="0"/>
          </a:p>
          <a:p>
            <a:endParaRPr lang="pt-PT" dirty="0"/>
          </a:p>
          <a:p>
            <a:pPr algn="ct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3" name="CasellaDiTesto 8"/>
          <p:cNvSpPr txBox="1"/>
          <p:nvPr/>
        </p:nvSpPr>
        <p:spPr>
          <a:xfrm>
            <a:off x="4941528" y="132404"/>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5019167" y="1076428"/>
            <a:ext cx="2984961" cy="50321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rPr>
              <a:t>Prepare the sauce: peel the onion, chop it coarsely, put it in a pan, add the margarine and the bay leaf, bring to the boil and cook until golden. Add the tomato pulp, beef stock and beer and bring to a boil. Dissolve the </a:t>
            </a:r>
            <a:r>
              <a:rPr lang="en-US" sz="1100" b="1" dirty="0" err="1">
                <a:effectLst>
                  <a:outerShdw blurRad="38100" dist="38100" dir="2700000" algn="tl">
                    <a:srgbClr val="000000">
                      <a:alpha val="43137"/>
                    </a:srgbClr>
                  </a:outerShdw>
                </a:effectLst>
                <a:latin typeface="Daytona" panose="020B0604020202020204" pitchFamily="34" charset="0"/>
                <a:ea typeface="MS Mincho" pitchFamily="49" charset="-128"/>
                <a:cs typeface="Arial" charset="0"/>
              </a:rPr>
              <a:t>cornflour</a:t>
            </a:r>
            <a:r>
              <a:rPr lang="en-US" sz="11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rPr>
              <a:t> in a little milk and add it to the pan, in thread, stirring constantly. Rectify the salt, season with spice, stir, add the brandy and Port Wine and bring to a boil. Pass through the mesh strainer and return to a low heat to warm up.</a:t>
            </a:r>
          </a:p>
          <a:p>
            <a:endParaRPr lang="en-US" sz="11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endParaRPr>
          </a:p>
          <a:p>
            <a:r>
              <a:rPr lang="en-US" sz="11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rPr>
              <a:t>Cut the sausages in half, then in half lengthwise again and season with salt and pepper. Also cut the sausages in the same way. Also season the steaks with salt and pepper. Grill the steaks, sausages and sausage to taste.</a:t>
            </a:r>
          </a:p>
          <a:p>
            <a:r>
              <a:rPr lang="en-US" sz="11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rPr>
              <a:t>Lightly toast the slices of bread and distribute two slices on two plates. Cover with a slice of ham, then add the steak and place another slice of bread. Then add the sausage and sausage, cover with a slice of cheese and the rest of the bread. Then add three slices of cheese on top of each set, bake at 200°C until melted, remove and </a:t>
            </a:r>
            <a:r>
              <a:rPr lang="en-US" sz="12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rPr>
              <a:t>serve hot drizzled with the sauce.</a:t>
            </a:r>
            <a:endParaRPr lang="it-IT" sz="1200" b="1" dirty="0">
              <a:effectLst>
                <a:outerShdw blurRad="38100" dist="38100" dir="2700000" algn="tl">
                  <a:srgbClr val="000000">
                    <a:alpha val="43137"/>
                  </a:srgbClr>
                </a:outerShdw>
              </a:effectLst>
              <a:latin typeface="Daytona" panose="020B0604020202020204" pitchFamily="34" charset="0"/>
              <a:ea typeface="MS Mincho" pitchFamily="49" charset="-128"/>
              <a:cs typeface="Arial" charset="0"/>
            </a:endParaRPr>
          </a:p>
        </p:txBody>
      </p:sp>
      <p:sp>
        <p:nvSpPr>
          <p:cNvPr id="5" name="CaixaDeTexto 4">
            <a:extLst>
              <a:ext uri="{FF2B5EF4-FFF2-40B4-BE49-F238E27FC236}">
                <a16:creationId xmlns:a16="http://schemas.microsoft.com/office/drawing/2014/main" id="{59E07EC4-A49D-4A7C-9B81-DC7DDD9FA21D}"/>
              </a:ext>
            </a:extLst>
          </p:cNvPr>
          <p:cNvSpPr txBox="1"/>
          <p:nvPr/>
        </p:nvSpPr>
        <p:spPr>
          <a:xfrm rot="19878027">
            <a:off x="528814" y="982189"/>
            <a:ext cx="1936652" cy="461665"/>
          </a:xfrm>
          <a:prstGeom prst="rect">
            <a:avLst/>
          </a:prstGeom>
          <a:noFill/>
        </p:spPr>
        <p:txBody>
          <a:bodyPr wrap="square" rtlCol="0">
            <a:spAutoFit/>
          </a:bodyPr>
          <a:lstStyle/>
          <a:p>
            <a:r>
              <a:rPr lang="pt-PT" sz="2400" dirty="0">
                <a:latin typeface="Bradley Hand ITC" panose="03070402050302030203" pitchFamily="66" charset="0"/>
              </a:rPr>
              <a:t>Francesinha </a:t>
            </a:r>
          </a:p>
        </p:txBody>
      </p:sp>
      <p:sp>
        <p:nvSpPr>
          <p:cNvPr id="4" name="CaixaDeTexto 3">
            <a:extLst>
              <a:ext uri="{FF2B5EF4-FFF2-40B4-BE49-F238E27FC236}">
                <a16:creationId xmlns:a16="http://schemas.microsoft.com/office/drawing/2014/main" id="{21702CA3-413B-425A-AC81-0DC13475E762}"/>
              </a:ext>
            </a:extLst>
          </p:cNvPr>
          <p:cNvSpPr txBox="1"/>
          <p:nvPr/>
        </p:nvSpPr>
        <p:spPr>
          <a:xfrm>
            <a:off x="1991415" y="3058831"/>
            <a:ext cx="3110617" cy="3970318"/>
          </a:xfrm>
          <a:prstGeom prst="rect">
            <a:avLst/>
          </a:prstGeom>
          <a:noFill/>
        </p:spPr>
        <p:txBody>
          <a:bodyPr wrap="square" rtlCol="0">
            <a:spAutoFit/>
          </a:bodyPr>
          <a:lstStyle/>
          <a:p>
            <a:r>
              <a:rPr lang="en-US" b="1" dirty="0">
                <a:latin typeface="Bradley Hand ITC" panose="03070402050302030203" pitchFamily="66" charset="0"/>
              </a:rPr>
              <a:t>For the sauce;</a:t>
            </a:r>
          </a:p>
          <a:p>
            <a:r>
              <a:rPr lang="en-US" b="1" dirty="0">
                <a:latin typeface="Bradley Hand ITC" panose="03070402050302030203" pitchFamily="66" charset="0"/>
              </a:rPr>
              <a:t>1 onion</a:t>
            </a:r>
          </a:p>
          <a:p>
            <a:r>
              <a:rPr lang="en-US" b="1" dirty="0">
                <a:latin typeface="Bradley Hand ITC" panose="03070402050302030203" pitchFamily="66" charset="0"/>
              </a:rPr>
              <a:t> 4 dl of beer</a:t>
            </a:r>
          </a:p>
          <a:p>
            <a:r>
              <a:rPr lang="en-US" b="1" dirty="0">
                <a:latin typeface="Bradley Hand ITC" panose="03070402050302030203" pitchFamily="66" charset="0"/>
              </a:rPr>
              <a:t> 3 tablespoons of tomato pulp</a:t>
            </a:r>
          </a:p>
          <a:p>
            <a:r>
              <a:rPr lang="en-US" b="1" dirty="0">
                <a:latin typeface="Bradley Hand ITC" panose="03070402050302030203" pitchFamily="66" charset="0"/>
              </a:rPr>
              <a:t> 0.5 dl of brandy</a:t>
            </a:r>
          </a:p>
          <a:p>
            <a:r>
              <a:rPr lang="en-US" b="1" dirty="0">
                <a:latin typeface="Bradley Hand ITC" panose="03070402050302030203" pitchFamily="66" charset="0"/>
              </a:rPr>
              <a:t> 0.5 dl of Port Wine</a:t>
            </a:r>
          </a:p>
          <a:p>
            <a:r>
              <a:rPr lang="en-US" b="1" dirty="0">
                <a:latin typeface="Bradley Hand ITC" panose="03070402050302030203" pitchFamily="66" charset="0"/>
              </a:rPr>
              <a:t>1 tablespoon of margarine</a:t>
            </a:r>
          </a:p>
          <a:p>
            <a:r>
              <a:rPr lang="en-US" b="1" dirty="0">
                <a:latin typeface="Bradley Hand ITC" panose="03070402050302030203" pitchFamily="66" charset="0"/>
              </a:rPr>
              <a:t>1 tablespoon (soup) of cornstarch flour</a:t>
            </a:r>
          </a:p>
          <a:p>
            <a:r>
              <a:rPr lang="en-US" b="1" dirty="0">
                <a:latin typeface="Bradley Hand ITC" panose="03070402050302030203" pitchFamily="66" charset="0"/>
              </a:rPr>
              <a:t> 1 bouillon cube</a:t>
            </a:r>
          </a:p>
          <a:p>
            <a:r>
              <a:rPr lang="en-US" b="1" dirty="0">
                <a:latin typeface="Bradley Hand ITC" panose="03070402050302030203" pitchFamily="66" charset="0"/>
              </a:rPr>
              <a:t> 1 bay leaf</a:t>
            </a:r>
          </a:p>
          <a:p>
            <a:r>
              <a:rPr lang="en-US" b="1" dirty="0">
                <a:latin typeface="Bradley Hand ITC" panose="03070402050302030203" pitchFamily="66" charset="0"/>
              </a:rPr>
              <a:t> Milk q.b.</a:t>
            </a:r>
          </a:p>
          <a:p>
            <a:r>
              <a:rPr lang="en-US" b="1" dirty="0">
                <a:latin typeface="Bradley Hand ITC" panose="03070402050302030203" pitchFamily="66" charset="0"/>
              </a:rPr>
              <a:t> Salt and spicy </a:t>
            </a:r>
            <a:r>
              <a:rPr lang="en-US" b="1" dirty="0" err="1">
                <a:latin typeface="Bradley Hand ITC" panose="03070402050302030203" pitchFamily="66" charset="0"/>
              </a:rPr>
              <a:t>q.b</a:t>
            </a:r>
            <a:endParaRPr lang="en-US" b="1" dirty="0">
              <a:latin typeface="Bradley Hand ITC" panose="03070402050302030203" pitchFamily="66" charset="0"/>
            </a:endParaRPr>
          </a:p>
          <a:p>
            <a:endParaRPr lang="en-US" dirty="0"/>
          </a:p>
        </p:txBody>
      </p:sp>
      <p:cxnSp>
        <p:nvCxnSpPr>
          <p:cNvPr id="7" name="Conexão reta 6">
            <a:extLst>
              <a:ext uri="{FF2B5EF4-FFF2-40B4-BE49-F238E27FC236}">
                <a16:creationId xmlns:a16="http://schemas.microsoft.com/office/drawing/2014/main" id="{0B72B4E6-0B84-423A-A89B-49CDD8B94CF6}"/>
              </a:ext>
            </a:extLst>
          </p:cNvPr>
          <p:cNvCxnSpPr>
            <a:cxnSpLocks/>
          </p:cNvCxnSpPr>
          <p:nvPr/>
        </p:nvCxnSpPr>
        <p:spPr>
          <a:xfrm flipH="1">
            <a:off x="2051247" y="3268941"/>
            <a:ext cx="37241" cy="3386911"/>
          </a:xfrm>
          <a:prstGeom prst="line">
            <a:avLst/>
          </a:prstGeom>
        </p:spPr>
        <p:style>
          <a:lnRef idx="3">
            <a:schemeClr val="dk1"/>
          </a:lnRef>
          <a:fillRef idx="0">
            <a:schemeClr val="dk1"/>
          </a:fillRef>
          <a:effectRef idx="2">
            <a:schemeClr val="dk1"/>
          </a:effectRef>
          <a:fontRef idx="minor">
            <a:schemeClr val="tx1"/>
          </a:fontRef>
        </p:style>
      </p:cxnSp>
      <p:pic>
        <p:nvPicPr>
          <p:cNvPr id="17" name="Imagem 16">
            <a:extLst>
              <a:ext uri="{FF2B5EF4-FFF2-40B4-BE49-F238E27FC236}">
                <a16:creationId xmlns:a16="http://schemas.microsoft.com/office/drawing/2014/main" id="{6DF10312-E5B7-4C4A-9083-74C6F85AC826}"/>
              </a:ext>
            </a:extLst>
          </p:cNvPr>
          <p:cNvPicPr>
            <a:picLocks noChangeAspect="1"/>
          </p:cNvPicPr>
          <p:nvPr/>
        </p:nvPicPr>
        <p:blipFill>
          <a:blip r:embed="rId5"/>
          <a:stretch>
            <a:fillRect/>
          </a:stretch>
        </p:blipFill>
        <p:spPr>
          <a:xfrm>
            <a:off x="2178053" y="568247"/>
            <a:ext cx="2321940" cy="1546236"/>
          </a:xfrm>
          <a:prstGeom prst="rect">
            <a:avLst/>
          </a:prstGeom>
        </p:spPr>
      </p:pic>
    </p:spTree>
    <p:extLst>
      <p:ext uri="{BB962C8B-B14F-4D97-AF65-F5344CB8AC3E}">
        <p14:creationId xmlns:p14="http://schemas.microsoft.com/office/powerpoint/2010/main" val="4135520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800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63692" y="-30196"/>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432293" cy="369332"/>
          </a:xfrm>
          <a:prstGeom prst="rect">
            <a:avLst/>
          </a:prstGeom>
          <a:solidFill>
            <a:schemeClr val="bg1"/>
          </a:solidFill>
        </p:spPr>
        <p:txBody>
          <a:bodyPr wrap="square" rtlCol="0">
            <a:spAutoFit/>
          </a:bodyPr>
          <a:lstStyle/>
          <a:p>
            <a:r>
              <a:rPr lang="it-IT" b="1" dirty="0">
                <a:latin typeface="Bradley Hand ITC" pitchFamily="66" charset="0"/>
              </a:rPr>
              <a:t>13</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a:latin typeface="Bradley Hand ITC" pitchFamily="66" charset="0"/>
              </a:rPr>
              <a:t>14</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90449" y="774869"/>
            <a:ext cx="2329485" cy="830997"/>
          </a:xfrm>
          <a:prstGeom prst="rect">
            <a:avLst/>
          </a:prstGeom>
          <a:noFill/>
        </p:spPr>
        <p:txBody>
          <a:bodyPr wrap="none" rtlCol="0">
            <a:spAutoFit/>
          </a:bodyPr>
          <a:lstStyle/>
          <a:p>
            <a:pPr algn="ctr"/>
            <a:r>
              <a:rPr lang="it-IT" sz="2400" b="1" dirty="0">
                <a:latin typeface="Bradley Hand ITC" pitchFamily="66" charset="0"/>
              </a:rPr>
              <a:t>Portuguese</a:t>
            </a:r>
          </a:p>
          <a:p>
            <a:pPr algn="ctr"/>
            <a:r>
              <a:rPr lang="it-IT" sz="2400" b="1" dirty="0" err="1">
                <a:latin typeface="Bradley Hand ITC" pitchFamily="66" charset="0"/>
              </a:rPr>
              <a:t>Traditional</a:t>
            </a:r>
            <a:r>
              <a:rPr lang="it-IT" sz="2400" b="1" dirty="0">
                <a:latin typeface="Bradley Hand ITC" pitchFamily="66" charset="0"/>
              </a:rPr>
              <a:t> </a:t>
            </a:r>
            <a:r>
              <a:rPr lang="it-IT" sz="2400" b="1" dirty="0" err="1">
                <a:latin typeface="Bradley Hand ITC" pitchFamily="66" charset="0"/>
              </a:rPr>
              <a:t>Food</a:t>
            </a:r>
            <a:endParaRPr lang="en-US" sz="2400" b="1" dirty="0">
              <a:latin typeface="Bradley Hand ITC" pitchFamily="66" charset="0"/>
            </a:endParaRPr>
          </a:p>
        </p:txBody>
      </p:sp>
      <p:sp>
        <p:nvSpPr>
          <p:cNvPr id="13" name="CasellaDiTesto 8"/>
          <p:cNvSpPr txBox="1"/>
          <p:nvPr/>
        </p:nvSpPr>
        <p:spPr>
          <a:xfrm>
            <a:off x="285720" y="1926650"/>
            <a:ext cx="4392487" cy="204671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a:ea typeface="MS Mincho" pitchFamily="49" charset="-128"/>
                <a:cs typeface="Arial" charset="0"/>
              </a:rPr>
              <a:t> </a:t>
            </a:r>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Desserts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Pudim abade de Priscos</a:t>
            </a: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4129422" y="1906088"/>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a:ea typeface="MS Mincho" pitchFamily="49" charset="-128"/>
                <a:cs typeface="Arial" charset="0"/>
              </a:rPr>
              <a:t> </a:t>
            </a:r>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Desserts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Rabanadas</a:t>
            </a: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pic>
        <p:nvPicPr>
          <p:cNvPr id="2" name="Imagem 1">
            <a:extLst>
              <a:ext uri="{FF2B5EF4-FFF2-40B4-BE49-F238E27FC236}">
                <a16:creationId xmlns:a16="http://schemas.microsoft.com/office/drawing/2014/main" id="{2E649550-1D31-4939-84A5-CE1B5208637D}"/>
              </a:ext>
            </a:extLst>
          </p:cNvPr>
          <p:cNvPicPr>
            <a:picLocks noChangeAspect="1"/>
          </p:cNvPicPr>
          <p:nvPr/>
        </p:nvPicPr>
        <p:blipFill>
          <a:blip r:embed="rId5"/>
          <a:stretch>
            <a:fillRect/>
          </a:stretch>
        </p:blipFill>
        <p:spPr>
          <a:xfrm>
            <a:off x="5027619" y="3270350"/>
            <a:ext cx="2728952" cy="2046714"/>
          </a:xfrm>
          <a:prstGeom prst="rect">
            <a:avLst/>
          </a:prstGeom>
        </p:spPr>
      </p:pic>
      <p:pic>
        <p:nvPicPr>
          <p:cNvPr id="5" name="Imagem 4">
            <a:extLst>
              <a:ext uri="{FF2B5EF4-FFF2-40B4-BE49-F238E27FC236}">
                <a16:creationId xmlns:a16="http://schemas.microsoft.com/office/drawing/2014/main" id="{913FA8BA-B194-456F-B96B-0FED0670675E}"/>
              </a:ext>
            </a:extLst>
          </p:cNvPr>
          <p:cNvPicPr>
            <a:picLocks noChangeAspect="1"/>
          </p:cNvPicPr>
          <p:nvPr/>
        </p:nvPicPr>
        <p:blipFill>
          <a:blip r:embed="rId6"/>
          <a:stretch>
            <a:fillRect/>
          </a:stretch>
        </p:blipFill>
        <p:spPr>
          <a:xfrm>
            <a:off x="690319" y="3706060"/>
            <a:ext cx="3426063" cy="2284042"/>
          </a:xfrm>
          <a:prstGeom prst="rect">
            <a:avLst/>
          </a:prstGeom>
        </p:spPr>
      </p:pic>
    </p:spTree>
    <p:extLst>
      <p:ext uri="{BB962C8B-B14F-4D97-AF65-F5344CB8AC3E}">
        <p14:creationId xmlns:p14="http://schemas.microsoft.com/office/powerpoint/2010/main" val="215830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dirty="0">
                <a:latin typeface="Bradley Hand ITC" pitchFamily="66" charset="0"/>
              </a:rPr>
              <a:t>15</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a:latin typeface="Bradley Hand ITC" pitchFamily="66" charset="0"/>
              </a:rPr>
              <a:t>16</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150331" y="548041"/>
            <a:ext cx="2874707" cy="2308324"/>
          </a:xfrm>
          <a:prstGeom prst="rect">
            <a:avLst/>
          </a:prstGeom>
          <a:noFill/>
        </p:spPr>
        <p:txBody>
          <a:bodyPr wrap="square" rtlCol="0">
            <a:spAutoFit/>
          </a:bodyPr>
          <a:lstStyle/>
          <a:p>
            <a:pPr algn="ctr"/>
            <a:r>
              <a:rPr lang="it-IT" sz="3200" b="1" dirty="0">
                <a:effectLst>
                  <a:outerShdw blurRad="38100" dist="38100" dir="2700000" algn="tl">
                    <a:srgbClr val="000000">
                      <a:alpha val="43137"/>
                    </a:srgbClr>
                  </a:outerShdw>
                </a:effectLst>
                <a:latin typeface="Bradley Hand ITC" pitchFamily="66" charset="0"/>
                <a:ea typeface="MS Mincho" pitchFamily="49" charset="-128"/>
                <a:cs typeface="Arial" charset="0"/>
              </a:rPr>
              <a:t>Pudim </a:t>
            </a:r>
          </a:p>
          <a:p>
            <a:pPr algn="ctr"/>
            <a:r>
              <a:rPr lang="it-IT" sz="3200" b="1" dirty="0">
                <a:effectLst>
                  <a:outerShdw blurRad="38100" dist="38100" dir="2700000" algn="tl">
                    <a:srgbClr val="000000">
                      <a:alpha val="43137"/>
                    </a:srgbClr>
                  </a:outerShdw>
                </a:effectLst>
                <a:latin typeface="Bradley Hand ITC" pitchFamily="66" charset="0"/>
                <a:ea typeface="MS Mincho" pitchFamily="49" charset="-128"/>
                <a:cs typeface="Arial" charset="0"/>
              </a:rPr>
              <a:t>Abade</a:t>
            </a:r>
          </a:p>
          <a:p>
            <a:pPr algn="ctr"/>
            <a:r>
              <a:rPr lang="it-IT" sz="3200" b="1" dirty="0">
                <a:effectLst>
                  <a:outerShdw blurRad="38100" dist="38100" dir="2700000" algn="tl">
                    <a:srgbClr val="000000">
                      <a:alpha val="43137"/>
                    </a:srgbClr>
                  </a:outerShdw>
                </a:effectLst>
                <a:latin typeface="Bradley Hand ITC" pitchFamily="66" charset="0"/>
                <a:ea typeface="MS Mincho" pitchFamily="49" charset="-128"/>
                <a:cs typeface="Arial" charset="0"/>
              </a:rPr>
              <a:t> de priscos </a:t>
            </a:r>
            <a:b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endParaRPr>
          </a:p>
        </p:txBody>
      </p:sp>
      <p:sp>
        <p:nvSpPr>
          <p:cNvPr id="18" name="CasellaDiTesto 8"/>
          <p:cNvSpPr txBox="1"/>
          <p:nvPr/>
        </p:nvSpPr>
        <p:spPr>
          <a:xfrm>
            <a:off x="611560" y="4050064"/>
            <a:ext cx="3997682" cy="16158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575879" y="3212977"/>
            <a:ext cx="3852105" cy="4170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Pudding-</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15 gems</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60 ml of Port wine</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400 g of sugar</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500 ml of water</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50 g of bacon</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1 cinnamon stick</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1 lemon peel</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Caramel-</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150 g of sugar</a:t>
            </a:r>
          </a:p>
          <a:p>
            <a:pPr algn="ctr"/>
            <a:r>
              <a:rPr lang="en-US"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150 ml of water</a:t>
            </a:r>
          </a:p>
          <a:p>
            <a:pPr algn="ct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13" name="CasellaDiTesto 8"/>
          <p:cNvSpPr txBox="1"/>
          <p:nvPr/>
        </p:nvSpPr>
        <p:spPr>
          <a:xfrm>
            <a:off x="4901811" y="166007"/>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br>
              <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948940" y="1016124"/>
            <a:ext cx="2916001" cy="5078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Caramelize the baking pan. Then add the 150 g of sugar and 150 ml of water and bring to heat, until caramelized. Spread the caramel well to cover the walls and the base of the pan, let it cool and harden.</a:t>
            </a:r>
          </a:p>
          <a:p>
            <a:endParaRPr lang="en-US"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endParaRPr>
          </a:p>
          <a:p>
            <a:r>
              <a:rPr lang="en-US"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To make the syrup, put in a pan the water, the sugar, the bacon cut into slices, the cinnamon stick and the lemon peel. Stir to dissolve the sugar and bring to heat. When it starts to boil reduce to low heat and remove from heat. </a:t>
            </a:r>
          </a:p>
          <a:p>
            <a:endParaRPr lang="en-US"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endParaRPr>
          </a:p>
          <a:p>
            <a:r>
              <a:rPr lang="en-US"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Pour the syrup into a bowl. In  another bowl undo the yolks with a spoon and add the Port wine. Then add the syrup, still hot.  Pour the prepared dough into the caramelized cooking pan. Place the pudding to cook for 45 minutes and remove it. When it's cold, turn the pan upside down and let the pudding fall into a deep plate. </a:t>
            </a:r>
          </a:p>
          <a:p>
            <a:endParaRPr lang="en-US"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endParaRPr>
          </a:p>
          <a:p>
            <a:r>
              <a:rPr lang="en-US"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rPr>
              <a:t>And our pudding is ready. </a:t>
            </a:r>
            <a:endParaRPr lang="it-IT" sz="1200" b="1" dirty="0">
              <a:effectLst>
                <a:outerShdw blurRad="38100" dist="38100" dir="2700000" algn="tl">
                  <a:srgbClr val="000000">
                    <a:alpha val="43137"/>
                  </a:srgbClr>
                </a:outerShdw>
              </a:effectLst>
              <a:latin typeface="Daytona" panose="020B0604030500040204" pitchFamily="34" charset="0"/>
              <a:ea typeface="MS Mincho" pitchFamily="49" charset="-128"/>
              <a:cs typeface="Arial" charset="0"/>
            </a:endParaRPr>
          </a:p>
        </p:txBody>
      </p:sp>
      <p:pic>
        <p:nvPicPr>
          <p:cNvPr id="2" name="Imagem 1">
            <a:extLst>
              <a:ext uri="{FF2B5EF4-FFF2-40B4-BE49-F238E27FC236}">
                <a16:creationId xmlns:a16="http://schemas.microsoft.com/office/drawing/2014/main" id="{6957575C-4B2A-4EC4-8141-07E2B29E8B28}"/>
              </a:ext>
            </a:extLst>
          </p:cNvPr>
          <p:cNvPicPr>
            <a:picLocks noChangeAspect="1"/>
          </p:cNvPicPr>
          <p:nvPr/>
        </p:nvPicPr>
        <p:blipFill>
          <a:blip r:embed="rId5"/>
          <a:stretch>
            <a:fillRect/>
          </a:stretch>
        </p:blipFill>
        <p:spPr>
          <a:xfrm>
            <a:off x="2400269" y="1500679"/>
            <a:ext cx="2216053" cy="1478683"/>
          </a:xfrm>
          <a:prstGeom prst="rect">
            <a:avLst/>
          </a:prstGeom>
        </p:spPr>
      </p:pic>
    </p:spTree>
    <p:extLst>
      <p:ext uri="{BB962C8B-B14F-4D97-AF65-F5344CB8AC3E}">
        <p14:creationId xmlns:p14="http://schemas.microsoft.com/office/powerpoint/2010/main" val="3870962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8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322F11-2E60-4EEA-93CD-0B5C207B46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923</TotalTime>
  <Words>1260</Words>
  <Application>Microsoft Office PowerPoint</Application>
  <PresentationFormat>Apresentação no Ecrã (4:3)</PresentationFormat>
  <Paragraphs>205</Paragraphs>
  <Slides>11</Slides>
  <Notes>10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11</vt:i4>
      </vt:variant>
    </vt:vector>
  </HeadingPairs>
  <TitlesOfParts>
    <vt:vector size="19" baseType="lpstr">
      <vt:lpstr>MS Mincho</vt:lpstr>
      <vt:lpstr>Arial</vt:lpstr>
      <vt:lpstr>Bradley Hand ITC</vt:lpstr>
      <vt:lpstr>Calibri</vt:lpstr>
      <vt:lpstr>Calibri Light</vt:lpstr>
      <vt:lpstr>Daytona</vt:lpstr>
      <vt:lpstr>Wingdings</vt:lpstr>
      <vt:lpstr>Tema di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keywords/>
  <cp:lastModifiedBy>Belita Carlo de Carvalho Almeida</cp:lastModifiedBy>
  <cp:revision>111</cp:revision>
  <dcterms:created xsi:type="dcterms:W3CDTF">2019-05-04T07:09:04Z</dcterms:created>
  <dcterms:modified xsi:type="dcterms:W3CDTF">2022-10-22T12:14:37Z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TC018638429991</vt:lpwstr>
  </property>
</Properties>
</file>