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11"/>
  </p:notesMasterIdLst>
  <p:handoutMasterIdLst>
    <p:handoutMasterId r:id="rId12"/>
  </p:handoutMasterIdLst>
  <p:sldIdLst>
    <p:sldId id="256" r:id="rId2"/>
    <p:sldId id="257" r:id="rId3"/>
    <p:sldId id="265" r:id="rId4"/>
    <p:sldId id="259" r:id="rId5"/>
    <p:sldId id="260" r:id="rId6"/>
    <p:sldId id="261" r:id="rId7"/>
    <p:sldId id="262" r:id="rId8"/>
    <p:sldId id="263" r:id="rId9"/>
    <p:sldId id="258" r:id="rId10"/>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DBC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1398" autoAdjust="0"/>
  </p:normalViewPr>
  <p:slideViewPr>
    <p:cSldViewPr snapToGrid="0">
      <p:cViewPr>
        <p:scale>
          <a:sx n="75" d="100"/>
          <a:sy n="75" d="100"/>
        </p:scale>
        <p:origin x="-336" y="-7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42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алеса Велеска" userId="a74bb412-b60d-4bf2-a8a9-07e1ae8dca71" providerId="ADAL" clId="{0BDB154F-7FC2-F646-8E38-A7587804C5E3}"/>
    <pc:docChg chg="modSld">
      <pc:chgData name="Валеса Велеска" userId="a74bb412-b60d-4bf2-a8a9-07e1ae8dca71" providerId="ADAL" clId="{0BDB154F-7FC2-F646-8E38-A7587804C5E3}" dt="2022-03-16T17:34:08.960" v="96" actId="1076"/>
      <pc:docMkLst>
        <pc:docMk/>
      </pc:docMkLst>
      <pc:sldChg chg="modSp">
        <pc:chgData name="Валеса Велеска" userId="a74bb412-b60d-4bf2-a8a9-07e1ae8dca71" providerId="ADAL" clId="{0BDB154F-7FC2-F646-8E38-A7587804C5E3}" dt="2022-03-16T17:23:33.378" v="17" actId="1076"/>
        <pc:sldMkLst>
          <pc:docMk/>
          <pc:sldMk cId="2455922497" sldId="257"/>
        </pc:sldMkLst>
        <pc:spChg chg="mod">
          <ac:chgData name="Валеса Велеска" userId="a74bb412-b60d-4bf2-a8a9-07e1ae8dca71" providerId="ADAL" clId="{0BDB154F-7FC2-F646-8E38-A7587804C5E3}" dt="2022-03-16T17:21:36.046" v="3" actId="13822"/>
          <ac:spMkLst>
            <pc:docMk/>
            <pc:sldMk cId="2455922497" sldId="257"/>
            <ac:spMk id="3" creationId="{77F824B0-3724-4E4D-A7EC-04C83F468F8B}"/>
          </ac:spMkLst>
        </pc:spChg>
        <pc:spChg chg="mod">
          <ac:chgData name="Валеса Велеска" userId="a74bb412-b60d-4bf2-a8a9-07e1ae8dca71" providerId="ADAL" clId="{0BDB154F-7FC2-F646-8E38-A7587804C5E3}" dt="2022-03-16T17:22:53.778" v="13"/>
          <ac:spMkLst>
            <pc:docMk/>
            <pc:sldMk cId="2455922497" sldId="257"/>
            <ac:spMk id="9" creationId="{00000000-0000-0000-0000-000000000000}"/>
          </ac:spMkLst>
        </pc:spChg>
        <pc:picChg chg="mod">
          <ac:chgData name="Валеса Велеска" userId="a74bb412-b60d-4bf2-a8a9-07e1ae8dca71" providerId="ADAL" clId="{0BDB154F-7FC2-F646-8E38-A7587804C5E3}" dt="2022-03-16T17:23:33.378" v="17" actId="1076"/>
          <ac:picMkLst>
            <pc:docMk/>
            <pc:sldMk cId="2455922497" sldId="257"/>
            <ac:picMk id="10242" creationId="{00000000-0000-0000-0000-000000000000}"/>
          </ac:picMkLst>
        </pc:picChg>
        <pc:picChg chg="mod">
          <ac:chgData name="Валеса Велеска" userId="a74bb412-b60d-4bf2-a8a9-07e1ae8dca71" providerId="ADAL" clId="{0BDB154F-7FC2-F646-8E38-A7587804C5E3}" dt="2022-03-16T17:23:11.934" v="14" actId="1076"/>
          <ac:picMkLst>
            <pc:docMk/>
            <pc:sldMk cId="2455922497" sldId="257"/>
            <ac:picMk id="10244" creationId="{00000000-0000-0000-0000-000000000000}"/>
          </ac:picMkLst>
        </pc:picChg>
      </pc:sldChg>
      <pc:sldChg chg="modSp">
        <pc:chgData name="Валеса Велеска" userId="a74bb412-b60d-4bf2-a8a9-07e1ae8dca71" providerId="ADAL" clId="{0BDB154F-7FC2-F646-8E38-A7587804C5E3}" dt="2022-03-16T17:28:16.122" v="57" actId="1076"/>
        <pc:sldMkLst>
          <pc:docMk/>
          <pc:sldMk cId="2455902960" sldId="259"/>
        </pc:sldMkLst>
        <pc:spChg chg="mod">
          <ac:chgData name="Валеса Велеска" userId="a74bb412-b60d-4bf2-a8a9-07e1ae8dca71" providerId="ADAL" clId="{0BDB154F-7FC2-F646-8E38-A7587804C5E3}" dt="2022-03-16T17:26:17.946" v="47" actId="14100"/>
          <ac:spMkLst>
            <pc:docMk/>
            <pc:sldMk cId="2455902960" sldId="259"/>
            <ac:spMk id="2" creationId="{ADE8335E-AF1D-4307-9AA7-684FD299B994}"/>
          </ac:spMkLst>
        </pc:spChg>
        <pc:spChg chg="mod">
          <ac:chgData name="Валеса Велеска" userId="a74bb412-b60d-4bf2-a8a9-07e1ae8dca71" providerId="ADAL" clId="{0BDB154F-7FC2-F646-8E38-A7587804C5E3}" dt="2022-03-16T17:26:56.651" v="51"/>
          <ac:spMkLst>
            <pc:docMk/>
            <pc:sldMk cId="2455902960" sldId="259"/>
            <ac:spMk id="3" creationId="{FB337D36-758B-422D-9CA3-44CF6B6C80F6}"/>
          </ac:spMkLst>
        </pc:spChg>
        <pc:picChg chg="mod">
          <ac:chgData name="Валеса Велеска" userId="a74bb412-b60d-4bf2-a8a9-07e1ae8dca71" providerId="ADAL" clId="{0BDB154F-7FC2-F646-8E38-A7587804C5E3}" dt="2022-03-16T17:28:16.122" v="57" actId="1076"/>
          <ac:picMkLst>
            <pc:docMk/>
            <pc:sldMk cId="2455902960" sldId="259"/>
            <ac:picMk id="8195" creationId="{00000000-0000-0000-0000-000000000000}"/>
          </ac:picMkLst>
        </pc:picChg>
      </pc:sldChg>
      <pc:sldChg chg="modSp">
        <pc:chgData name="Валеса Велеска" userId="a74bb412-b60d-4bf2-a8a9-07e1ae8dca71" providerId="ADAL" clId="{0BDB154F-7FC2-F646-8E38-A7587804C5E3}" dt="2022-03-16T17:29:17.857" v="59"/>
        <pc:sldMkLst>
          <pc:docMk/>
          <pc:sldMk cId="3661601217" sldId="260"/>
        </pc:sldMkLst>
        <pc:spChg chg="mod">
          <ac:chgData name="Валеса Велеска" userId="a74bb412-b60d-4bf2-a8a9-07e1ae8dca71" providerId="ADAL" clId="{0BDB154F-7FC2-F646-8E38-A7587804C5E3}" dt="2022-03-16T17:28:32.551" v="58"/>
          <ac:spMkLst>
            <pc:docMk/>
            <pc:sldMk cId="3661601217" sldId="260"/>
            <ac:spMk id="3" creationId="{10045914-339D-48F0-B075-84389DC812B4}"/>
          </ac:spMkLst>
        </pc:spChg>
        <pc:spChg chg="mod">
          <ac:chgData name="Валеса Велеска" userId="a74bb412-b60d-4bf2-a8a9-07e1ae8dca71" providerId="ADAL" clId="{0BDB154F-7FC2-F646-8E38-A7587804C5E3}" dt="2022-03-16T17:29:17.857" v="59"/>
          <ac:spMkLst>
            <pc:docMk/>
            <pc:sldMk cId="3661601217" sldId="260"/>
            <ac:spMk id="4" creationId="{00000000-0000-0000-0000-000000000000}"/>
          </ac:spMkLst>
        </pc:spChg>
      </pc:sldChg>
      <pc:sldChg chg="modSp">
        <pc:chgData name="Валеса Велеска" userId="a74bb412-b60d-4bf2-a8a9-07e1ae8dca71" providerId="ADAL" clId="{0BDB154F-7FC2-F646-8E38-A7587804C5E3}" dt="2022-03-16T17:32:08.164" v="84" actId="1076"/>
        <pc:sldMkLst>
          <pc:docMk/>
          <pc:sldMk cId="2449783598" sldId="261"/>
        </pc:sldMkLst>
        <pc:spChg chg="mod">
          <ac:chgData name="Валеса Велеска" userId="a74bb412-b60d-4bf2-a8a9-07e1ae8dca71" providerId="ADAL" clId="{0BDB154F-7FC2-F646-8E38-A7587804C5E3}" dt="2022-03-16T17:29:35.675" v="60" actId="17032"/>
          <ac:spMkLst>
            <pc:docMk/>
            <pc:sldMk cId="2449783598" sldId="261"/>
            <ac:spMk id="2" creationId="{FC62668E-1BE0-4453-BCBA-85E0DB08351E}"/>
          </ac:spMkLst>
        </pc:spChg>
        <pc:spChg chg="mod">
          <ac:chgData name="Валеса Велеска" userId="a74bb412-b60d-4bf2-a8a9-07e1ae8dca71" providerId="ADAL" clId="{0BDB154F-7FC2-F646-8E38-A7587804C5E3}" dt="2022-03-16T17:31:32.255" v="78" actId="120"/>
          <ac:spMkLst>
            <pc:docMk/>
            <pc:sldMk cId="2449783598" sldId="261"/>
            <ac:spMk id="3" creationId="{C337F5B3-01A4-4818-9699-7203AD1257CA}"/>
          </ac:spMkLst>
        </pc:spChg>
        <pc:spChg chg="mod">
          <ac:chgData name="Валеса Велеска" userId="a74bb412-b60d-4bf2-a8a9-07e1ae8dca71" providerId="ADAL" clId="{0BDB154F-7FC2-F646-8E38-A7587804C5E3}" dt="2022-03-16T17:31:53.291" v="82" actId="1076"/>
          <ac:spMkLst>
            <pc:docMk/>
            <pc:sldMk cId="2449783598" sldId="261"/>
            <ac:spMk id="6" creationId="{00000000-0000-0000-0000-000000000000}"/>
          </ac:spMkLst>
        </pc:spChg>
        <pc:spChg chg="mod">
          <ac:chgData name="Валеса Велеска" userId="a74bb412-b60d-4bf2-a8a9-07e1ae8dca71" providerId="ADAL" clId="{0BDB154F-7FC2-F646-8E38-A7587804C5E3}" dt="2022-03-16T17:32:08.164" v="84" actId="1076"/>
          <ac:spMkLst>
            <pc:docMk/>
            <pc:sldMk cId="2449783598" sldId="261"/>
            <ac:spMk id="8" creationId="{00000000-0000-0000-0000-000000000000}"/>
          </ac:spMkLst>
        </pc:spChg>
        <pc:spChg chg="mod">
          <ac:chgData name="Валеса Велеска" userId="a74bb412-b60d-4bf2-a8a9-07e1ae8dca71" providerId="ADAL" clId="{0BDB154F-7FC2-F646-8E38-A7587804C5E3}" dt="2022-03-16T17:30:15.536" v="64" actId="17032"/>
          <ac:spMkLst>
            <pc:docMk/>
            <pc:sldMk cId="2449783598" sldId="261"/>
            <ac:spMk id="10" creationId="{00000000-0000-0000-0000-000000000000}"/>
          </ac:spMkLst>
        </pc:spChg>
        <pc:spChg chg="mod">
          <ac:chgData name="Валеса Велеска" userId="a74bb412-b60d-4bf2-a8a9-07e1ae8dca71" providerId="ADAL" clId="{0BDB154F-7FC2-F646-8E38-A7587804C5E3}" dt="2022-03-16T17:32:00.361" v="83" actId="1076"/>
          <ac:spMkLst>
            <pc:docMk/>
            <pc:sldMk cId="2449783598" sldId="261"/>
            <ac:spMk id="11" creationId="{00000000-0000-0000-0000-000000000000}"/>
          </ac:spMkLst>
        </pc:spChg>
        <pc:spChg chg="mod">
          <ac:chgData name="Валеса Велеска" userId="a74bb412-b60d-4bf2-a8a9-07e1ae8dca71" providerId="ADAL" clId="{0BDB154F-7FC2-F646-8E38-A7587804C5E3}" dt="2022-03-16T17:31:41.247" v="79" actId="1076"/>
          <ac:spMkLst>
            <pc:docMk/>
            <pc:sldMk cId="2449783598" sldId="261"/>
            <ac:spMk id="12" creationId="{00000000-0000-0000-0000-000000000000}"/>
          </ac:spMkLst>
        </pc:spChg>
      </pc:sldChg>
      <pc:sldChg chg="modSp">
        <pc:chgData name="Валеса Велеска" userId="a74bb412-b60d-4bf2-a8a9-07e1ae8dca71" providerId="ADAL" clId="{0BDB154F-7FC2-F646-8E38-A7587804C5E3}" dt="2022-03-16T17:34:08.960" v="96" actId="1076"/>
        <pc:sldMkLst>
          <pc:docMk/>
          <pc:sldMk cId="2107510362" sldId="263"/>
        </pc:sldMkLst>
        <pc:spChg chg="mod">
          <ac:chgData name="Валеса Велеска" userId="a74bb412-b60d-4bf2-a8a9-07e1ae8dca71" providerId="ADAL" clId="{0BDB154F-7FC2-F646-8E38-A7587804C5E3}" dt="2022-03-16T17:34:08.960" v="96" actId="1076"/>
          <ac:spMkLst>
            <pc:docMk/>
            <pc:sldMk cId="2107510362" sldId="263"/>
            <ac:spMk id="2" creationId="{BBA53FEA-D05B-44C2-B021-3EA83CA5A8E0}"/>
          </ac:spMkLst>
        </pc:spChg>
        <pc:spChg chg="mod">
          <ac:chgData name="Валеса Велеска" userId="a74bb412-b60d-4bf2-a8a9-07e1ae8dca71" providerId="ADAL" clId="{0BDB154F-7FC2-F646-8E38-A7587804C5E3}" dt="2022-03-16T17:33:12.637" v="88"/>
          <ac:spMkLst>
            <pc:docMk/>
            <pc:sldMk cId="2107510362" sldId="263"/>
            <ac:spMk id="3" creationId="{73CACECA-6182-404F-AE18-248302BF63A8}"/>
          </ac:spMkLst>
        </pc:spChg>
        <pc:spChg chg="mod">
          <ac:chgData name="Валеса Велеска" userId="a74bb412-b60d-4bf2-a8a9-07e1ae8dca71" providerId="ADAL" clId="{0BDB154F-7FC2-F646-8E38-A7587804C5E3}" dt="2022-03-16T17:33:41.978" v="92" actId="17032"/>
          <ac:spMkLst>
            <pc:docMk/>
            <pc:sldMk cId="2107510362" sldId="263"/>
            <ac:spMk id="5" creationId="{00000000-0000-0000-0000-000000000000}"/>
          </ac:spMkLst>
        </pc:spChg>
        <pc:spChg chg="mod">
          <ac:chgData name="Валеса Велеска" userId="a74bb412-b60d-4bf2-a8a9-07e1ae8dca71" providerId="ADAL" clId="{0BDB154F-7FC2-F646-8E38-A7587804C5E3}" dt="2022-03-16T17:33:29.204" v="91"/>
          <ac:spMkLst>
            <pc:docMk/>
            <pc:sldMk cId="2107510362" sldId="263"/>
            <ac:spMk id="6" creationId="{00000000-0000-0000-0000-000000000000}"/>
          </ac:spMkLst>
        </pc:spChg>
      </pc:sldChg>
      <pc:sldChg chg="modSp">
        <pc:chgData name="Валеса Велеска" userId="a74bb412-b60d-4bf2-a8a9-07e1ae8dca71" providerId="ADAL" clId="{0BDB154F-7FC2-F646-8E38-A7587804C5E3}" dt="2022-03-16T17:27:55.003" v="56" actId="1076"/>
        <pc:sldMkLst>
          <pc:docMk/>
          <pc:sldMk cId="3572653119" sldId="265"/>
        </pc:sldMkLst>
        <pc:spChg chg="mod">
          <ac:chgData name="Валеса Велеска" userId="a74bb412-b60d-4bf2-a8a9-07e1ae8dca71" providerId="ADAL" clId="{0BDB154F-7FC2-F646-8E38-A7587804C5E3}" dt="2022-03-16T17:24:56.277" v="36" actId="1076"/>
          <ac:spMkLst>
            <pc:docMk/>
            <pc:sldMk cId="3572653119" sldId="265"/>
            <ac:spMk id="2" creationId="{FB825685-77C5-4615-B1CF-16AB1AB93B85}"/>
          </ac:spMkLst>
        </pc:spChg>
        <pc:spChg chg="mod">
          <ac:chgData name="Валеса Велеска" userId="a74bb412-b60d-4bf2-a8a9-07e1ae8dca71" providerId="ADAL" clId="{0BDB154F-7FC2-F646-8E38-A7587804C5E3}" dt="2022-03-16T17:25:14.058" v="38" actId="17032"/>
          <ac:spMkLst>
            <pc:docMk/>
            <pc:sldMk cId="3572653119" sldId="265"/>
            <ac:spMk id="3" creationId="{A598C9A5-ABD9-4AFF-B446-DC7F079EAC73}"/>
          </ac:spMkLst>
        </pc:spChg>
        <pc:spChg chg="mod">
          <ac:chgData name="Валеса Велеска" userId="a74bb412-b60d-4bf2-a8a9-07e1ae8dca71" providerId="ADAL" clId="{0BDB154F-7FC2-F646-8E38-A7587804C5E3}" dt="2022-03-16T17:25:19.538" v="39" actId="17032"/>
          <ac:spMkLst>
            <pc:docMk/>
            <pc:sldMk cId="3572653119" sldId="265"/>
            <ac:spMk id="4" creationId="{00000000-0000-0000-0000-000000000000}"/>
          </ac:spMkLst>
        </pc:spChg>
        <pc:spChg chg="mod">
          <ac:chgData name="Валеса Велеска" userId="a74bb412-b60d-4bf2-a8a9-07e1ae8dca71" providerId="ADAL" clId="{0BDB154F-7FC2-F646-8E38-A7587804C5E3}" dt="2022-03-16T17:25:24.927" v="40" actId="17032"/>
          <ac:spMkLst>
            <pc:docMk/>
            <pc:sldMk cId="3572653119" sldId="265"/>
            <ac:spMk id="5" creationId="{00000000-0000-0000-0000-000000000000}"/>
          </ac:spMkLst>
        </pc:spChg>
        <pc:picChg chg="mod">
          <ac:chgData name="Валеса Велеска" userId="a74bb412-b60d-4bf2-a8a9-07e1ae8dca71" providerId="ADAL" clId="{0BDB154F-7FC2-F646-8E38-A7587804C5E3}" dt="2022-03-16T17:27:46.180" v="54" actId="1076"/>
          <ac:picMkLst>
            <pc:docMk/>
            <pc:sldMk cId="3572653119" sldId="265"/>
            <ac:picMk id="9218" creationId="{00000000-0000-0000-0000-000000000000}"/>
          </ac:picMkLst>
        </pc:picChg>
        <pc:picChg chg="mod">
          <ac:chgData name="Валеса Велеска" userId="a74bb412-b60d-4bf2-a8a9-07e1ae8dca71" providerId="ADAL" clId="{0BDB154F-7FC2-F646-8E38-A7587804C5E3}" dt="2022-03-16T17:27:38.276" v="53" actId="1076"/>
          <ac:picMkLst>
            <pc:docMk/>
            <pc:sldMk cId="3572653119" sldId="265"/>
            <ac:picMk id="9220" creationId="{00000000-0000-0000-0000-000000000000}"/>
          </ac:picMkLst>
        </pc:picChg>
        <pc:picChg chg="mod">
          <ac:chgData name="Валеса Велеска" userId="a74bb412-b60d-4bf2-a8a9-07e1ae8dca71" providerId="ADAL" clId="{0BDB154F-7FC2-F646-8E38-A7587804C5E3}" dt="2022-03-16T17:27:55.003" v="56" actId="1076"/>
          <ac:picMkLst>
            <pc:docMk/>
            <pc:sldMk cId="3572653119" sldId="265"/>
            <ac:picMk id="922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347F3E61-98BD-4354-BB9F-C6456BC9A7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62A231F2-BD73-4B79-98DA-B1807B7AB3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A6738-220D-4BE6-8054-F18933FD2BB1}" type="datetimeFigureOut">
              <a:rPr lang="pt-BR" smtClean="0"/>
              <a:pPr/>
              <a:t>17/03/2022</a:t>
            </a:fld>
            <a:endParaRPr lang="pt-BR"/>
          </a:p>
        </p:txBody>
      </p:sp>
      <p:sp>
        <p:nvSpPr>
          <p:cNvPr id="4" name="Espaço Reservado para Rodapé 3">
            <a:extLst>
              <a:ext uri="{FF2B5EF4-FFF2-40B4-BE49-F238E27FC236}">
                <a16:creationId xmlns:a16="http://schemas.microsoft.com/office/drawing/2014/main" xmlns="" id="{19102B2C-402B-4232-9FA9-CB3D38CA6A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1159C612-421D-46E2-AC6B-201A52072E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A4232E-31B8-4758-861E-6AB08A199124}" type="slidenum">
              <a:rPr lang="pt-BR" smtClean="0"/>
              <a:pPr/>
              <a:t>‹#›</a:t>
            </a:fld>
            <a:endParaRPr lang="pt-BR"/>
          </a:p>
        </p:txBody>
      </p:sp>
    </p:spTree>
    <p:extLst>
      <p:ext uri="{BB962C8B-B14F-4D97-AF65-F5344CB8AC3E}">
        <p14:creationId xmlns:p14="http://schemas.microsoft.com/office/powerpoint/2010/main" val="2959420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D6635-B280-4AD1-81C3-6C4578F12251}" type="datetimeFigureOut">
              <a:rPr lang="pt-BR" noProof="0" smtClean="0"/>
              <a:pPr/>
              <a:t>17/03/2022</a:t>
            </a:fld>
            <a:endParaRPr lang="pt-BR" noProof="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EA591-159E-4106-B555-B2FFDB7F9B8A}" type="slidenum">
              <a:rPr lang="pt-BR" noProof="0" smtClean="0"/>
              <a:pPr/>
              <a:t>‹#›</a:t>
            </a:fld>
            <a:endParaRPr lang="pt-BR" noProof="0"/>
          </a:p>
        </p:txBody>
      </p:sp>
    </p:spTree>
    <p:extLst>
      <p:ext uri="{BB962C8B-B14F-4D97-AF65-F5344CB8AC3E}">
        <p14:creationId xmlns:p14="http://schemas.microsoft.com/office/powerpoint/2010/main" val="27225414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ABEA591-159E-4106-B555-B2FFDB7F9B8A}" type="slidenum">
              <a:rPr lang="pt-BR" smtClean="0"/>
              <a:pPr/>
              <a:t>1</a:t>
            </a:fld>
            <a:endParaRPr lang="pt-BR"/>
          </a:p>
        </p:txBody>
      </p:sp>
    </p:spTree>
    <p:extLst>
      <p:ext uri="{BB962C8B-B14F-4D97-AF65-F5344CB8AC3E}">
        <p14:creationId xmlns:p14="http://schemas.microsoft.com/office/powerpoint/2010/main" val="133531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ABEA591-159E-4106-B555-B2FFDB7F9B8A}" type="slidenum">
              <a:rPr lang="pt-BR" smtClean="0"/>
              <a:pPr/>
              <a:t>9</a:t>
            </a:fld>
            <a:endParaRPr lang="pt-BR"/>
          </a:p>
        </p:txBody>
      </p:sp>
    </p:spTree>
    <p:extLst>
      <p:ext uri="{BB962C8B-B14F-4D97-AF65-F5344CB8AC3E}">
        <p14:creationId xmlns:p14="http://schemas.microsoft.com/office/powerpoint/2010/main" val="284433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xmlns=""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083AE59-8E21-449F-86DA-5BE297010864}"/>
              </a:ext>
            </a:extLst>
          </p:cNvPr>
          <p:cNvSpPr>
            <a:spLocks noGrp="1"/>
          </p:cNvSpPr>
          <p:nvPr>
            <p:ph type="dt" sz="half" idx="10"/>
          </p:nvPr>
        </p:nvSpPr>
        <p:spPr/>
        <p:txBody>
          <a:bodyPr/>
          <a:lstStyle/>
          <a:p>
            <a:fld id="{655A5808-3B61-48CC-92EF-85AC2E0DFA56}" type="datetime2">
              <a:rPr lang="en-US" smtClean="0"/>
              <a:pPr/>
              <a:t>Thursday, March 17, 2022</a:t>
            </a:fld>
            <a:endParaRPr lang="en-US"/>
          </a:p>
        </p:txBody>
      </p:sp>
      <p:sp>
        <p:nvSpPr>
          <p:cNvPr id="5" name="Footer Placeholder 4">
            <a:extLst>
              <a:ext uri="{FF2B5EF4-FFF2-40B4-BE49-F238E27FC236}">
                <a16:creationId xmlns:a16="http://schemas.microsoft.com/office/drawing/2014/main" xmlns=""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C0A488-07A7-42F9-B1DF-68545B75417D}"/>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96441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FD700-765A-4DE6-A8EC-9D9D92FCBB42}"/>
              </a:ext>
            </a:extLst>
          </p:cNvPr>
          <p:cNvSpPr>
            <a:spLocks noGrp="1"/>
          </p:cNvSpPr>
          <p:nvPr>
            <p:ph type="dt" sz="half" idx="10"/>
          </p:nvPr>
        </p:nvSpPr>
        <p:spPr/>
        <p:txBody>
          <a:bodyPr/>
          <a:lstStyle/>
          <a:p>
            <a:fld id="{735E98AF-4574-4509-BF7A-519ACD5BF826}" type="datetime2">
              <a:rPr lang="en-US" smtClean="0"/>
              <a:pPr/>
              <a:t>Thursday, March 17, 2022</a:t>
            </a:fld>
            <a:endParaRPr lang="en-US"/>
          </a:p>
        </p:txBody>
      </p:sp>
      <p:sp>
        <p:nvSpPr>
          <p:cNvPr id="5" name="Footer Placeholder 4">
            <a:extLst>
              <a:ext uri="{FF2B5EF4-FFF2-40B4-BE49-F238E27FC236}">
                <a16:creationId xmlns:a16="http://schemas.microsoft.com/office/drawing/2014/main" xmlns=""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F5526-E518-4133-9F44-D812576C1092}"/>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98773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5B850CC-FB43-4988-8D4E-9C54C20185B4}"/>
              </a:ext>
            </a:extLst>
          </p:cNvPr>
          <p:cNvSpPr>
            <a:spLocks noGrp="1"/>
          </p:cNvSpPr>
          <p:nvPr>
            <p:ph type="dt" sz="half" idx="10"/>
          </p:nvPr>
        </p:nvSpPr>
        <p:spPr/>
        <p:txBody>
          <a:bodyPr/>
          <a:lstStyle/>
          <a:p>
            <a:fld id="{93DD97D4-9636-490F-85D0-E926C2B6F3B1}" type="datetime2">
              <a:rPr lang="en-US" smtClean="0"/>
              <a:pPr/>
              <a:t>Thursday, March 17, 2022</a:t>
            </a:fld>
            <a:endParaRPr lang="en-US"/>
          </a:p>
        </p:txBody>
      </p:sp>
      <p:sp>
        <p:nvSpPr>
          <p:cNvPr id="5" name="Footer Placeholder 4">
            <a:extLst>
              <a:ext uri="{FF2B5EF4-FFF2-40B4-BE49-F238E27FC236}">
                <a16:creationId xmlns:a16="http://schemas.microsoft.com/office/drawing/2014/main" xmlns=""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BAFB0-25AA-4B69-8418-418F47A92700}"/>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199930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A45EE9-11D3-436C-9D73-1AA6CCDB165F}"/>
              </a:ext>
            </a:extLst>
          </p:cNvPr>
          <p:cNvSpPr>
            <a:spLocks noGrp="1"/>
          </p:cNvSpPr>
          <p:nvPr>
            <p:ph type="dt" sz="half" idx="10"/>
          </p:nvPr>
        </p:nvSpPr>
        <p:spPr/>
        <p:txBody>
          <a:bodyPr/>
          <a:lstStyle/>
          <a:p>
            <a:fld id="{2F3AF3C6-0FD4-4939-991C-00DDE5C56815}" type="datetime2">
              <a:rPr lang="en-US" smtClean="0"/>
              <a:pPr/>
              <a:t>Thursday, March 17, 2022</a:t>
            </a:fld>
            <a:endParaRPr lang="en-US"/>
          </a:p>
        </p:txBody>
      </p:sp>
      <p:sp>
        <p:nvSpPr>
          <p:cNvPr id="5" name="Footer Placeholder 4">
            <a:extLst>
              <a:ext uri="{FF2B5EF4-FFF2-40B4-BE49-F238E27FC236}">
                <a16:creationId xmlns:a16="http://schemas.microsoft.com/office/drawing/2014/main" xmlns=""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65F17-AD75-4B7E-970D-5D4DBD5D170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8347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22993-6E28-44BB-B983-095B476B801A}"/>
              </a:ext>
            </a:extLst>
          </p:cNvPr>
          <p:cNvSpPr>
            <a:spLocks noGrp="1"/>
          </p:cNvSpPr>
          <p:nvPr>
            <p:ph type="dt" sz="half" idx="10"/>
          </p:nvPr>
        </p:nvSpPr>
        <p:spPr/>
        <p:txBody>
          <a:bodyPr/>
          <a:lstStyle/>
          <a:p>
            <a:fld id="{86807482-8128-47C6-A8DD-6452B0291CFF}" type="datetime2">
              <a:rPr lang="en-US" smtClean="0"/>
              <a:pPr/>
              <a:t>Thursday, March 17, 2022</a:t>
            </a:fld>
            <a:endParaRPr lang="en-US"/>
          </a:p>
        </p:txBody>
      </p:sp>
      <p:sp>
        <p:nvSpPr>
          <p:cNvPr id="5" name="Footer Placeholder 4">
            <a:extLst>
              <a:ext uri="{FF2B5EF4-FFF2-40B4-BE49-F238E27FC236}">
                <a16:creationId xmlns:a16="http://schemas.microsoft.com/office/drawing/2014/main" xmlns=""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A076D-47C1-49CD-9A8B-956DB3FC31F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92981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68C50007-C799-4117-8ACD-5EE980E63F17}"/>
              </a:ext>
            </a:extLst>
          </p:cNvPr>
          <p:cNvSpPr>
            <a:spLocks noGrp="1"/>
          </p:cNvSpPr>
          <p:nvPr>
            <p:ph type="dt" sz="half" idx="10"/>
          </p:nvPr>
        </p:nvSpPr>
        <p:spPr/>
        <p:txBody>
          <a:bodyPr/>
          <a:lstStyle/>
          <a:p>
            <a:fld id="{37903F25-275E-41DE-BE3B-EBF0DB49F9B1}" type="datetime2">
              <a:rPr lang="en-US" smtClean="0"/>
              <a:pPr/>
              <a:t>Thursday, March 17, 2022</a:t>
            </a:fld>
            <a:endParaRPr lang="en-US"/>
          </a:p>
        </p:txBody>
      </p:sp>
      <p:sp>
        <p:nvSpPr>
          <p:cNvPr id="6" name="Footer Placeholder 5">
            <a:extLst>
              <a:ext uri="{FF2B5EF4-FFF2-40B4-BE49-F238E27FC236}">
                <a16:creationId xmlns:a16="http://schemas.microsoft.com/office/drawing/2014/main" xmlns=""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D8C08-BF20-4D5E-9004-0C075C36D8A4}"/>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3259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A5ED06-FE54-4B86-A8D4-07D0EB08C3AB}"/>
              </a:ext>
            </a:extLst>
          </p:cNvPr>
          <p:cNvSpPr>
            <a:spLocks noGrp="1"/>
          </p:cNvSpPr>
          <p:nvPr>
            <p:ph type="dt" sz="half" idx="10"/>
          </p:nvPr>
        </p:nvSpPr>
        <p:spPr/>
        <p:txBody>
          <a:bodyPr/>
          <a:lstStyle/>
          <a:p>
            <a:fld id="{EE475572-4A44-4171-84AA-64D42C8050A6}" type="datetime2">
              <a:rPr lang="en-US" smtClean="0"/>
              <a:pPr/>
              <a:t>Thursday, March 17, 2022</a:t>
            </a:fld>
            <a:endParaRPr lang="en-US"/>
          </a:p>
        </p:txBody>
      </p:sp>
      <p:sp>
        <p:nvSpPr>
          <p:cNvPr id="8" name="Footer Placeholder 7">
            <a:extLst>
              <a:ext uri="{FF2B5EF4-FFF2-40B4-BE49-F238E27FC236}">
                <a16:creationId xmlns:a16="http://schemas.microsoft.com/office/drawing/2014/main" xmlns=""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4B1D1-BE0C-48F4-BC74-90675A0F07CF}"/>
              </a:ext>
            </a:extLst>
          </p:cNvPr>
          <p:cNvSpPr>
            <a:spLocks noGrp="1"/>
          </p:cNvSpPr>
          <p:nvPr>
            <p:ph type="sldNum" sz="quarter" idx="12"/>
          </p:nvPr>
        </p:nvSpPr>
        <p:spPr/>
        <p:txBody>
          <a:bodyPr/>
          <a:lstStyle/>
          <a:p>
            <a:fld id="{C01389E6-C847-4AD0-B56D-D205B2EAB1EE}" type="slidenum">
              <a:rPr lang="en-US" smtClean="0"/>
              <a:pPr/>
              <a:t>‹#›</a:t>
            </a:fld>
            <a:endParaRPr lang="en-US"/>
          </a:p>
        </p:txBody>
      </p:sp>
      <p:sp>
        <p:nvSpPr>
          <p:cNvPr id="10" name="Title 9">
            <a:extLst>
              <a:ext uri="{FF2B5EF4-FFF2-40B4-BE49-F238E27FC236}">
                <a16:creationId xmlns:a16="http://schemas.microsoft.com/office/drawing/2014/main" xmlns=""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6022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E3617E-4B11-481F-AC6E-00031790294A}"/>
              </a:ext>
            </a:extLst>
          </p:cNvPr>
          <p:cNvSpPr>
            <a:spLocks noGrp="1"/>
          </p:cNvSpPr>
          <p:nvPr>
            <p:ph type="dt" sz="half" idx="10"/>
          </p:nvPr>
        </p:nvSpPr>
        <p:spPr/>
        <p:txBody>
          <a:bodyPr/>
          <a:lstStyle/>
          <a:p>
            <a:fld id="{C4C1612E-528E-4FD5-9E9E-E15F1108F171}" type="datetime2">
              <a:rPr lang="en-US" smtClean="0"/>
              <a:pPr/>
              <a:t>Thursday, March 17, 2022</a:t>
            </a:fld>
            <a:endParaRPr lang="en-US"/>
          </a:p>
        </p:txBody>
      </p:sp>
      <p:sp>
        <p:nvSpPr>
          <p:cNvPr id="4" name="Footer Placeholder 3">
            <a:extLst>
              <a:ext uri="{FF2B5EF4-FFF2-40B4-BE49-F238E27FC236}">
                <a16:creationId xmlns:a16="http://schemas.microsoft.com/office/drawing/2014/main" xmlns=""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EFC312-3AA5-46F7-B701-3D9327A68DB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65360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C9E28E-1389-47AF-B3EB-22571417ACBE}"/>
              </a:ext>
            </a:extLst>
          </p:cNvPr>
          <p:cNvSpPr>
            <a:spLocks noGrp="1"/>
          </p:cNvSpPr>
          <p:nvPr>
            <p:ph type="dt" sz="half" idx="10"/>
          </p:nvPr>
        </p:nvSpPr>
        <p:spPr/>
        <p:txBody>
          <a:bodyPr/>
          <a:lstStyle/>
          <a:p>
            <a:fld id="{D4F6D862-A06D-436F-A92E-EBAAD50B6E50}" type="datetime2">
              <a:rPr lang="en-US" smtClean="0"/>
              <a:pPr/>
              <a:t>Thursday, March 17, 2022</a:t>
            </a:fld>
            <a:endParaRPr lang="en-US"/>
          </a:p>
        </p:txBody>
      </p:sp>
      <p:sp>
        <p:nvSpPr>
          <p:cNvPr id="3" name="Footer Placeholder 2">
            <a:extLst>
              <a:ext uri="{FF2B5EF4-FFF2-40B4-BE49-F238E27FC236}">
                <a16:creationId xmlns:a16="http://schemas.microsoft.com/office/drawing/2014/main" xmlns=""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99234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A3535-184C-438C-AE91-9C42B7C5AFB6}"/>
              </a:ext>
            </a:extLst>
          </p:cNvPr>
          <p:cNvSpPr>
            <a:spLocks noGrp="1"/>
          </p:cNvSpPr>
          <p:nvPr>
            <p:ph type="dt" sz="half" idx="10"/>
          </p:nvPr>
        </p:nvSpPr>
        <p:spPr/>
        <p:txBody>
          <a:bodyPr/>
          <a:lstStyle/>
          <a:p>
            <a:fld id="{B73E0B7D-2260-4809-8F0A-9E5F3E24F169}" type="datetime2">
              <a:rPr lang="en-US" smtClean="0"/>
              <a:pPr/>
              <a:t>Thursday, March 17, 2022</a:t>
            </a:fld>
            <a:endParaRPr lang="en-US"/>
          </a:p>
        </p:txBody>
      </p:sp>
      <p:sp>
        <p:nvSpPr>
          <p:cNvPr id="6" name="Footer Placeholder 5">
            <a:extLst>
              <a:ext uri="{FF2B5EF4-FFF2-40B4-BE49-F238E27FC236}">
                <a16:creationId xmlns:a16="http://schemas.microsoft.com/office/drawing/2014/main" xmlns=""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E6563-0AB6-4038-A12B-A259552DB66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64417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706DF-52A3-4F34-9BF5-E1ACD5D54283}"/>
              </a:ext>
            </a:extLst>
          </p:cNvPr>
          <p:cNvSpPr>
            <a:spLocks noGrp="1"/>
          </p:cNvSpPr>
          <p:nvPr>
            <p:ph type="dt" sz="half" idx="10"/>
          </p:nvPr>
        </p:nvSpPr>
        <p:spPr/>
        <p:txBody>
          <a:bodyPr/>
          <a:lstStyle/>
          <a:p>
            <a:fld id="{3C8E4735-C637-46A3-94EB-AB3AC4188D2F}" type="datetime2">
              <a:rPr lang="en-US" smtClean="0"/>
              <a:pPr/>
              <a:t>Thursday, March 17, 2022</a:t>
            </a:fld>
            <a:endParaRPr lang="en-US"/>
          </a:p>
        </p:txBody>
      </p:sp>
      <p:sp>
        <p:nvSpPr>
          <p:cNvPr id="6" name="Footer Placeholder 5">
            <a:extLst>
              <a:ext uri="{FF2B5EF4-FFF2-40B4-BE49-F238E27FC236}">
                <a16:creationId xmlns:a16="http://schemas.microsoft.com/office/drawing/2014/main" xmlns=""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686F8F-3D62-4CEC-AD9A-B70848E6A81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6001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March 17, 2022</a:t>
            </a:fld>
            <a:endParaRPr lang="en-US" cap="all" dirty="0"/>
          </a:p>
        </p:txBody>
      </p:sp>
      <p:sp>
        <p:nvSpPr>
          <p:cNvPr id="5" name="Footer Placeholder 4">
            <a:extLst>
              <a:ext uri="{FF2B5EF4-FFF2-40B4-BE49-F238E27FC236}">
                <a16:creationId xmlns:a16="http://schemas.microsoft.com/office/drawing/2014/main" xmlns=""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xmlns=""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91459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xmlns=""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2">
            <a:extLst>
              <a:ext uri="{FF2B5EF4-FFF2-40B4-BE49-F238E27FC236}">
                <a16:creationId xmlns:a16="http://schemas.microsoft.com/office/drawing/2014/main" xmlns=""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a:extLst>
              <a:ext uri="{FF2B5EF4-FFF2-40B4-BE49-F238E27FC236}">
                <a16:creationId xmlns:a16="http://schemas.microsoft.com/office/drawing/2014/main" xmlns="" id="{7BA8FB09-6BC2-4406-AC1E-DBBDA7111AA5}"/>
              </a:ext>
            </a:extLst>
          </p:cNvPr>
          <p:cNvPicPr>
            <a:picLocks noChangeAspect="1"/>
          </p:cNvPicPr>
          <p:nvPr/>
        </p:nvPicPr>
        <p:blipFill rotWithShape="1">
          <a:blip r:embed="rId3"/>
          <a:srcRect t="15739" r="-10" b="-10"/>
          <a:stretch/>
        </p:blipFill>
        <p:spPr>
          <a:xfrm>
            <a:off x="4031974" y="-18237"/>
            <a:ext cx="8160026" cy="6875809"/>
          </a:xfrm>
          <a:prstGeom prst="rect">
            <a:avLst/>
          </a:prstGeom>
        </p:spPr>
      </p:pic>
      <p:sp>
        <p:nvSpPr>
          <p:cNvPr id="41" name="Freeform: Shape 14">
            <a:extLst>
              <a:ext uri="{FF2B5EF4-FFF2-40B4-BE49-F238E27FC236}">
                <a16:creationId xmlns:a16="http://schemas.microsoft.com/office/drawing/2014/main" xmlns=""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ctrTitle"/>
          </p:nvPr>
        </p:nvSpPr>
        <p:spPr>
          <a:xfrm>
            <a:off x="291297" y="2705972"/>
            <a:ext cx="3465232" cy="3862082"/>
          </a:xfrm>
        </p:spPr>
        <p:txBody>
          <a:bodyPr rtlCol="0" anchor="t">
            <a:normAutofit/>
          </a:bodyPr>
          <a:lstStyle/>
          <a:p>
            <a:pPr>
              <a:lnSpc>
                <a:spcPct val="150000"/>
              </a:lnSpc>
              <a:spcBef>
                <a:spcPts val="1000"/>
              </a:spcBef>
            </a:pPr>
            <a:r>
              <a:rPr lang="it-IT" sz="1800" dirty="0">
                <a:solidFill>
                  <a:schemeClr val="tx2"/>
                </a:solidFill>
                <a:latin typeface="Gill Sans MT"/>
              </a:rPr>
              <a:t>ERASMUS+ KA229 PROJECT</a:t>
            </a:r>
            <a:endParaRPr lang="en-US" sz="1800" b="0" dirty="0">
              <a:solidFill>
                <a:schemeClr val="tx2"/>
              </a:solidFill>
              <a:ea typeface="+mj-lt"/>
              <a:cs typeface="+mj-lt"/>
            </a:endParaRPr>
          </a:p>
          <a:p>
            <a:pPr>
              <a:lnSpc>
                <a:spcPct val="150000"/>
              </a:lnSpc>
              <a:spcBef>
                <a:spcPts val="1000"/>
              </a:spcBef>
            </a:pPr>
            <a:r>
              <a:rPr lang="it-IT" sz="1800" dirty="0">
                <a:solidFill>
                  <a:schemeClr val="tx2"/>
                </a:solidFill>
                <a:latin typeface="Gill Sans MT"/>
              </a:rPr>
              <a:t>2020-1-PL01-KA229-081615</a:t>
            </a:r>
            <a:endParaRPr lang="pt-BR" sz="1800" b="0" dirty="0">
              <a:solidFill>
                <a:schemeClr val="tx2"/>
              </a:solidFill>
              <a:ea typeface="+mj-lt"/>
              <a:cs typeface="+mj-lt"/>
            </a:endParaRPr>
          </a:p>
          <a:p>
            <a:pPr algn="r"/>
            <a:endParaRPr lang="pt-BR" sz="1800" dirty="0">
              <a:solidFill>
                <a:schemeClr val="bg1"/>
              </a:solidFill>
            </a:endParaRPr>
          </a:p>
        </p:txBody>
      </p:sp>
      <p:pic>
        <p:nvPicPr>
          <p:cNvPr id="5" name="Imagem 5" descr="Logotipo&#10;&#10;Descrição gerada automaticamente">
            <a:extLst>
              <a:ext uri="{FF2B5EF4-FFF2-40B4-BE49-F238E27FC236}">
                <a16:creationId xmlns:a16="http://schemas.microsoft.com/office/drawing/2014/main" xmlns="" id="{A1BD5790-1B93-4ACB-8649-99901CD3D3CA}"/>
              </a:ext>
            </a:extLst>
          </p:cNvPr>
          <p:cNvPicPr>
            <a:picLocks noChangeAspect="1"/>
          </p:cNvPicPr>
          <p:nvPr/>
        </p:nvPicPr>
        <p:blipFill>
          <a:blip r:embed="rId4"/>
          <a:stretch>
            <a:fillRect/>
          </a:stretch>
        </p:blipFill>
        <p:spPr>
          <a:xfrm>
            <a:off x="971910" y="4674078"/>
            <a:ext cx="1923691" cy="1952446"/>
          </a:xfrm>
          <a:prstGeom prst="rect">
            <a:avLst/>
          </a:prstGeom>
        </p:spPr>
      </p:pic>
      <p:sp>
        <p:nvSpPr>
          <p:cNvPr id="6" name="Título 1">
            <a:extLst>
              <a:ext uri="{FF2B5EF4-FFF2-40B4-BE49-F238E27FC236}">
                <a16:creationId xmlns:a16="http://schemas.microsoft.com/office/drawing/2014/main" xmlns="" id="{88A85535-5589-46EC-BFA9-46ECBCADBB10}"/>
              </a:ext>
            </a:extLst>
          </p:cNvPr>
          <p:cNvSpPr txBox="1">
            <a:spLocks/>
          </p:cNvSpPr>
          <p:nvPr/>
        </p:nvSpPr>
        <p:spPr>
          <a:xfrm>
            <a:off x="386187" y="141051"/>
            <a:ext cx="3465232" cy="3531403"/>
          </a:xfrm>
          <a:prstGeom prst="rect">
            <a:avLst/>
          </a:prstGeom>
        </p:spPr>
        <p:txBody>
          <a:bodyPr vert="horz" lIns="0" tIns="0" rIns="0" bIns="0" rtlCol="0" anchor="t">
            <a:norm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algn="r"/>
            <a:r>
              <a:rPr lang="pt-BR" sz="2000" dirty="0">
                <a:solidFill>
                  <a:schemeClr val="bg1"/>
                </a:solidFill>
              </a:rPr>
              <a:t>The </a:t>
            </a:r>
            <a:r>
              <a:rPr lang="pt-BR" sz="2000" dirty="0" err="1">
                <a:solidFill>
                  <a:schemeClr val="bg1"/>
                </a:solidFill>
              </a:rPr>
              <a:t>craftmanship</a:t>
            </a:r>
            <a:r>
              <a:rPr lang="en-US" sz="2000" dirty="0"/>
              <a:t/>
            </a:r>
            <a:br>
              <a:rPr lang="en-US" sz="2000" dirty="0"/>
            </a:br>
            <a:r>
              <a:rPr lang="pt-BR" sz="2000" dirty="0">
                <a:solidFill>
                  <a:schemeClr val="bg1"/>
                </a:solidFill>
              </a:rPr>
              <a:t>in </a:t>
            </a:r>
            <a:r>
              <a:rPr lang="pt-BR" sz="2000" dirty="0" err="1">
                <a:solidFill>
                  <a:schemeClr val="bg1"/>
                </a:solidFill>
              </a:rPr>
              <a:t>our</a:t>
            </a:r>
            <a:r>
              <a:rPr lang="pt-BR" sz="2000" dirty="0">
                <a:solidFill>
                  <a:schemeClr val="bg1"/>
                </a:solidFill>
              </a:rPr>
              <a:t> countries</a:t>
            </a:r>
          </a:p>
        </p:txBody>
      </p:sp>
      <p:sp>
        <p:nvSpPr>
          <p:cNvPr id="3" name="Rectangle 2"/>
          <p:cNvSpPr/>
          <p:nvPr/>
        </p:nvSpPr>
        <p:spPr>
          <a:xfrm rot="20057965">
            <a:off x="3574330" y="1163984"/>
            <a:ext cx="5768276" cy="1754326"/>
          </a:xfrm>
          <a:prstGeom prst="rect">
            <a:avLst/>
          </a:prstGeom>
        </p:spPr>
        <p:txBody>
          <a:bodyPr wrap="square">
            <a:spAutoFit/>
          </a:bodyPr>
          <a:lstStyle/>
          <a:p>
            <a:pPr algn="ctr"/>
            <a:r>
              <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t>
            </a:r>
            <a:r>
              <a:rPr lang="en-US" sz="5400" b="1" dirty="0">
                <a:solidFill>
                  <a:srgbClr val="DBC66B"/>
                </a:solidFill>
                <a:effectLst>
                  <a:outerShdw blurRad="38100" dist="38100" dir="2700000" algn="tl">
                    <a:srgbClr val="000000">
                      <a:alpha val="43137"/>
                    </a:srgbClr>
                  </a:outerShdw>
                </a:effectLst>
                <a:latin typeface="Times New Roman" pitchFamily="18" charset="0"/>
                <a:cs typeface="Times New Roman" pitchFamily="18" charset="0"/>
              </a:rPr>
              <a:t>a</a:t>
            </a:r>
            <a:r>
              <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t>
            </a:r>
            <a:r>
              <a:rPr lang="en-US" sz="5400" b="1" dirty="0">
                <a:solidFill>
                  <a:schemeClr val="accent5"/>
                </a:solidFill>
                <a:effectLst>
                  <a:outerShdw blurRad="38100" dist="38100" dir="2700000" algn="tl">
                    <a:srgbClr val="000000">
                      <a:alpha val="43137"/>
                    </a:srgbClr>
                  </a:outerShdw>
                </a:effectLst>
                <a:latin typeface="Times New Roman" pitchFamily="18" charset="0"/>
                <a:cs typeface="Times New Roman" pitchFamily="18" charset="0"/>
              </a:rPr>
              <a:t>e</a:t>
            </a:r>
            <a:r>
              <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t>
            </a:r>
            <a:r>
              <a:rPr lang="en-US" sz="5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a:t>
            </a:r>
            <a:r>
              <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a:t>
            </a:r>
            <a:r>
              <a:rPr lang="en-US" sz="5400" b="1" dirty="0">
                <a:solidFill>
                  <a:schemeClr val="bg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a:t>
            </a:r>
            <a:r>
              <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a:t>
            </a:r>
            <a:r>
              <a:rPr lang="en-US" sz="5400" b="1" dirty="0">
                <a:solidFill>
                  <a:srgbClr val="EAB200"/>
                </a:solidFill>
                <a:effectLst>
                  <a:outerShdw blurRad="38100" dist="38100" dir="2700000" algn="tl">
                    <a:srgbClr val="000000">
                      <a:alpha val="43137"/>
                    </a:srgbClr>
                  </a:outerShdw>
                </a:effectLst>
                <a:latin typeface="Times New Roman" pitchFamily="18" charset="0"/>
                <a:cs typeface="Times New Roman" pitchFamily="18" charset="0"/>
              </a:rPr>
              <a:t>n</a:t>
            </a:r>
            <a:r>
              <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craftmanship</a:t>
            </a:r>
            <a:endParaRPr lang="en-US" sz="5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02371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3">
            <a:extLst>
              <a:ext uri="{FF2B5EF4-FFF2-40B4-BE49-F238E27FC236}">
                <a16:creationId xmlns:a16="http://schemas.microsoft.com/office/drawing/2014/main" xmlns="" id="{B84D73B4-F569-4D64-BA77-14454E09F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xmlns="" id="{77F824B0-3724-4E4D-A7EC-04C83F468F8B}"/>
              </a:ext>
            </a:extLst>
          </p:cNvPr>
          <p:cNvSpPr>
            <a:spLocks noGrp="1"/>
          </p:cNvSpPr>
          <p:nvPr>
            <p:ph idx="1"/>
          </p:nvPr>
        </p:nvSpPr>
        <p:spPr>
          <a:xfrm>
            <a:off x="-11210" y="214380"/>
            <a:ext cx="5577839" cy="2484999"/>
          </a:xfrm>
          <a:ln/>
        </p:spPr>
        <p:style>
          <a:lnRef idx="0">
            <a:schemeClr val="accent1"/>
          </a:lnRef>
          <a:fillRef idx="3">
            <a:schemeClr val="accent1"/>
          </a:fillRef>
          <a:effectRef idx="3">
            <a:schemeClr val="accent1"/>
          </a:effectRef>
          <a:fontRef idx="minor">
            <a:schemeClr val="lt1"/>
          </a:fontRef>
        </p:style>
        <p:txBody>
          <a:bodyPr>
            <a:normAutofit/>
          </a:bodyPr>
          <a:lstStyle/>
          <a:p>
            <a:pPr>
              <a:lnSpc>
                <a:spcPct val="150000"/>
              </a:lnSpc>
              <a:buNone/>
            </a:pP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Macedonia is a country where tradition carries a lot of weight. The cultural expression, more or less, thrives by paying homage to traditional and ethnic elements. So it goes that Macedonian music, architecture, even food, stylistically tilt towards the past – being its mirror, teaching us volumes about Macedonian history and tradition. And if there is a single vertical where Macedonian history and culture express themselves together, that must be in Macedonian handicrafts.</a:t>
            </a:r>
            <a:endParaRPr lang="en-US" sz="1400" dirty="0">
              <a:latin typeface="Times New Roman" pitchFamily="18" charset="0"/>
              <a:cs typeface="Times New Roman" pitchFamily="18" charset="0"/>
            </a:endParaRPr>
          </a:p>
          <a:p>
            <a:pPr>
              <a:lnSpc>
                <a:spcPct val="150000"/>
              </a:lnSpc>
            </a:pPr>
            <a:endParaRPr lang="pt-BR" sz="1400" dirty="0">
              <a:latin typeface="Times New Roman" pitchFamily="18" charset="0"/>
              <a:cs typeface="Times New Roman" pitchFamily="18" charset="0"/>
            </a:endParaRPr>
          </a:p>
        </p:txBody>
      </p:sp>
      <p:sp>
        <p:nvSpPr>
          <p:cNvPr id="9" name="TextBox 8"/>
          <p:cNvSpPr txBox="1"/>
          <p:nvPr/>
        </p:nvSpPr>
        <p:spPr>
          <a:xfrm>
            <a:off x="0" y="2881879"/>
            <a:ext cx="5577839" cy="3000821"/>
          </a:xfrm>
          <a:prstGeom prst="rect">
            <a:avLst/>
          </a:prstGeom>
          <a:solidFill>
            <a:schemeClr val="tx2">
              <a:lumMod val="10000"/>
              <a:lumOff val="9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1400" dirty="0">
                <a:latin typeface="Times New Roman" pitchFamily="18" charset="0"/>
                <a:cs typeface="Times New Roman" pitchFamily="18" charset="0"/>
              </a:rPr>
              <a:t>Passed through generations, as a family trade, crafts in Macedonia are well respected. And while most of them created the peak of production before the Second World War, some were, even back then, dedicated to cultural expression and decor only. Macedonian handicrafts of today, without interruption continue this same line.</a:t>
            </a:r>
          </a:p>
          <a:p>
            <a:pPr>
              <a:lnSpc>
                <a:spcPct val="150000"/>
              </a:lnSpc>
            </a:pPr>
            <a:r>
              <a:rPr lang="en-US" sz="1400" dirty="0">
                <a:latin typeface="Times New Roman" pitchFamily="18" charset="0"/>
                <a:cs typeface="Times New Roman" pitchFamily="18" charset="0"/>
              </a:rPr>
              <a:t>The origin of different types of handicrafts can be traced back centuries ago, and throughout the territory of the country. Some cities were better known for a certain type of craft, where families kept the trade alive with every next generation</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pic>
        <p:nvPicPr>
          <p:cNvPr id="10242" name="Picture 2" descr="Занаетчиство: од рачна изработка нема заработка"/>
          <p:cNvPicPr>
            <a:picLocks noChangeAspect="1" noChangeArrowheads="1"/>
          </p:cNvPicPr>
          <p:nvPr/>
        </p:nvPicPr>
        <p:blipFill>
          <a:blip r:embed="rId2"/>
          <a:srcRect/>
          <a:stretch>
            <a:fillRect/>
          </a:stretch>
        </p:blipFill>
        <p:spPr bwMode="auto">
          <a:xfrm>
            <a:off x="8376439" y="2163349"/>
            <a:ext cx="3731928" cy="2487952"/>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837" y="322330"/>
            <a:ext cx="3106013" cy="1823325"/>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191" y="2377998"/>
            <a:ext cx="1717863" cy="2058654"/>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5378" y="4651301"/>
            <a:ext cx="2374739" cy="1787930"/>
          </a:xfrm>
          <a:prstGeom prst="roundRect">
            <a:avLst>
              <a:gd name="adj" fmla="val 37821"/>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8683850" y="545217"/>
            <a:ext cx="3424515" cy="16004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1400" dirty="0">
                <a:latin typeface="Times New Roman" pitchFamily="18" charset="0"/>
                <a:cs typeface="Times New Roman" pitchFamily="18" charset="0"/>
              </a:rPr>
              <a:t>The pottery in Macedonia dates back to the Paleolithic period (Old Stone Age) and has an important role in everyday life. Besides the practical application, the ceramics had also received important aesthetic artistic content that culminated in the time of the ancient period. </a:t>
            </a:r>
          </a:p>
        </p:txBody>
      </p:sp>
      <p:sp>
        <p:nvSpPr>
          <p:cNvPr id="12" name="Rectangle 11"/>
          <p:cNvSpPr/>
          <p:nvPr/>
        </p:nvSpPr>
        <p:spPr>
          <a:xfrm>
            <a:off x="8145002" y="4652770"/>
            <a:ext cx="4046993" cy="2031325"/>
          </a:xfrm>
          <a:prstGeom prst="rect">
            <a:avLst/>
          </a:prstGeom>
        </p:spPr>
        <p:style>
          <a:lnRef idx="0">
            <a:scrgbClr r="0" g="0" b="0"/>
          </a:lnRef>
          <a:fillRef idx="1003">
            <a:schemeClr val="lt1"/>
          </a:fillRef>
          <a:effectRef idx="0">
            <a:scrgbClr r="0" g="0" b="0"/>
          </a:effectRef>
          <a:fontRef idx="major"/>
        </p:style>
        <p:txBody>
          <a:bodyPr wrap="square">
            <a:spAutoFit/>
          </a:bodyPr>
          <a:lstStyle/>
          <a:p>
            <a:pPr algn="just"/>
            <a:r>
              <a:rPr lang="en-US" sz="1400" dirty="0">
                <a:latin typeface="Times New Roman" pitchFamily="18" charset="0"/>
                <a:cs typeface="Times New Roman" pitchFamily="18" charset="0"/>
              </a:rPr>
              <a:t>The production of traditional ceramic products is a hallmark of Macedonia to this day. Potters produce top-notch works and each product is unique and has unique value. Pottery dishes are made of clay, most often on a potter wheel which is motioned with a leg and decorated in a primitive way, color, graphite and application of relief motifs. The prepared products are dried and sealed in special </a:t>
            </a:r>
            <a:r>
              <a:rPr lang="en-US" sz="1400" dirty="0" smtClean="0">
                <a:latin typeface="Times New Roman" pitchFamily="18" charset="0"/>
                <a:cs typeface="Times New Roman" pitchFamily="18" charset="0"/>
              </a:rPr>
              <a:t>furnaces.</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45592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825685-77C5-4615-B1CF-16AB1AB93B85}"/>
              </a:ext>
            </a:extLst>
          </p:cNvPr>
          <p:cNvSpPr>
            <a:spLocks noGrp="1"/>
          </p:cNvSpPr>
          <p:nvPr>
            <p:ph type="title"/>
          </p:nvPr>
        </p:nvSpPr>
        <p:spPr>
          <a:xfrm>
            <a:off x="3300973" y="-91477"/>
            <a:ext cx="6325422" cy="1047823"/>
          </a:xfrm>
        </p:spPr>
        <p:txBody>
          <a:bodyPr>
            <a:norm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Macedonian Filigree</a:t>
            </a:r>
            <a:r>
              <a:rPr lang="en-US" sz="2800" b="0" dirty="0">
                <a:latin typeface="Times New Roman" pitchFamily="18" charset="0"/>
                <a:cs typeface="Times New Roman" pitchFamily="18" charset="0"/>
              </a:rPr>
              <a:t/>
            </a:r>
            <a:br>
              <a:rPr lang="en-US" sz="2800" b="0" dirty="0">
                <a:latin typeface="Times New Roman" pitchFamily="18" charset="0"/>
                <a:cs typeface="Times New Roman" pitchFamily="18" charset="0"/>
              </a:rPr>
            </a:br>
            <a:endParaRPr lang="pt-BR" sz="2800" dirty="0">
              <a:latin typeface="Times New Roman" pitchFamily="18" charset="0"/>
              <a:cs typeface="Times New Roman" pitchFamily="18" charset="0"/>
            </a:endParaRPr>
          </a:p>
        </p:txBody>
      </p:sp>
      <p:sp>
        <p:nvSpPr>
          <p:cNvPr id="3" name="Espaço Reservado para Conteúdo 2">
            <a:extLst>
              <a:ext uri="{FF2B5EF4-FFF2-40B4-BE49-F238E27FC236}">
                <a16:creationId xmlns:a16="http://schemas.microsoft.com/office/drawing/2014/main" xmlns="" id="{A598C9A5-ABD9-4AFF-B446-DC7F079EAC73}"/>
              </a:ext>
            </a:extLst>
          </p:cNvPr>
          <p:cNvSpPr>
            <a:spLocks noGrp="1"/>
          </p:cNvSpPr>
          <p:nvPr>
            <p:ph idx="1"/>
          </p:nvPr>
        </p:nvSpPr>
        <p:spPr>
          <a:xfrm>
            <a:off x="222069" y="713558"/>
            <a:ext cx="3840480" cy="4406102"/>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just">
              <a:buNone/>
            </a:pPr>
            <a:r>
              <a:rPr lang="mk-MK" sz="1400" dirty="0">
                <a:latin typeface="Times New Roman" pitchFamily="18" charset="0"/>
                <a:cs typeface="Times New Roman" pitchFamily="18" charset="0"/>
              </a:rPr>
              <a:t>	</a:t>
            </a:r>
            <a:r>
              <a:rPr lang="en-US" sz="1400" dirty="0">
                <a:latin typeface="Times New Roman" pitchFamily="18" charset="0"/>
                <a:cs typeface="Times New Roman" pitchFamily="18" charset="0"/>
              </a:rPr>
              <a:t>Filigree is an art with a long tradition. It is passed from generation to generation and requires a lot of patience, vision and above all, love in creating. Simple silver wires are intertwined miraculously. Each filigree has a history and heaviness in making it, and each one is unique, unique for its beauty and the mesh of the silver wire.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main feature of filigree is knitting a very thin, already processed wire called "</a:t>
            </a:r>
            <a:r>
              <a:rPr lang="en-US" sz="1400" dirty="0" err="1">
                <a:latin typeface="Times New Roman" pitchFamily="18" charset="0"/>
                <a:cs typeface="Times New Roman" pitchFamily="18" charset="0"/>
              </a:rPr>
              <a:t>srma</a:t>
            </a:r>
            <a:r>
              <a:rPr lang="en-US" sz="1400" dirty="0">
                <a:latin typeface="Times New Roman" pitchFamily="18" charset="0"/>
                <a:cs typeface="Times New Roman" pitchFamily="18" charset="0"/>
              </a:rPr>
              <a:t>". Sometimes the wire is thin as a fiber. Filigree is considered one of the finest and oldest techniques when it comes to processing of metal. By the mid-nineteenth century, this technique was named as wire-craft or working with wire. In fact, filigree is derived from the Latin words: </a:t>
            </a:r>
            <a:r>
              <a:rPr lang="en-US" sz="1400" dirty="0" err="1">
                <a:latin typeface="Times New Roman" pitchFamily="18" charset="0"/>
                <a:cs typeface="Times New Roman" pitchFamily="18" charset="0"/>
              </a:rPr>
              <a:t>filum</a:t>
            </a:r>
            <a:r>
              <a:rPr lang="en-US" sz="1400" dirty="0">
                <a:latin typeface="Times New Roman" pitchFamily="18" charset="0"/>
                <a:cs typeface="Times New Roman" pitchFamily="18" charset="0"/>
              </a:rPr>
              <a:t> (wire) and </a:t>
            </a:r>
            <a:r>
              <a:rPr lang="en-US" sz="1400" dirty="0" err="1">
                <a:latin typeface="Times New Roman" pitchFamily="18" charset="0"/>
                <a:cs typeface="Times New Roman" pitchFamily="18" charset="0"/>
              </a:rPr>
              <a:t>granum</a:t>
            </a:r>
            <a:r>
              <a:rPr lang="en-US" sz="1400" dirty="0">
                <a:latin typeface="Times New Roman" pitchFamily="18" charset="0"/>
                <a:cs typeface="Times New Roman" pitchFamily="18" charset="0"/>
              </a:rPr>
              <a:t> (grain), indicating the thickness of the wire in the hands of the filigree maker.</a:t>
            </a:r>
            <a:endParaRPr lang="pt-BR" sz="1400" dirty="0">
              <a:latin typeface="Times New Roman" pitchFamily="18" charset="0"/>
              <a:cs typeface="Times New Roman" pitchFamily="18" charset="0"/>
            </a:endParaRPr>
          </a:p>
        </p:txBody>
      </p:sp>
      <p:sp>
        <p:nvSpPr>
          <p:cNvPr id="4" name="TextBox 3"/>
          <p:cNvSpPr txBox="1"/>
          <p:nvPr/>
        </p:nvSpPr>
        <p:spPr>
          <a:xfrm>
            <a:off x="8948058" y="718456"/>
            <a:ext cx="2808514" cy="440120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1400" dirty="0">
                <a:latin typeface="Times New Roman" pitchFamily="18" charset="0"/>
                <a:cs typeface="Times New Roman" pitchFamily="18" charset="0"/>
              </a:rPr>
              <a:t>Silversmith is an art craft that represents an entire group of trades: silversmith with casting and hammering items, filigree, goldsmith and jewelers. For making filigree is needed the purest silver from 1000 carats which is obtained by refining (hardening) of silver with lower quality. </a:t>
            </a:r>
            <a:endParaRPr lang="mk-MK"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A number of operations are used for preparation of jewelry, including: whitening (silver jewelry is cleaned, polished), burnishing (cleaning, polishing), gilding (process in covering with gold), molding (process of making molds for casting), tempering (purification of silver for getting more carats), wire spinning (two wires are joined into one) and others.</a:t>
            </a:r>
            <a:endParaRPr lang="mk-MK" sz="1400" dirty="0">
              <a:latin typeface="Times New Roman" pitchFamily="18" charset="0"/>
              <a:cs typeface="Times New Roman" pitchFamily="18" charset="0"/>
            </a:endParaRPr>
          </a:p>
        </p:txBody>
      </p:sp>
      <p:sp>
        <p:nvSpPr>
          <p:cNvPr id="5" name="Rectangle 4"/>
          <p:cNvSpPr/>
          <p:nvPr/>
        </p:nvSpPr>
        <p:spPr>
          <a:xfrm>
            <a:off x="222069" y="5178998"/>
            <a:ext cx="11508377" cy="116955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n-US" sz="1400" dirty="0">
                <a:latin typeface="Times New Roman" pitchFamily="18" charset="0"/>
                <a:cs typeface="Times New Roman" pitchFamily="18" charset="0"/>
              </a:rPr>
              <a:t>Filigree in Macedonia had the biggest flourishing in the Middle Ages, reaching its climax in the XVIII century and the first half of XIX century. Craftsmen have a large contribution to the economic development of Macedonia. However, with the introduction of machine-products, there's a sharp decline in filigree too. Serial products are cheaper than handmade. Being in such an unenviable position, in the second half of the XIX century the majority of silversmiths have closed their shops reorienting to other activities or left abroad. Only the stubborn survived, so there are rarely silversmiths in the cities today. In fact, today there are quite a number of filigree and goldsmith stores, but in essence, they are commercial rather than creative shops.</a:t>
            </a:r>
            <a:endParaRPr lang="mk-MK" sz="1400" dirty="0">
              <a:latin typeface="Times New Roman" pitchFamily="18" charset="0"/>
              <a:cs typeface="Times New Roman" pitchFamily="18" charset="0"/>
            </a:endParaRPr>
          </a:p>
        </p:txBody>
      </p:sp>
      <p:pic>
        <p:nvPicPr>
          <p:cNvPr id="9218" name="Picture 2" descr="https://4.bp.blogspot.com/-k0yVF9ZYKNg/V8Fui9bhyHI/AAAAAAAAGls/g982GNGKr80_FLzOlLFu5PX1ZJCXWa10QCLcB/s640/filigree.jpg"/>
          <p:cNvPicPr>
            <a:picLocks noChangeAspect="1" noChangeArrowheads="1"/>
          </p:cNvPicPr>
          <p:nvPr/>
        </p:nvPicPr>
        <p:blipFill>
          <a:blip r:embed="rId2"/>
          <a:srcRect/>
          <a:stretch>
            <a:fillRect/>
          </a:stretch>
        </p:blipFill>
        <p:spPr bwMode="auto">
          <a:xfrm>
            <a:off x="6398269" y="3441419"/>
            <a:ext cx="2497847" cy="1678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239" y="633792"/>
            <a:ext cx="4211441" cy="28076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369" y="3493073"/>
            <a:ext cx="2247900" cy="1685925"/>
          </a:xfrm>
          <a:prstGeom prst="rect">
            <a:avLst/>
          </a:prstGeom>
        </p:spPr>
      </p:pic>
    </p:spTree>
    <p:extLst>
      <p:ext uri="{BB962C8B-B14F-4D97-AF65-F5344CB8AC3E}">
        <p14:creationId xmlns:p14="http://schemas.microsoft.com/office/powerpoint/2010/main" val="3572653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E8335E-AF1D-4307-9AA7-684FD299B994}"/>
              </a:ext>
            </a:extLst>
          </p:cNvPr>
          <p:cNvSpPr>
            <a:spLocks noGrp="1"/>
          </p:cNvSpPr>
          <p:nvPr>
            <p:ph type="title"/>
          </p:nvPr>
        </p:nvSpPr>
        <p:spPr>
          <a:xfrm>
            <a:off x="2588629" y="0"/>
            <a:ext cx="7291513" cy="1034090"/>
          </a:xfrm>
        </p:spPr>
        <p:txBody>
          <a:bodyPr>
            <a:normAutofit fontScale="90000"/>
          </a:bodyPr>
          <a:lstStyle/>
          <a:p>
            <a:pPr algn="ctr"/>
            <a:r>
              <a:rPr lang="en-US" dirty="0">
                <a:effectLst>
                  <a:outerShdw blurRad="38100" dist="38100" dir="2700000" algn="tl">
                    <a:srgbClr val="000000">
                      <a:alpha val="43137"/>
                    </a:srgbClr>
                  </a:outerShdw>
                </a:effectLst>
                <a:latin typeface="Times New Roman" pitchFamily="18" charset="0"/>
                <a:cs typeface="Times New Roman" pitchFamily="18" charset="0"/>
              </a:rPr>
              <a:t>Wood-painted icons</a:t>
            </a:r>
            <a:br>
              <a:rPr lang="en-US" dirty="0">
                <a:effectLst>
                  <a:outerShdw blurRad="38100" dist="38100" dir="2700000" algn="tl">
                    <a:srgbClr val="000000">
                      <a:alpha val="43137"/>
                    </a:srgbClr>
                  </a:outerShdw>
                </a:effectLst>
                <a:latin typeface="Times New Roman" pitchFamily="18" charset="0"/>
                <a:cs typeface="Times New Roman" pitchFamily="18" charset="0"/>
              </a:rPr>
            </a:br>
            <a:endParaRPr lang="pt-BR"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ço Reservado para Conteúdo 2">
            <a:extLst>
              <a:ext uri="{FF2B5EF4-FFF2-40B4-BE49-F238E27FC236}">
                <a16:creationId xmlns:a16="http://schemas.microsoft.com/office/drawing/2014/main" xmlns="" id="{FB337D36-758B-422D-9CA3-44CF6B6C80F6}"/>
              </a:ext>
            </a:extLst>
          </p:cNvPr>
          <p:cNvSpPr>
            <a:spLocks noGrp="1"/>
          </p:cNvSpPr>
          <p:nvPr>
            <p:ph idx="1"/>
          </p:nvPr>
        </p:nvSpPr>
        <p:spPr>
          <a:xfrm>
            <a:off x="416258" y="1034090"/>
            <a:ext cx="4769891" cy="5271175"/>
          </a:xfrm>
          <a:ln/>
        </p:spPr>
        <p:style>
          <a:lnRef idx="1">
            <a:schemeClr val="accent5"/>
          </a:lnRef>
          <a:fillRef idx="2">
            <a:schemeClr val="accent5"/>
          </a:fillRef>
          <a:effectRef idx="1">
            <a:schemeClr val="accent5"/>
          </a:effectRef>
          <a:fontRef idx="minor">
            <a:schemeClr val="dk1"/>
          </a:fontRef>
        </p:style>
        <p:txBody>
          <a:bodyPr>
            <a:noAutofit/>
          </a:bodyPr>
          <a:lstStyle/>
          <a:p>
            <a:pPr algn="just">
              <a:lnSpc>
                <a:spcPct val="150000"/>
              </a:lnSpc>
              <a:buNone/>
            </a:pPr>
            <a:r>
              <a:rPr lang="en-US" sz="1400" dirty="0">
                <a:latin typeface="Times New Roman" pitchFamily="18" charset="0"/>
                <a:cs typeface="Times New Roman" pitchFamily="18" charset="0"/>
              </a:rPr>
              <a:t>	Ancient Christianity themes, produced by various artists and techniques, closely resembling original icons from the ninth century and beyond; Original and authentic, the iconographers have preserved the technique and nowadays paint some of the most valuable icon paintings on wood.</a:t>
            </a:r>
          </a:p>
          <a:p>
            <a:pPr algn="just">
              <a:lnSpc>
                <a:spcPct val="150000"/>
              </a:lnSpc>
              <a:buNone/>
            </a:pPr>
            <a:r>
              <a:rPr lang="en-US" sz="1400" dirty="0">
                <a:latin typeface="Times New Roman" pitchFamily="18" charset="0"/>
                <a:cs typeface="Times New Roman" pitchFamily="18" charset="0"/>
              </a:rPr>
              <a:t>	While in Macedonia, you’ll probably visit a lot of beautiful Orthodox churches. This might inspire you to buy a couple of lovely painted wooden icons. You can find these items practically anywhere, from the old bazaars in different cities to the small shops located in various churches.</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They make great souvenirs, come in many different  shapes and sizes, and most of them are reasonably priced. Finally, if you decide to purchase these icons, keep in mind that they are objects of great religious significance to believers and, as such, should be respected.</a:t>
            </a:r>
            <a:endParaRPr lang="mk-MK" sz="1400" dirty="0">
              <a:latin typeface="Times New Roman" pitchFamily="18" charset="0"/>
              <a:cs typeface="Times New Roman" pitchFamily="18" charset="0"/>
            </a:endParaRPr>
          </a:p>
          <a:p>
            <a:pPr algn="just">
              <a:lnSpc>
                <a:spcPct val="150000"/>
              </a:lnSpc>
              <a:buNone/>
            </a:pPr>
            <a:endParaRPr lang="pt-BR" sz="1400" dirty="0">
              <a:latin typeface="Times New Roman" pitchFamily="18" charset="0"/>
              <a:cs typeface="Times New Roman" pitchFamily="18" charset="0"/>
            </a:endParaRPr>
          </a:p>
        </p:txBody>
      </p:sp>
      <p:pic>
        <p:nvPicPr>
          <p:cNvPr id="8194" name="Picture 2" descr="Monastery_Sveti_Jovan_Bigorski"/>
          <p:cNvPicPr>
            <a:picLocks noChangeAspect="1" noChangeArrowheads="1"/>
          </p:cNvPicPr>
          <p:nvPr/>
        </p:nvPicPr>
        <p:blipFill>
          <a:blip r:embed="rId2"/>
          <a:srcRect/>
          <a:stretch>
            <a:fillRect/>
          </a:stretch>
        </p:blipFill>
        <p:spPr bwMode="auto">
          <a:xfrm>
            <a:off x="5641975" y="837656"/>
            <a:ext cx="5876735" cy="26445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195" name="Picture 3"/>
          <p:cNvPicPr>
            <a:picLocks noChangeAspect="1" noChangeArrowheads="1"/>
          </p:cNvPicPr>
          <p:nvPr/>
        </p:nvPicPr>
        <p:blipFill>
          <a:blip r:embed="rId3"/>
          <a:srcRect l="7552" t="11754" r="38743" b="25186"/>
          <a:stretch>
            <a:fillRect/>
          </a:stretch>
        </p:blipFill>
        <p:spPr bwMode="auto">
          <a:xfrm>
            <a:off x="6616357" y="3669677"/>
            <a:ext cx="3927969" cy="2593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55902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0417F0-93FA-41C7-9058-C8044B7D6454}"/>
              </a:ext>
            </a:extLst>
          </p:cNvPr>
          <p:cNvSpPr>
            <a:spLocks noGrp="1"/>
          </p:cNvSpPr>
          <p:nvPr>
            <p:ph type="title"/>
          </p:nvPr>
        </p:nvSpPr>
        <p:spPr>
          <a:xfrm>
            <a:off x="1110343" y="0"/>
            <a:ext cx="10241280" cy="828040"/>
          </a:xfrm>
        </p:spPr>
        <p:txBody>
          <a:bodyPr/>
          <a:lstStyle/>
          <a:p>
            <a:pPr algn="ctr"/>
            <a:r>
              <a:rPr lang="en-US" dirty="0">
                <a:effectLst>
                  <a:outerShdw blurRad="38100" dist="38100" dir="2700000" algn="tl">
                    <a:srgbClr val="000000">
                      <a:alpha val="43137"/>
                    </a:srgbClr>
                  </a:outerShdw>
                </a:effectLst>
                <a:latin typeface="Times New Roman" pitchFamily="18" charset="0"/>
                <a:cs typeface="Times New Roman" pitchFamily="18" charset="0"/>
              </a:rPr>
              <a:t>Wood Carving</a:t>
            </a:r>
            <a:endParaRPr lang="pt-BR"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ço Reservado para Conteúdo 2">
            <a:extLst>
              <a:ext uri="{FF2B5EF4-FFF2-40B4-BE49-F238E27FC236}">
                <a16:creationId xmlns:a16="http://schemas.microsoft.com/office/drawing/2014/main" xmlns="" id="{10045914-339D-48F0-B075-84389DC812B4}"/>
              </a:ext>
            </a:extLst>
          </p:cNvPr>
          <p:cNvSpPr>
            <a:spLocks noGrp="1"/>
          </p:cNvSpPr>
          <p:nvPr>
            <p:ph idx="1"/>
          </p:nvPr>
        </p:nvSpPr>
        <p:spPr>
          <a:xfrm>
            <a:off x="0" y="1027331"/>
            <a:ext cx="4564743" cy="5275507"/>
          </a:xfrm>
          <a:ln/>
        </p:spPr>
        <p:style>
          <a:lnRef idx="1">
            <a:schemeClr val="accent4"/>
          </a:lnRef>
          <a:fillRef idx="2">
            <a:schemeClr val="accent4"/>
          </a:fillRef>
          <a:effectRef idx="1">
            <a:schemeClr val="accent4"/>
          </a:effectRef>
          <a:fontRef idx="minor">
            <a:schemeClr val="dk1"/>
          </a:fontRef>
        </p:style>
        <p:txBody>
          <a:bodyPr>
            <a:noAutofit/>
          </a:bodyPr>
          <a:lstStyle/>
          <a:p>
            <a:pPr algn="just" fontAlgn="base">
              <a:buNone/>
            </a:pPr>
            <a:r>
              <a:rPr lang="en-US" sz="1400" dirty="0">
                <a:latin typeface="Times New Roman" pitchFamily="18" charset="0"/>
                <a:cs typeface="Times New Roman" pitchFamily="18" charset="0"/>
              </a:rPr>
              <a:t>	Wood carving is one of most magnificent artifacts Macedonia can contribute to the global cultural heritage. For everyone visiting Macedonia the deep carved iconostases in the churches of the Holy </a:t>
            </a:r>
            <a:r>
              <a:rPr lang="en-US" sz="1400" dirty="0" err="1">
                <a:latin typeface="Times New Roman" pitchFamily="18" charset="0"/>
                <a:cs typeface="Times New Roman" pitchFamily="18" charset="0"/>
              </a:rPr>
              <a:t>Saviour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Sveti</a:t>
            </a:r>
            <a:r>
              <a:rPr lang="en-US" sz="1400" dirty="0">
                <a:latin typeface="Times New Roman" pitchFamily="18" charset="0"/>
                <a:cs typeface="Times New Roman" pitchFamily="18" charset="0"/>
              </a:rPr>
              <a:t> spas) in Skopje, St. Gavril in </a:t>
            </a:r>
            <a:r>
              <a:rPr lang="en-US" sz="1400" dirty="0" err="1">
                <a:latin typeface="Times New Roman" pitchFamily="18" charset="0"/>
                <a:cs typeface="Times New Roman" pitchFamily="18" charset="0"/>
              </a:rPr>
              <a:t>Lesnovo</a:t>
            </a:r>
            <a:r>
              <a:rPr lang="en-US" sz="1400" dirty="0">
                <a:latin typeface="Times New Roman" pitchFamily="18" charset="0"/>
                <a:cs typeface="Times New Roman" pitchFamily="18" charset="0"/>
              </a:rPr>
              <a:t>, near </a:t>
            </a:r>
            <a:r>
              <a:rPr lang="en-US" sz="1400" dirty="0" err="1">
                <a:latin typeface="Times New Roman" pitchFamily="18" charset="0"/>
                <a:cs typeface="Times New Roman" pitchFamily="18" charset="0"/>
              </a:rPr>
              <a:t>Probishtip</a:t>
            </a:r>
            <a:r>
              <a:rPr lang="en-US" sz="1400" dirty="0">
                <a:latin typeface="Times New Roman" pitchFamily="18" charset="0"/>
                <a:cs typeface="Times New Roman" pitchFamily="18" charset="0"/>
              </a:rPr>
              <a:t>, St. Nicholas in </a:t>
            </a:r>
            <a:r>
              <a:rPr lang="en-US" sz="1400" dirty="0" err="1">
                <a:latin typeface="Times New Roman" pitchFamily="18" charset="0"/>
                <a:cs typeface="Times New Roman" pitchFamily="18" charset="0"/>
              </a:rPr>
              <a:t>Krushevo</a:t>
            </a:r>
            <a:r>
              <a:rPr lang="en-US" sz="1400" dirty="0">
                <a:latin typeface="Times New Roman" pitchFamily="18" charset="0"/>
                <a:cs typeface="Times New Roman" pitchFamily="18" charset="0"/>
              </a:rPr>
              <a:t> and St. John </a:t>
            </a:r>
            <a:r>
              <a:rPr lang="en-US" sz="1400" dirty="0" err="1">
                <a:latin typeface="Times New Roman" pitchFamily="18" charset="0"/>
                <a:cs typeface="Times New Roman" pitchFamily="18" charset="0"/>
              </a:rPr>
              <a:t>Bigorski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Sveti</a:t>
            </a:r>
            <a:r>
              <a:rPr lang="en-US" sz="1400" dirty="0">
                <a:latin typeface="Times New Roman" pitchFamily="18" charset="0"/>
                <a:cs typeface="Times New Roman" pitchFamily="18" charset="0"/>
              </a:rPr>
              <a:t> Jovan) near Debar, are must-see cultural attractions. These pieces had brought the wood carving craft to the level of art. Their exceptional value lies in the high relief and fretwork in which the characteristics of the single material, the wood, are used to their utmost without any gilded surfaces or added </a:t>
            </a:r>
            <a:r>
              <a:rPr lang="en-US" sz="1400" dirty="0" err="1">
                <a:latin typeface="Times New Roman" pitchFamily="18" charset="0"/>
                <a:cs typeface="Times New Roman" pitchFamily="18" charset="0"/>
              </a:rPr>
              <a:t>colour</a:t>
            </a:r>
            <a:r>
              <a:rPr lang="en-US" sz="1400" dirty="0">
                <a:latin typeface="Times New Roman" pitchFamily="18" charset="0"/>
                <a:cs typeface="Times New Roman" pitchFamily="18" charset="0"/>
              </a:rPr>
              <a:t>. </a:t>
            </a:r>
          </a:p>
          <a:p>
            <a:pPr algn="just" fontAlgn="base">
              <a:buNone/>
            </a:pPr>
            <a:r>
              <a:rPr lang="en-US" sz="1400" dirty="0">
                <a:latin typeface="Times New Roman" pitchFamily="18" charset="0"/>
                <a:cs typeface="Times New Roman" pitchFamily="18" charset="0"/>
              </a:rPr>
              <a:t>	The old decorative technique of woodcarving exists in many regions of the world. The tradition in Macedonia originated a thousand years ago, when this way of decorative sculpturing complemented fresco-painting as an integral part of the decorations of the old Byzantine churches erected throughout Macedonia after Byzantium re-established its rule over the country in the 11th century. The oldest such example are the wood carvings on the altar of the </a:t>
            </a:r>
            <a:r>
              <a:rPr lang="en-US" sz="1400" dirty="0" err="1">
                <a:latin typeface="Times New Roman" pitchFamily="18" charset="0"/>
                <a:cs typeface="Times New Roman" pitchFamily="18" charset="0"/>
              </a:rPr>
              <a:t>Ohrid</a:t>
            </a:r>
            <a:r>
              <a:rPr lang="en-US" sz="1400" dirty="0">
                <a:latin typeface="Times New Roman" pitchFamily="18" charset="0"/>
                <a:cs typeface="Times New Roman" pitchFamily="18" charset="0"/>
              </a:rPr>
              <a:t> Cathedral Church of St. Sophia.</a:t>
            </a:r>
          </a:p>
          <a:p>
            <a:pPr algn="just" fontAlgn="base">
              <a:buNone/>
            </a:pPr>
            <a:r>
              <a:rPr lang="en-US" sz="1400" dirty="0">
                <a:latin typeface="Times New Roman" pitchFamily="18" charset="0"/>
                <a:cs typeface="Times New Roman" pitchFamily="18" charset="0"/>
              </a:rPr>
              <a:t>	</a:t>
            </a:r>
          </a:p>
          <a:p>
            <a:pPr algn="just">
              <a:buNone/>
            </a:pPr>
            <a:endParaRPr lang="pt-BR" sz="1400" dirty="0">
              <a:latin typeface="Times New Roman" pitchFamily="18" charset="0"/>
              <a:cs typeface="Times New Roman" pitchFamily="18" charset="0"/>
            </a:endParaRPr>
          </a:p>
        </p:txBody>
      </p:sp>
      <p:sp>
        <p:nvSpPr>
          <p:cNvPr id="4" name="Rectangle 3"/>
          <p:cNvSpPr/>
          <p:nvPr/>
        </p:nvSpPr>
        <p:spPr>
          <a:xfrm>
            <a:off x="4804221" y="4332223"/>
            <a:ext cx="7155545" cy="1169551"/>
          </a:xfrm>
          <a:prstGeom prst="rect">
            <a:avLst/>
          </a:prstGeom>
          <a:ln>
            <a:solidFill>
              <a:schemeClr val="tx1"/>
            </a:solidFill>
          </a:ln>
        </p:spPr>
        <p:txBody>
          <a:bodyPr wrap="square">
            <a:spAutoFit/>
          </a:bodyPr>
          <a:lstStyle/>
          <a:p>
            <a:pPr algn="just"/>
            <a:r>
              <a:rPr lang="en-US" sz="1400" dirty="0">
                <a:latin typeface="Times New Roman" pitchFamily="18" charset="0"/>
                <a:cs typeface="Times New Roman" pitchFamily="18" charset="0"/>
              </a:rPr>
              <a:t>Yet, scholars find connections between the ancient, medieval, 19</a:t>
            </a:r>
            <a:r>
              <a:rPr lang="en-US" sz="1400" baseline="30000" dirty="0">
                <a:latin typeface="Times New Roman" pitchFamily="18" charset="0"/>
                <a:cs typeface="Times New Roman" pitchFamily="18" charset="0"/>
              </a:rPr>
              <a:t>th</a:t>
            </a:r>
            <a:r>
              <a:rPr lang="en-US" sz="1400" dirty="0">
                <a:latin typeface="Times New Roman" pitchFamily="18" charset="0"/>
                <a:cs typeface="Times New Roman" pitchFamily="18" charset="0"/>
              </a:rPr>
              <a:t>-century and present- day wood carving. There is a variety of motives repeatedly used over the centuries. There are fish, deer, lion, eagle, peacock, snake, figs, wine leaves, oak leaves and flowers. Such symbols are found on the burnt carved wood from the ancient site of </a:t>
            </a:r>
            <a:r>
              <a:rPr lang="en-US" sz="1400" dirty="0" err="1">
                <a:latin typeface="Times New Roman" pitchFamily="18" charset="0"/>
                <a:cs typeface="Times New Roman" pitchFamily="18" charset="0"/>
              </a:rPr>
              <a:t>Bargala</a:t>
            </a:r>
            <a:r>
              <a:rPr lang="en-US" sz="1400" dirty="0">
                <a:latin typeface="Times New Roman" pitchFamily="18" charset="0"/>
                <a:cs typeface="Times New Roman" pitchFamily="18" charset="0"/>
              </a:rPr>
              <a:t>, near </a:t>
            </a:r>
            <a:r>
              <a:rPr lang="en-US" sz="1400" dirty="0" err="1">
                <a:latin typeface="Times New Roman" pitchFamily="18" charset="0"/>
                <a:cs typeface="Times New Roman" pitchFamily="18" charset="0"/>
              </a:rPr>
              <a:t>Shtip</a:t>
            </a:r>
            <a:r>
              <a:rPr lang="en-US" sz="1400" dirty="0">
                <a:latin typeface="Times New Roman" pitchFamily="18" charset="0"/>
                <a:cs typeface="Times New Roman" pitchFamily="18" charset="0"/>
              </a:rPr>
              <a:t>, dating back to the 4th century.</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Woodcarving rapidly declined in the period before and after the First World War. </a:t>
            </a:r>
            <a:endParaRPr lang="mk-MK"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24" y="1027331"/>
            <a:ext cx="3196325" cy="31963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431" y="1137515"/>
            <a:ext cx="3967939" cy="297595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9465" b="8142"/>
          <a:stretch/>
        </p:blipFill>
        <p:spPr>
          <a:xfrm rot="16200000">
            <a:off x="5333757" y="5271256"/>
            <a:ext cx="811663" cy="132080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9465" b="8142"/>
          <a:stretch/>
        </p:blipFill>
        <p:spPr>
          <a:xfrm rot="16200000">
            <a:off x="6654564" y="5271256"/>
            <a:ext cx="811663" cy="132080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799" y="5501774"/>
            <a:ext cx="1322387"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972" y="5501773"/>
            <a:ext cx="13223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9465" b="8142"/>
          <a:stretch/>
        </p:blipFill>
        <p:spPr>
          <a:xfrm rot="16200000">
            <a:off x="10606931" y="5247202"/>
            <a:ext cx="811663" cy="1320806"/>
          </a:xfrm>
          <a:prstGeom prst="rect">
            <a:avLst/>
          </a:prstGeom>
        </p:spPr>
      </p:pic>
    </p:spTree>
    <p:extLst>
      <p:ext uri="{BB962C8B-B14F-4D97-AF65-F5344CB8AC3E}">
        <p14:creationId xmlns:p14="http://schemas.microsoft.com/office/powerpoint/2010/main" val="366160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62668E-1BE0-4453-BCBA-85E0DB08351E}"/>
              </a:ext>
            </a:extLst>
          </p:cNvPr>
          <p:cNvSpPr>
            <a:spLocks noGrp="1"/>
          </p:cNvSpPr>
          <p:nvPr>
            <p:ph type="title"/>
          </p:nvPr>
        </p:nvSpPr>
        <p:spPr>
          <a:xfrm>
            <a:off x="508000" y="0"/>
            <a:ext cx="11395166" cy="537029"/>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Traditional Music instruments</a:t>
            </a:r>
            <a:endParaRPr lang="pt-BR"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ço Reservado para Conteúdo 2">
            <a:extLst>
              <a:ext uri="{FF2B5EF4-FFF2-40B4-BE49-F238E27FC236}">
                <a16:creationId xmlns:a16="http://schemas.microsoft.com/office/drawing/2014/main" xmlns="" id="{C337F5B3-01A4-4818-9699-7203AD1257CA}"/>
              </a:ext>
            </a:extLst>
          </p:cNvPr>
          <p:cNvSpPr>
            <a:spLocks noGrp="1"/>
          </p:cNvSpPr>
          <p:nvPr>
            <p:ph idx="1"/>
          </p:nvPr>
        </p:nvSpPr>
        <p:spPr>
          <a:xfrm>
            <a:off x="79740" y="1305555"/>
            <a:ext cx="4521281" cy="2648857"/>
          </a:xfrm>
        </p:spPr>
        <p:txBody>
          <a:bodyPr anchor="b">
            <a:normAutofit/>
          </a:bodyPr>
          <a:lstStyle/>
          <a:p>
            <a:pPr fontAlgn="base">
              <a:lnSpc>
                <a:spcPct val="100000"/>
              </a:lnSpc>
              <a:buNone/>
            </a:pPr>
            <a:r>
              <a:rPr lang="en-US" sz="1400" dirty="0">
                <a:latin typeface="Times New Roman" pitchFamily="18" charset="0"/>
                <a:cs typeface="Times New Roman" pitchFamily="18" charset="0"/>
              </a:rPr>
              <a:t>	Macedonian’s version of the </a:t>
            </a:r>
            <a:r>
              <a:rPr lang="en-US" sz="1400" dirty="0" err="1">
                <a:latin typeface="Times New Roman" pitchFamily="18" charset="0"/>
                <a:cs typeface="Times New Roman" pitchFamily="18" charset="0"/>
              </a:rPr>
              <a:t>bagpie</a:t>
            </a:r>
            <a:r>
              <a:rPr lang="en-US" sz="1400" dirty="0">
                <a:latin typeface="Times New Roman" pitchFamily="18" charset="0"/>
                <a:cs typeface="Times New Roman" pitchFamily="18" charset="0"/>
              </a:rPr>
              <a:t> - its origins are in Macedonia’s mountain villages. </a:t>
            </a:r>
            <a:r>
              <a:rPr lang="en-US" sz="1400" dirty="0" err="1">
                <a:latin typeface="Times New Roman" pitchFamily="18" charset="0"/>
                <a:cs typeface="Times New Roman" pitchFamily="18" charset="0"/>
              </a:rPr>
              <a:t>Gajdas</a:t>
            </a:r>
            <a:r>
              <a:rPr lang="en-US" sz="1400" dirty="0">
                <a:latin typeface="Times New Roman" pitchFamily="18" charset="0"/>
                <a:cs typeface="Times New Roman" pitchFamily="18" charset="0"/>
              </a:rPr>
              <a:t> have four main parts:</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chanter (</a:t>
            </a:r>
            <a:r>
              <a:rPr lang="en-US" sz="1400" dirty="0" err="1">
                <a:latin typeface="Times New Roman" pitchFamily="18" charset="0"/>
                <a:cs typeface="Times New Roman" pitchFamily="18" charset="0"/>
              </a:rPr>
              <a:t>gajdarka</a:t>
            </a:r>
            <a:r>
              <a:rPr lang="en-US" sz="1400" dirty="0">
                <a:latin typeface="Times New Roman" pitchFamily="18" charset="0"/>
                <a:cs typeface="Times New Roman" pitchFamily="18" charset="0"/>
              </a:rPr>
              <a:t>) - a wooden tube with seven finger holes in front and a thumb hole at the back</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drone (</a:t>
            </a:r>
            <a:r>
              <a:rPr lang="en-US" sz="1400" dirty="0" err="1">
                <a:latin typeface="Times New Roman" pitchFamily="18" charset="0"/>
                <a:cs typeface="Times New Roman" pitchFamily="18" charset="0"/>
              </a:rPr>
              <a:t>brcalo</a:t>
            </a:r>
            <a:r>
              <a:rPr lang="en-US" sz="1400" dirty="0">
                <a:latin typeface="Times New Roman" pitchFamily="18" charset="0"/>
                <a:cs typeface="Times New Roman" pitchFamily="18" charset="0"/>
              </a:rPr>
              <a:t>) - producing the </a:t>
            </a:r>
            <a:r>
              <a:rPr lang="en-US" sz="1400" dirty="0" err="1">
                <a:latin typeface="Times New Roman" pitchFamily="18" charset="0"/>
                <a:cs typeface="Times New Roman" pitchFamily="18" charset="0"/>
              </a:rPr>
              <a:t>constand</a:t>
            </a:r>
            <a:r>
              <a:rPr lang="en-US" sz="1400" dirty="0">
                <a:latin typeface="Times New Roman" pitchFamily="18" charset="0"/>
                <a:cs typeface="Times New Roman" pitchFamily="18" charset="0"/>
              </a:rPr>
              <a:t> sound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a:t>
            </a:r>
            <a:r>
              <a:rPr lang="en-US" sz="1400" dirty="0" err="1">
                <a:latin typeface="Times New Roman" pitchFamily="18" charset="0"/>
                <a:cs typeface="Times New Roman" pitchFamily="18" charset="0"/>
              </a:rPr>
              <a:t>duvalo</a:t>
            </a:r>
            <a:r>
              <a:rPr lang="en-US" sz="1400" dirty="0">
                <a:latin typeface="Times New Roman" pitchFamily="18" charset="0"/>
                <a:cs typeface="Times New Roman" pitchFamily="18" charset="0"/>
              </a:rPr>
              <a:t> - a wooden pie attached to the bag where the musician blows air init</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bag itself (</a:t>
            </a:r>
            <a:r>
              <a:rPr lang="en-US" sz="1400" dirty="0" err="1">
                <a:latin typeface="Times New Roman" pitchFamily="18" charset="0"/>
                <a:cs typeface="Times New Roman" pitchFamily="18" charset="0"/>
              </a:rPr>
              <a:t>mev</a:t>
            </a:r>
            <a:r>
              <a:rPr lang="en-US" sz="1400" dirty="0">
                <a:latin typeface="Times New Roman" pitchFamily="18" charset="0"/>
                <a:cs typeface="Times New Roman" pitchFamily="18" charset="0"/>
              </a:rPr>
              <a:t>) - made of tanned sheep or goat skin.</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a:t>
            </a:r>
            <a:r>
              <a:rPr lang="en-US" sz="1400" dirty="0" err="1">
                <a:latin typeface="Times New Roman" pitchFamily="18" charset="0"/>
                <a:cs typeface="Times New Roman" pitchFamily="18" charset="0"/>
              </a:rPr>
              <a:t>gajda</a:t>
            </a:r>
            <a:r>
              <a:rPr lang="en-US" sz="1400" dirty="0">
                <a:latin typeface="Times New Roman" pitchFamily="18" charset="0"/>
                <a:cs typeface="Times New Roman" pitchFamily="18" charset="0"/>
              </a:rPr>
              <a:t> usually accompanied by a </a:t>
            </a:r>
            <a:r>
              <a:rPr lang="en-US" sz="1400" dirty="0" err="1">
                <a:latin typeface="Times New Roman" pitchFamily="18" charset="0"/>
                <a:cs typeface="Times New Roman" pitchFamily="18" charset="0"/>
              </a:rPr>
              <a:t>kaval</a:t>
            </a:r>
            <a:r>
              <a:rPr lang="en-US" sz="1400" dirty="0">
                <a:latin typeface="Times New Roman" pitchFamily="18" charset="0"/>
                <a:cs typeface="Times New Roman" pitchFamily="18" charset="0"/>
              </a:rPr>
              <a:t> or two, a </a:t>
            </a:r>
            <a:r>
              <a:rPr lang="en-US" sz="1400" dirty="0" err="1">
                <a:latin typeface="Times New Roman" pitchFamily="18" charset="0"/>
                <a:cs typeface="Times New Roman" pitchFamily="18" charset="0"/>
              </a:rPr>
              <a:t>tambura</a:t>
            </a:r>
            <a:r>
              <a:rPr lang="en-US" sz="1400" dirty="0">
                <a:latin typeface="Times New Roman" pitchFamily="18" charset="0"/>
                <a:cs typeface="Times New Roman" pitchFamily="18" charset="0"/>
              </a:rPr>
              <a:t> and perhaps a percussion instrument like the </a:t>
            </a:r>
            <a:r>
              <a:rPr lang="en-US" sz="1400" dirty="0" err="1">
                <a:latin typeface="Times New Roman" pitchFamily="18" charset="0"/>
                <a:cs typeface="Times New Roman" pitchFamily="18" charset="0"/>
              </a:rPr>
              <a:t>tapanche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dajre</a:t>
            </a:r>
            <a:r>
              <a:rPr lang="en-US" sz="1400" dirty="0">
                <a:latin typeface="Times New Roman" pitchFamily="18" charset="0"/>
                <a:cs typeface="Times New Roman" pitchFamily="18" charset="0"/>
              </a:rPr>
              <a:t> or </a:t>
            </a:r>
            <a:r>
              <a:rPr lang="en-US" sz="1400" dirty="0" err="1">
                <a:latin typeface="Times New Roman" pitchFamily="18" charset="0"/>
                <a:cs typeface="Times New Roman" pitchFamily="18" charset="0"/>
              </a:rPr>
              <a:t>tarabuka</a:t>
            </a:r>
            <a:r>
              <a:rPr lang="en-US" sz="1400" dirty="0">
                <a:latin typeface="Times New Roman" pitchFamily="18" charset="0"/>
                <a:cs typeface="Times New Roman" pitchFamily="18" charset="0"/>
              </a:rPr>
              <a:t>.</a:t>
            </a:r>
          </a:p>
        </p:txBody>
      </p:sp>
      <p:pic>
        <p:nvPicPr>
          <p:cNvPr id="6148" name="Picture 4" descr="https://macedonia-timeless.com/img/Macedonian_instruments_gajda.gif"/>
          <p:cNvPicPr>
            <a:picLocks noChangeAspect="1" noChangeArrowheads="1"/>
          </p:cNvPicPr>
          <p:nvPr/>
        </p:nvPicPr>
        <p:blipFill>
          <a:blip r:embed="rId2"/>
          <a:srcRect/>
          <a:stretch>
            <a:fillRect/>
          </a:stretch>
        </p:blipFill>
        <p:spPr bwMode="auto">
          <a:xfrm>
            <a:off x="159654" y="4045850"/>
            <a:ext cx="2044291" cy="2585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4674834" y="1207982"/>
            <a:ext cx="3634591" cy="3108543"/>
          </a:xfrm>
          <a:prstGeom prst="rect">
            <a:avLst/>
          </a:prstGeom>
        </p:spPr>
        <p:txBody>
          <a:bodyPr wrap="square">
            <a:spAutoFit/>
          </a:bodyPr>
          <a:lstStyle/>
          <a:p>
            <a:pPr algn="just"/>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This is a good-size drum.  What sets it apart is that the musicians of Macedonia play it with two specially designed drumsticks - known as a </a:t>
            </a:r>
            <a:r>
              <a:rPr lang="en-US" sz="1400" dirty="0" err="1">
                <a:latin typeface="Times New Roman" pitchFamily="18" charset="0"/>
                <a:cs typeface="Times New Roman" pitchFamily="18" charset="0"/>
              </a:rPr>
              <a:t>kukuda</a:t>
            </a:r>
            <a:r>
              <a:rPr lang="en-US" sz="1400" dirty="0">
                <a:latin typeface="Times New Roman" pitchFamily="18" charset="0"/>
                <a:cs typeface="Times New Roman" pitchFamily="18" charset="0"/>
              </a:rPr>
              <a:t> and a </a:t>
            </a:r>
            <a:r>
              <a:rPr lang="en-US" sz="1400" dirty="0" err="1">
                <a:latin typeface="Times New Roman" pitchFamily="18" charset="0"/>
                <a:cs typeface="Times New Roman" pitchFamily="18" charset="0"/>
              </a:rPr>
              <a:t>prachka</a:t>
            </a:r>
            <a:r>
              <a:rPr lang="en-US" sz="1400" dirty="0">
                <a:latin typeface="Times New Roman" pitchFamily="18" charset="0"/>
                <a:cs typeface="Times New Roman" pitchFamily="18" charset="0"/>
              </a:rPr>
              <a:t>. The </a:t>
            </a:r>
            <a:r>
              <a:rPr lang="en-US" sz="1400" dirty="0" err="1">
                <a:latin typeface="Times New Roman" pitchFamily="18" charset="0"/>
                <a:cs typeface="Times New Roman" pitchFamily="18" charset="0"/>
              </a:rPr>
              <a:t>kukuda</a:t>
            </a:r>
            <a:r>
              <a:rPr lang="en-US" sz="1400" dirty="0">
                <a:latin typeface="Times New Roman" pitchFamily="18" charset="0"/>
                <a:cs typeface="Times New Roman" pitchFamily="18" charset="0"/>
              </a:rPr>
              <a:t> is a narrow pipe made of wood, while the </a:t>
            </a:r>
            <a:r>
              <a:rPr lang="en-US" sz="1400" dirty="0" err="1">
                <a:latin typeface="Times New Roman" pitchFamily="18" charset="0"/>
                <a:cs typeface="Times New Roman" pitchFamily="18" charset="0"/>
              </a:rPr>
              <a:t>prachka</a:t>
            </a:r>
            <a:r>
              <a:rPr lang="en-US" sz="1400" dirty="0">
                <a:latin typeface="Times New Roman" pitchFamily="18" charset="0"/>
                <a:cs typeface="Times New Roman" pitchFamily="18" charset="0"/>
              </a:rPr>
              <a:t> is more like a thin switch. Each one strikes a different side of the drum and the difference in sound is remarkable; together they produce an impression that something big is about to happen. The </a:t>
            </a:r>
            <a:r>
              <a:rPr lang="en-US" sz="1400" dirty="0" err="1">
                <a:latin typeface="Times New Roman" pitchFamily="18" charset="0"/>
                <a:cs typeface="Times New Roman" pitchFamily="18" charset="0"/>
              </a:rPr>
              <a:t>tapan</a:t>
            </a:r>
            <a:r>
              <a:rPr lang="en-US" sz="1400" dirty="0">
                <a:latin typeface="Times New Roman" pitchFamily="18" charset="0"/>
                <a:cs typeface="Times New Roman" pitchFamily="18" charset="0"/>
              </a:rPr>
              <a:t> is the traditional accompaniment for most folk bands playing at special occasions. You will find it at the </a:t>
            </a:r>
            <a:r>
              <a:rPr lang="en-US" sz="1400" dirty="0" err="1">
                <a:latin typeface="Times New Roman" pitchFamily="18" charset="0"/>
                <a:cs typeface="Times New Roman" pitchFamily="18" charset="0"/>
              </a:rPr>
              <a:t>Galicnik</a:t>
            </a:r>
            <a:r>
              <a:rPr lang="en-US" sz="1400" dirty="0">
                <a:latin typeface="Times New Roman" pitchFamily="18" charset="0"/>
                <a:cs typeface="Times New Roman" pitchFamily="18" charset="0"/>
              </a:rPr>
              <a:t> wedding.  </a:t>
            </a:r>
            <a:endParaRPr lang="mk-MK" sz="1400" dirty="0">
              <a:latin typeface="Times New Roman" pitchFamily="18" charset="0"/>
              <a:cs typeface="Times New Roman" pitchFamily="18" charset="0"/>
            </a:endParaRPr>
          </a:p>
        </p:txBody>
      </p:sp>
      <p:pic>
        <p:nvPicPr>
          <p:cNvPr id="6150" name="Picture 6" descr="https://macedonia-timeless.com/img/Tapan.SM.jpg"/>
          <p:cNvPicPr>
            <a:picLocks noChangeAspect="1" noChangeArrowheads="1"/>
          </p:cNvPicPr>
          <p:nvPr/>
        </p:nvPicPr>
        <p:blipFill>
          <a:blip r:embed="rId3"/>
          <a:srcRect/>
          <a:stretch>
            <a:fillRect/>
          </a:stretch>
        </p:blipFill>
        <p:spPr bwMode="auto">
          <a:xfrm>
            <a:off x="4181687" y="4360385"/>
            <a:ext cx="2352020" cy="2385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8931975" y="1490221"/>
            <a:ext cx="2481942" cy="2906761"/>
          </a:xfrm>
          <a:prstGeom prst="rect">
            <a:avLst/>
          </a:prstGeom>
        </p:spPr>
        <p:txBody>
          <a:bodyPr wrap="square">
            <a:spAutoFit/>
          </a:bodyPr>
          <a:lstStyle/>
          <a:p>
            <a:pPr algn="just" fontAlgn="base"/>
            <a:r>
              <a:rPr lang="en-US" sz="1400" dirty="0">
                <a:latin typeface="Times New Roman" pitchFamily="18" charset="0"/>
                <a:cs typeface="Times New Roman" pitchFamily="18" charset="0"/>
              </a:rPr>
              <a:t>Typically played at weddings, social occasions and Turkish wrestling matches, the </a:t>
            </a:r>
            <a:r>
              <a:rPr lang="en-US" sz="1400" dirty="0" err="1">
                <a:latin typeface="Times New Roman" pitchFamily="18" charset="0"/>
                <a:cs typeface="Times New Roman" pitchFamily="18" charset="0"/>
              </a:rPr>
              <a:t>zurla</a:t>
            </a:r>
            <a:r>
              <a:rPr lang="en-US" sz="1400" dirty="0">
                <a:latin typeface="Times New Roman" pitchFamily="18" charset="0"/>
                <a:cs typeface="Times New Roman" pitchFamily="18" charset="0"/>
              </a:rPr>
              <a:t> has a distinct piercing sound that is usually heard well above the drum (</a:t>
            </a:r>
            <a:r>
              <a:rPr lang="en-US" sz="1400" dirty="0" err="1">
                <a:latin typeface="Times New Roman" pitchFamily="18" charset="0"/>
                <a:cs typeface="Times New Roman" pitchFamily="18" charset="0"/>
              </a:rPr>
              <a:t>tapan</a:t>
            </a:r>
            <a:r>
              <a:rPr lang="en-US" sz="1400" dirty="0">
                <a:latin typeface="Times New Roman" pitchFamily="18" charset="0"/>
                <a:cs typeface="Times New Roman" pitchFamily="18" charset="0"/>
              </a:rPr>
              <a:t>) that accompanies. It is a wooden two-part wind instrument, the body of which is a conical pipe. A beak (</a:t>
            </a:r>
            <a:r>
              <a:rPr lang="en-US" sz="1400" dirty="0" err="1">
                <a:latin typeface="Times New Roman" pitchFamily="18" charset="0"/>
                <a:cs typeface="Times New Roman" pitchFamily="18" charset="0"/>
              </a:rPr>
              <a:t>slavec</a:t>
            </a:r>
            <a:r>
              <a:rPr lang="en-US" sz="1400" dirty="0">
                <a:latin typeface="Times New Roman" pitchFamily="18" charset="0"/>
                <a:cs typeface="Times New Roman" pitchFamily="18" charset="0"/>
              </a:rPr>
              <a:t>) is inserted into the upper, narrow part.</a:t>
            </a:r>
          </a:p>
          <a:p>
            <a:pPr algn="just"/>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mk-MK" sz="1400" dirty="0">
              <a:latin typeface="Times New Roman" pitchFamily="18" charset="0"/>
              <a:cs typeface="Times New Roman" pitchFamily="18" charset="0"/>
            </a:endParaRPr>
          </a:p>
        </p:txBody>
      </p:sp>
      <p:pic>
        <p:nvPicPr>
          <p:cNvPr id="6152" name="Picture 8" descr="https://macedonia-timeless.com/img/zurna.sm.jpg"/>
          <p:cNvPicPr>
            <a:picLocks noChangeAspect="1" noChangeArrowheads="1"/>
          </p:cNvPicPr>
          <p:nvPr/>
        </p:nvPicPr>
        <p:blipFill>
          <a:blip r:embed="rId4"/>
          <a:srcRect/>
          <a:stretch>
            <a:fillRect/>
          </a:stretch>
        </p:blipFill>
        <p:spPr bwMode="auto">
          <a:xfrm>
            <a:off x="9549105" y="4057267"/>
            <a:ext cx="2222174" cy="2435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9795574" y="1120889"/>
            <a:ext cx="754743"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err="1">
                <a:effectLst>
                  <a:outerShdw blurRad="38100" dist="38100" dir="2700000" algn="tl">
                    <a:srgbClr val="000000">
                      <a:alpha val="43137"/>
                    </a:srgbClr>
                  </a:outerShdw>
                </a:effectLst>
                <a:latin typeface="Times New Roman" pitchFamily="18" charset="0"/>
                <a:cs typeface="Times New Roman" pitchFamily="18" charset="0"/>
              </a:rPr>
              <a:t>Zurla</a:t>
            </a:r>
            <a:endParaRPr lang="mk-MK"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6053071" y="1085465"/>
            <a:ext cx="878115"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b="1" dirty="0" err="1">
                <a:effectLst>
                  <a:outerShdw blurRad="38100" dist="38100" dir="2700000" algn="tl">
                    <a:srgbClr val="000000">
                      <a:alpha val="43137"/>
                    </a:srgbClr>
                  </a:outerShdw>
                </a:effectLst>
                <a:latin typeface="Times New Roman" pitchFamily="18" charset="0"/>
                <a:cs typeface="Times New Roman" pitchFamily="18" charset="0"/>
              </a:rPr>
              <a:t>Tapan</a:t>
            </a:r>
            <a:endParaRPr lang="mk-MK"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596571" y="937035"/>
            <a:ext cx="1214747"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err="1">
                <a:effectLst>
                  <a:outerShdw blurRad="38100" dist="38100" dir="2700000" algn="tl">
                    <a:srgbClr val="000000">
                      <a:alpha val="43137"/>
                    </a:srgbClr>
                  </a:outerShdw>
                </a:effectLst>
                <a:latin typeface="Times New Roman" pitchFamily="18" charset="0"/>
                <a:cs typeface="Times New Roman" pitchFamily="18" charset="0"/>
              </a:rPr>
              <a:t>Gajda</a:t>
            </a:r>
            <a:endParaRPr lang="mk-MK"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81" y="4316525"/>
            <a:ext cx="1658934" cy="22147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3707" y="4874095"/>
            <a:ext cx="2827941" cy="1583647"/>
          </a:xfrm>
          <a:prstGeom prst="rect">
            <a:avLst/>
          </a:prstGeom>
        </p:spPr>
      </p:pic>
      <p:sp>
        <p:nvSpPr>
          <p:cNvPr id="7" name="TextBox 6"/>
          <p:cNvSpPr txBox="1"/>
          <p:nvPr/>
        </p:nvSpPr>
        <p:spPr>
          <a:xfrm>
            <a:off x="2811318" y="629258"/>
            <a:ext cx="5790368"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dirty="0">
                <a:latin typeface="Times New Roman" pitchFamily="18" charset="0"/>
                <a:cs typeface="Times New Roman" pitchFamily="18" charset="0"/>
              </a:rPr>
              <a:t>Making traditional musical instruments is a craft that still exists in Macedonia</a:t>
            </a:r>
          </a:p>
        </p:txBody>
      </p:sp>
    </p:spTree>
    <p:extLst>
      <p:ext uri="{BB962C8B-B14F-4D97-AF65-F5344CB8AC3E}">
        <p14:creationId xmlns:p14="http://schemas.microsoft.com/office/powerpoint/2010/main" val="244978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AE6031-678B-4428-85ED-00BCFD6EC1B0}"/>
              </a:ext>
            </a:extLst>
          </p:cNvPr>
          <p:cNvSpPr>
            <a:spLocks noGrp="1"/>
          </p:cNvSpPr>
          <p:nvPr>
            <p:ph type="title"/>
          </p:nvPr>
        </p:nvSpPr>
        <p:spPr>
          <a:xfrm>
            <a:off x="1357086" y="229471"/>
            <a:ext cx="10007600" cy="583329"/>
          </a:xfrm>
        </p:spPr>
        <p:txBody>
          <a:bodyPr/>
          <a:lstStyle/>
          <a:p>
            <a:pPr algn="ctr"/>
            <a:r>
              <a:rPr lang="en-US" dirty="0">
                <a:effectLst>
                  <a:outerShdw blurRad="38100" dist="38100" dir="2700000" algn="tl">
                    <a:srgbClr val="000000">
                      <a:alpha val="43137"/>
                    </a:srgbClr>
                  </a:outerShdw>
                </a:effectLst>
                <a:latin typeface="Times New Roman" pitchFamily="18" charset="0"/>
                <a:cs typeface="Times New Roman" pitchFamily="18" charset="0"/>
              </a:rPr>
              <a:t>Traditional shoes</a:t>
            </a:r>
            <a:endParaRPr lang="pt-BR"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ço Reservado para Conteúdo 2">
            <a:extLst>
              <a:ext uri="{FF2B5EF4-FFF2-40B4-BE49-F238E27FC236}">
                <a16:creationId xmlns:a16="http://schemas.microsoft.com/office/drawing/2014/main" xmlns="" id="{A3728342-4354-446B-B1A9-8A243C43D857}"/>
              </a:ext>
            </a:extLst>
          </p:cNvPr>
          <p:cNvSpPr>
            <a:spLocks noGrp="1"/>
          </p:cNvSpPr>
          <p:nvPr>
            <p:ph idx="1"/>
          </p:nvPr>
        </p:nvSpPr>
        <p:spPr>
          <a:xfrm>
            <a:off x="224972" y="1110778"/>
            <a:ext cx="2750458" cy="5101335"/>
          </a:xfrm>
        </p:spPr>
        <p:txBody>
          <a:bodyPr>
            <a:normAutofit/>
          </a:bodyPr>
          <a:lstStyle/>
          <a:p>
            <a:pPr algn="just">
              <a:lnSpc>
                <a:spcPct val="100000"/>
              </a:lnSpc>
              <a:buNone/>
            </a:pPr>
            <a:r>
              <a:rPr lang="en-US" sz="1400" dirty="0">
                <a:latin typeface="Times New Roman" pitchFamily="18" charset="0"/>
                <a:cs typeface="Times New Roman" pitchFamily="18" charset="0"/>
              </a:rPr>
              <a:t>	The leather and decorated footwear, the Macedonian traditional show, was produced throughout the country around beginning of the past century. Now, a craft kept alive by few, it still provides the ethno enthusiast with rare items.</a:t>
            </a:r>
          </a:p>
          <a:p>
            <a:pPr algn="just">
              <a:lnSpc>
                <a:spcPct val="100000"/>
              </a:lnSpc>
              <a:buNone/>
            </a:pPr>
            <a:r>
              <a:rPr lang="en-US" sz="1400" dirty="0">
                <a:latin typeface="Times New Roman" pitchFamily="18" charset="0"/>
                <a:cs typeface="Times New Roman" pitchFamily="18" charset="0"/>
              </a:rPr>
              <a:t>	Many preserved pairs are being part of someone’s collection, though there are still those who would gladly sell them for the right price. Each pair is handcrafted, and by design shows the region from where it came. With decorative elements, made almost exclusively from leather, they are a true piece of Macedonian handicraft treasure. You can nowadays, even find craftsmen who make then in different sizes, some even as souvenirs, or as a part of your key-chain.</a:t>
            </a:r>
          </a:p>
          <a:p>
            <a:pPr algn="just">
              <a:lnSpc>
                <a:spcPct val="100000"/>
              </a:lnSpc>
            </a:pPr>
            <a:endParaRPr lang="pt-BR" sz="1400" dirty="0">
              <a:latin typeface="Times New Roman" pitchFamily="18" charset="0"/>
              <a:cs typeface="Times New Roman" pitchFamily="18" charset="0"/>
            </a:endParaRPr>
          </a:p>
        </p:txBody>
      </p:sp>
      <p:sp>
        <p:nvSpPr>
          <p:cNvPr id="4" name="Rectangle 3"/>
          <p:cNvSpPr/>
          <p:nvPr/>
        </p:nvSpPr>
        <p:spPr>
          <a:xfrm>
            <a:off x="7184571" y="1131676"/>
            <a:ext cx="4775200" cy="5262979"/>
          </a:xfrm>
          <a:prstGeom prst="rect">
            <a:avLst/>
          </a:prstGeom>
        </p:spPr>
        <p:txBody>
          <a:bodyPr wrap="square">
            <a:spAutoFit/>
          </a:bodyPr>
          <a:lstStyle/>
          <a:p>
            <a:pPr algn="just"/>
            <a:r>
              <a:rPr lang="en-US" sz="1400" dirty="0">
                <a:latin typeface="Times New Roman" pitchFamily="18" charset="0"/>
                <a:cs typeface="Times New Roman" pitchFamily="18" charset="0"/>
              </a:rPr>
              <a:t>The process of making Macedonian </a:t>
            </a:r>
            <a:r>
              <a:rPr lang="en-US" sz="1400" dirty="0" err="1">
                <a:latin typeface="Times New Roman" pitchFamily="18" charset="0"/>
                <a:cs typeface="Times New Roman" pitchFamily="18" charset="0"/>
              </a:rPr>
              <a:t>opinci</a:t>
            </a:r>
            <a:r>
              <a:rPr lang="en-US" sz="1400" dirty="0">
                <a:latin typeface="Times New Roman" pitchFamily="18" charset="0"/>
                <a:cs typeface="Times New Roman" pitchFamily="18" charset="0"/>
              </a:rPr>
              <a:t> lasts for several days (depending on the season).</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First, is cut a piece of calf or cow leather that is already tanned. Then, it is put in water to become wet. The time of how long the skin will stay in water depends on the thickness of the leather itself, which, in turn, depends on the tanning.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"If the leather is thicker and harder then it must be watered for an extended period of time. And that depends on the tanning."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One pair of </a:t>
            </a:r>
            <a:r>
              <a:rPr lang="en-US" sz="1400" dirty="0" err="1">
                <a:latin typeface="Times New Roman" pitchFamily="18" charset="0"/>
                <a:cs typeface="Times New Roman" pitchFamily="18" charset="0"/>
              </a:rPr>
              <a:t>opinci</a:t>
            </a:r>
            <a:r>
              <a:rPr lang="en-US" sz="1400" dirty="0">
                <a:latin typeface="Times New Roman" pitchFamily="18" charset="0"/>
                <a:cs typeface="Times New Roman" pitchFamily="18" charset="0"/>
              </a:rPr>
              <a:t> can't be imagined if they don't go through that process of watering.</a:t>
            </a:r>
            <a:br>
              <a:rPr lang="en-US" sz="1400" dirty="0">
                <a:latin typeface="Times New Roman" pitchFamily="18" charset="0"/>
                <a:cs typeface="Times New Roman" pitchFamily="18" charset="0"/>
              </a:rPr>
            </a:br>
            <a:r>
              <a:rPr lang="en-US" sz="1400" b="1" dirty="0">
                <a:latin typeface="Times New Roman" pitchFamily="18" charset="0"/>
                <a:cs typeface="Times New Roman" pitchFamily="18" charset="0"/>
              </a:rPr>
              <a:t>To produce a pair of </a:t>
            </a:r>
            <a:r>
              <a:rPr lang="en-US" sz="1400" b="1" dirty="0" err="1">
                <a:latin typeface="Times New Roman" pitchFamily="18" charset="0"/>
                <a:cs typeface="Times New Roman" pitchFamily="18" charset="0"/>
              </a:rPr>
              <a:t>opinci</a:t>
            </a:r>
            <a:r>
              <a:rPr lang="en-US" sz="1400" b="1" dirty="0">
                <a:latin typeface="Times New Roman" pitchFamily="18" charset="0"/>
                <a:cs typeface="Times New Roman" pitchFamily="18" charset="0"/>
              </a:rPr>
              <a:t>, the leather and the water are necessary.</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When the process of watering is completed, the size of the shoes will be determined and during all the time, the shoe is on a mold. With the help of this mold, the shape is determined. When the shape is determined, one piece of leather is sewn on the back, one strap in the middle and two more straps on the front. When the sewing process is completed, the </a:t>
            </a:r>
            <a:r>
              <a:rPr lang="en-US" sz="1400" dirty="0" err="1">
                <a:latin typeface="Times New Roman" pitchFamily="18" charset="0"/>
                <a:cs typeface="Times New Roman" pitchFamily="18" charset="0"/>
              </a:rPr>
              <a:t>opinci</a:t>
            </a:r>
            <a:r>
              <a:rPr lang="en-US" sz="1400" dirty="0">
                <a:latin typeface="Times New Roman" pitchFamily="18" charset="0"/>
                <a:cs typeface="Times New Roman" pitchFamily="18" charset="0"/>
              </a:rPr>
              <a:t> are carried on drying and don't depart from the mold fort two to three days depending on the daytime temperature.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Until 50 years ago, </a:t>
            </a:r>
            <a:r>
              <a:rPr lang="en-US" sz="1400" dirty="0" err="1">
                <a:latin typeface="Times New Roman" pitchFamily="18" charset="0"/>
                <a:cs typeface="Times New Roman" pitchFamily="18" charset="0"/>
              </a:rPr>
              <a:t>opinci</a:t>
            </a:r>
            <a:r>
              <a:rPr lang="en-US" sz="1400" dirty="0">
                <a:latin typeface="Times New Roman" pitchFamily="18" charset="0"/>
                <a:cs typeface="Times New Roman" pitchFamily="18" charset="0"/>
              </a:rPr>
              <a:t> were usually worn in rural areas of the Balkan countries. Nowadays, they are only used in folk costume, for folkloric dance ensembles, festivals, feast days or other cultural events.</a:t>
            </a:r>
            <a:endParaRPr lang="mk-MK" sz="1400" dirty="0">
              <a:latin typeface="Times New Roman" pitchFamily="18" charset="0"/>
              <a:cs typeface="Times New Roman" pitchFamily="18" charset="0"/>
            </a:endParaRPr>
          </a:p>
        </p:txBody>
      </p:sp>
      <p:pic>
        <p:nvPicPr>
          <p:cNvPr id="5122" name="Picture 2" descr="https://3.bp.blogspot.com/-WI44ZAvitDc/WkdCLA3nhPI/AAAAAAAAWIo/vMXjvJQvK8Auht2wX2xsdBoVgB5QVtrwACLcBGAs/s640/OPINCI.jpg"/>
          <p:cNvPicPr>
            <a:picLocks noChangeAspect="1" noChangeArrowheads="1"/>
          </p:cNvPicPr>
          <p:nvPr/>
        </p:nvPicPr>
        <p:blipFill>
          <a:blip r:embed="rId2"/>
          <a:srcRect/>
          <a:stretch>
            <a:fillRect/>
          </a:stretch>
        </p:blipFill>
        <p:spPr bwMode="auto">
          <a:xfrm>
            <a:off x="3439885" y="960084"/>
            <a:ext cx="3286890" cy="211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058" y="3161935"/>
            <a:ext cx="1977272" cy="29659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958" y="3175208"/>
            <a:ext cx="1970613" cy="2952635"/>
          </a:xfrm>
          <a:prstGeom prst="rect">
            <a:avLst/>
          </a:prstGeom>
        </p:spPr>
      </p:pic>
    </p:spTree>
    <p:extLst>
      <p:ext uri="{BB962C8B-B14F-4D97-AF65-F5344CB8AC3E}">
        <p14:creationId xmlns:p14="http://schemas.microsoft.com/office/powerpoint/2010/main" val="2410394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A53FEA-D05B-44C2-B021-3EA83CA5A8E0}"/>
              </a:ext>
            </a:extLst>
          </p:cNvPr>
          <p:cNvSpPr>
            <a:spLocks noGrp="1"/>
          </p:cNvSpPr>
          <p:nvPr>
            <p:ph type="title"/>
          </p:nvPr>
        </p:nvSpPr>
        <p:spPr>
          <a:xfrm>
            <a:off x="1993487" y="151712"/>
            <a:ext cx="8151256" cy="456549"/>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2400" dirty="0">
                <a:effectLst>
                  <a:outerShdw blurRad="38100" dist="38100" dir="2700000" algn="tl">
                    <a:srgbClr val="000000">
                      <a:alpha val="43137"/>
                    </a:srgbClr>
                  </a:outerShdw>
                </a:effectLst>
                <a:latin typeface="Times New Roman" pitchFamily="18" charset="0"/>
                <a:cs typeface="Times New Roman" pitchFamily="18" charset="0"/>
              </a:rPr>
              <a:t>Clothing and textile items</a:t>
            </a:r>
            <a:endParaRPr lang="pt-BR"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ço Reservado para Conteúdo 2">
            <a:extLst>
              <a:ext uri="{FF2B5EF4-FFF2-40B4-BE49-F238E27FC236}">
                <a16:creationId xmlns:a16="http://schemas.microsoft.com/office/drawing/2014/main" xmlns="" id="{73CACECA-6182-404F-AE18-248302BF63A8}"/>
              </a:ext>
            </a:extLst>
          </p:cNvPr>
          <p:cNvSpPr>
            <a:spLocks noGrp="1"/>
          </p:cNvSpPr>
          <p:nvPr>
            <p:ph idx="1"/>
          </p:nvPr>
        </p:nvSpPr>
        <p:spPr>
          <a:xfrm>
            <a:off x="6433475" y="1091183"/>
            <a:ext cx="2448775" cy="3286853"/>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25000" lnSpcReduction="20000"/>
          </a:bodyPr>
          <a:lstStyle/>
          <a:p>
            <a:pPr>
              <a:buNone/>
            </a:pPr>
            <a:r>
              <a:rPr lang="en-US" sz="5600" dirty="0" smtClean="0">
                <a:solidFill>
                  <a:schemeClr val="tx1"/>
                </a:solidFill>
                <a:latin typeface="Times New Roman" pitchFamily="18" charset="0"/>
                <a:cs typeface="Times New Roman" pitchFamily="18" charset="0"/>
              </a:rPr>
              <a:t>	While traditional Macedonian costumes can cost upward to a real fortune, there are still artists who are devoted to such design. The range of items here is rather broad, including </a:t>
            </a:r>
            <a:r>
              <a:rPr lang="en-US" sz="5600" dirty="0" err="1" smtClean="0">
                <a:solidFill>
                  <a:schemeClr val="tx1"/>
                </a:solidFill>
                <a:latin typeface="Times New Roman" pitchFamily="18" charset="0"/>
                <a:cs typeface="Times New Roman" pitchFamily="18" charset="0"/>
              </a:rPr>
              <a:t>wearables</a:t>
            </a:r>
            <a:r>
              <a:rPr lang="en-US" sz="5600" dirty="0" smtClean="0">
                <a:solidFill>
                  <a:schemeClr val="tx1"/>
                </a:solidFill>
                <a:latin typeface="Times New Roman" pitchFamily="18" charset="0"/>
                <a:cs typeface="Times New Roman" pitchFamily="18" charset="0"/>
              </a:rPr>
              <a:t>, but small textile material as well. A chemise, a vest, a decorative collar, a headscarf, socks, detachable sleeves and of course an apron, all part of the Macedonian traditional vest, though available to be found separately. </a:t>
            </a:r>
            <a:endParaRPr lang="pt-BR" sz="1500" dirty="0">
              <a:solidFill>
                <a:schemeClr val="tx1"/>
              </a:solidFill>
              <a:latin typeface="Times New Roman" pitchFamily="18" charset="0"/>
              <a:cs typeface="Times New Roman" pitchFamily="18" charset="0"/>
            </a:endParaRPr>
          </a:p>
        </p:txBody>
      </p:sp>
      <p:pic>
        <p:nvPicPr>
          <p:cNvPr id="4098" name="Picture 2" descr="Makedonski vez"/>
          <p:cNvPicPr>
            <a:picLocks noChangeAspect="1" noChangeArrowheads="1"/>
          </p:cNvPicPr>
          <p:nvPr/>
        </p:nvPicPr>
        <p:blipFill>
          <a:blip r:embed="rId2"/>
          <a:srcRect/>
          <a:stretch>
            <a:fillRect/>
          </a:stretch>
        </p:blipFill>
        <p:spPr bwMode="auto">
          <a:xfrm>
            <a:off x="196292" y="1114861"/>
            <a:ext cx="2992863" cy="1821905"/>
          </a:xfrm>
          <a:prstGeom prst="rect">
            <a:avLst/>
          </a:prstGeom>
          <a:ln>
            <a:noFill/>
          </a:ln>
          <a:effectLst>
            <a:outerShdw blurRad="292100" dist="139700" dir="2700000" algn="tl" rotWithShape="0">
              <a:srgbClr val="333333">
                <a:alpha val="65000"/>
              </a:srgbClr>
            </a:outerShdw>
          </a:effectLst>
        </p:spPr>
      </p:pic>
      <p:pic>
        <p:nvPicPr>
          <p:cNvPr id="4100" name="Picture 4" descr="Traditional Macedonian Clothes - North Macedonia Timeless"/>
          <p:cNvPicPr>
            <a:picLocks noChangeAspect="1" noChangeArrowheads="1"/>
          </p:cNvPicPr>
          <p:nvPr/>
        </p:nvPicPr>
        <p:blipFill>
          <a:blip r:embed="rId3"/>
          <a:srcRect/>
          <a:stretch>
            <a:fillRect/>
          </a:stretch>
        </p:blipFill>
        <p:spPr bwMode="auto">
          <a:xfrm>
            <a:off x="3546008" y="1091183"/>
            <a:ext cx="2459867" cy="184558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88620" y="746344"/>
            <a:ext cx="2725170" cy="30777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1400" dirty="0">
                <a:latin typeface="Times New Roman" pitchFamily="18" charset="0"/>
                <a:cs typeface="Times New Roman" pitchFamily="18" charset="0"/>
              </a:rPr>
              <a:t>MACEDONIAN </a:t>
            </a:r>
            <a:r>
              <a:rPr lang="en-US" sz="1400" dirty="0" smtClean="0">
                <a:latin typeface="Times New Roman" pitchFamily="18" charset="0"/>
                <a:cs typeface="Times New Roman" pitchFamily="18" charset="0"/>
              </a:rPr>
              <a:t>  EMBROIDERY</a:t>
            </a:r>
            <a:endParaRPr lang="en-US" sz="1400" dirty="0">
              <a:latin typeface="Times New Roman" pitchFamily="18" charset="0"/>
              <a:cs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133" y="1114862"/>
            <a:ext cx="2710591" cy="3311462"/>
          </a:xfrm>
          <a:prstGeom prst="rect">
            <a:avLst/>
          </a:prstGeom>
        </p:spPr>
      </p:pic>
      <p:sp>
        <p:nvSpPr>
          <p:cNvPr id="10" name="Rectangle 9"/>
          <p:cNvSpPr/>
          <p:nvPr/>
        </p:nvSpPr>
        <p:spPr>
          <a:xfrm>
            <a:off x="9082822" y="806577"/>
            <a:ext cx="2872902"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1400" dirty="0" smtClean="0">
                <a:latin typeface="Times New Roman" pitchFamily="18" charset="0"/>
                <a:cs typeface="Times New Roman" pitchFamily="18" charset="0"/>
              </a:rPr>
              <a:t>MACEDONIAN  FOLK COSTUME</a:t>
            </a:r>
            <a:endParaRPr lang="en-US" sz="1400" dirty="0">
              <a:latin typeface="Times New Roman" pitchFamily="18" charset="0"/>
              <a:cs typeface="Times New Roman" pitchFamily="18" charset="0"/>
            </a:endParaRPr>
          </a:p>
        </p:txBody>
      </p:sp>
      <p:sp>
        <p:nvSpPr>
          <p:cNvPr id="8" name="Rectangle 7"/>
          <p:cNvSpPr/>
          <p:nvPr/>
        </p:nvSpPr>
        <p:spPr>
          <a:xfrm>
            <a:off x="196292" y="3101551"/>
            <a:ext cx="5985726" cy="1600438"/>
          </a:xfrm>
          <a:prstGeom prst="rect">
            <a:avLst/>
          </a:prstGeom>
        </p:spPr>
        <p:txBody>
          <a:bodyPr wrap="square">
            <a:spAutoFit/>
          </a:bodyPr>
          <a:lstStyle/>
          <a:p>
            <a:pPr algn="just"/>
            <a:r>
              <a:rPr lang="en-US" sz="1400" dirty="0">
                <a:latin typeface="Times New Roman" pitchFamily="18" charset="0"/>
                <a:cs typeface="Times New Roman" pitchFamily="18" charset="0"/>
              </a:rPr>
              <a:t>Macedonian costume is the embroidery with luxurious and geometric patterns, </a:t>
            </a:r>
            <a:r>
              <a:rPr lang="en-US" sz="1400" dirty="0" err="1">
                <a:latin typeface="Times New Roman" pitchFamily="18" charset="0"/>
                <a:cs typeface="Times New Roman" pitchFamily="18" charset="0"/>
              </a:rPr>
              <a:t>srma</a:t>
            </a:r>
            <a:r>
              <a:rPr lang="en-US" sz="1400" dirty="0">
                <a:latin typeface="Times New Roman" pitchFamily="18" charset="0"/>
                <a:cs typeface="Times New Roman" pitchFamily="18" charset="0"/>
              </a:rPr>
              <a:t> and braids, as well as jewelry made of metal, silver, beads and fruits of nature. As a characteristic ornament, especially for women's costumes, mostly embroidered were the shirts and headbands. The color is dominated by the red color, although green, yellow and dark blue are also present.</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Macedonian national embroidery clearly testifies the creative originality of its creator - Macedonian woman.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6499" y="4520870"/>
            <a:ext cx="2942223" cy="1650403"/>
          </a:xfrm>
          <a:prstGeom prst="rect">
            <a:avLst/>
          </a:prstGeom>
        </p:spPr>
      </p:pic>
      <p:sp>
        <p:nvSpPr>
          <p:cNvPr id="9" name="Rectangle 8"/>
          <p:cNvSpPr/>
          <p:nvPr/>
        </p:nvSpPr>
        <p:spPr>
          <a:xfrm>
            <a:off x="196292" y="4786278"/>
            <a:ext cx="2754913" cy="138499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1400" dirty="0">
                <a:latin typeface="Times New Roman" pitchFamily="18" charset="0"/>
                <a:cs typeface="Times New Roman" pitchFamily="18" charset="0"/>
              </a:rPr>
              <a:t>The fabrics for the folk costumes were made by loom. The loom was also used to make carpets, and hand weaving, although rarely used today, is mainly used to make souvenir items.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232905" y="4520870"/>
            <a:ext cx="2849917" cy="1580120"/>
          </a:xfrm>
          <a:prstGeom prst="rect">
            <a:avLst/>
          </a:prstGeom>
        </p:spPr>
      </p:pic>
      <p:sp>
        <p:nvSpPr>
          <p:cNvPr id="12" name="TextBox 11"/>
          <p:cNvSpPr txBox="1"/>
          <p:nvPr/>
        </p:nvSpPr>
        <p:spPr>
          <a:xfrm>
            <a:off x="6878643" y="6079281"/>
            <a:ext cx="1558440"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400" dirty="0">
                <a:latin typeface="Times New Roman" pitchFamily="18" charset="0"/>
                <a:cs typeface="Times New Roman" pitchFamily="18" charset="0"/>
              </a:rPr>
              <a:t>Macedonian carpet</a:t>
            </a:r>
          </a:p>
        </p:txBody>
      </p:sp>
      <p:sp>
        <p:nvSpPr>
          <p:cNvPr id="13" name="Isosceles Triangle 12"/>
          <p:cNvSpPr/>
          <p:nvPr/>
        </p:nvSpPr>
        <p:spPr>
          <a:xfrm rot="10800000">
            <a:off x="9126994" y="4567074"/>
            <a:ext cx="2946867" cy="1712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67629" y="4607407"/>
            <a:ext cx="2295821" cy="954107"/>
          </a:xfrm>
          <a:prstGeom prst="rect">
            <a:avLst/>
          </a:prstGeom>
          <a:noFill/>
        </p:spPr>
        <p:txBody>
          <a:bodyPr wrap="none" rtlCol="0">
            <a:spAutoFit/>
          </a:bodyPr>
          <a:lstStyle/>
          <a:p>
            <a:r>
              <a:rPr lang="en-US" sz="1400" b="1" dirty="0" smtClean="0">
                <a:solidFill>
                  <a:srgbClr val="C00000"/>
                </a:solidFill>
                <a:latin typeface="Times New Roman" pitchFamily="18" charset="0"/>
                <a:cs typeface="Times New Roman" pitchFamily="18" charset="0"/>
              </a:rPr>
              <a:t>W</a:t>
            </a:r>
            <a:r>
              <a:rPr lang="mk-MK" sz="1400" b="1" dirty="0" smtClean="0">
                <a:solidFill>
                  <a:srgbClr val="C00000"/>
                </a:solidFill>
                <a:latin typeface="Times New Roman" pitchFamily="18" charset="0"/>
                <a:cs typeface="Times New Roman" pitchFamily="18" charset="0"/>
              </a:rPr>
              <a:t>Е</a:t>
            </a:r>
            <a:r>
              <a:rPr lang="en-US" sz="1400" b="1" dirty="0" smtClean="0">
                <a:solidFill>
                  <a:srgbClr val="C00000"/>
                </a:solidFill>
                <a:latin typeface="Times New Roman" pitchFamily="18" charset="0"/>
                <a:cs typeface="Times New Roman" pitchFamily="18" charset="0"/>
              </a:rPr>
              <a:t>LCOME </a:t>
            </a:r>
            <a:r>
              <a:rPr lang="en-US" sz="1400" b="1" dirty="0">
                <a:solidFill>
                  <a:srgbClr val="C00000"/>
                </a:solidFill>
                <a:latin typeface="Times New Roman" pitchFamily="18" charset="0"/>
                <a:cs typeface="Times New Roman" pitchFamily="18" charset="0"/>
              </a:rPr>
              <a:t>to </a:t>
            </a:r>
            <a:r>
              <a:rPr lang="en-US" sz="1400" b="1" dirty="0" smtClean="0">
                <a:solidFill>
                  <a:srgbClr val="C00000"/>
                </a:solidFill>
                <a:latin typeface="Times New Roman" pitchFamily="18" charset="0"/>
                <a:cs typeface="Times New Roman" pitchFamily="18" charset="0"/>
              </a:rPr>
              <a:t>Macedonia</a:t>
            </a:r>
            <a:r>
              <a:rPr lang="mk-MK" sz="1400" b="1" dirty="0" smtClean="0">
                <a:solidFill>
                  <a:srgbClr val="C00000"/>
                </a:solidFill>
                <a:latin typeface="Times New Roman" pitchFamily="18" charset="0"/>
                <a:cs typeface="Times New Roman" pitchFamily="18" charset="0"/>
              </a:rPr>
              <a:t> </a:t>
            </a:r>
          </a:p>
          <a:p>
            <a:r>
              <a:rPr lang="en-US" sz="1400" b="1" dirty="0" smtClean="0">
                <a:solidFill>
                  <a:srgbClr val="C00000"/>
                </a:solidFill>
                <a:latin typeface="Times New Roman" pitchFamily="18" charset="0"/>
                <a:cs typeface="Times New Roman" pitchFamily="18" charset="0"/>
              </a:rPr>
              <a:t>           and enjoy</a:t>
            </a:r>
          </a:p>
          <a:p>
            <a:r>
              <a:rPr lang="en-US" sz="1400" b="1" dirty="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          </a:t>
            </a:r>
            <a:r>
              <a:rPr lang="en-US" sz="1400" b="1" dirty="0">
                <a:solidFill>
                  <a:srgbClr val="C00000"/>
                </a:solidFill>
                <a:latin typeface="Times New Roman" pitchFamily="18" charset="0"/>
                <a:cs typeface="Times New Roman" pitchFamily="18" charset="0"/>
              </a:rPr>
              <a:t>the works </a:t>
            </a:r>
            <a:endParaRPr lang="mk-MK" sz="1400" b="1" dirty="0" smtClean="0">
              <a:solidFill>
                <a:srgbClr val="C00000"/>
              </a:solidFill>
              <a:latin typeface="Times New Roman" pitchFamily="18" charset="0"/>
              <a:cs typeface="Times New Roman" pitchFamily="18" charset="0"/>
            </a:endParaRPr>
          </a:p>
          <a:p>
            <a:r>
              <a:rPr lang="mk-MK" sz="1400" b="1" dirty="0">
                <a:solidFill>
                  <a:srgbClr val="C00000"/>
                </a:solidFill>
                <a:latin typeface="Times New Roman" pitchFamily="18" charset="0"/>
                <a:cs typeface="Times New Roman" pitchFamily="18" charset="0"/>
              </a:rPr>
              <a:t> </a:t>
            </a:r>
            <a:r>
              <a:rPr lang="mk-MK" sz="1400" b="1" dirty="0" smtClean="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of </a:t>
            </a:r>
            <a:r>
              <a:rPr lang="en-US" sz="1400" b="1" dirty="0">
                <a:solidFill>
                  <a:srgbClr val="C00000"/>
                </a:solidFill>
                <a:latin typeface="Times New Roman" pitchFamily="18" charset="0"/>
                <a:cs typeface="Times New Roman" pitchFamily="18" charset="0"/>
              </a:rPr>
              <a:t>our craftsmen</a:t>
            </a:r>
          </a:p>
        </p:txBody>
      </p:sp>
      <p:sp>
        <p:nvSpPr>
          <p:cNvPr id="15" name="Isosceles Triangle 14"/>
          <p:cNvSpPr/>
          <p:nvPr/>
        </p:nvSpPr>
        <p:spPr>
          <a:xfrm>
            <a:off x="10211083" y="5561514"/>
            <a:ext cx="813745" cy="59901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10321636" y="5694218"/>
            <a:ext cx="278791" cy="16680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0618804" y="5694217"/>
            <a:ext cx="278791" cy="16680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19274" y="5777617"/>
            <a:ext cx="196265" cy="150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39918" y="5814220"/>
            <a:ext cx="157772" cy="172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6200000">
            <a:off x="10376345" y="5953812"/>
            <a:ext cx="84686" cy="15388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Isosceles Triangle 22"/>
          <p:cNvSpPr/>
          <p:nvPr/>
        </p:nvSpPr>
        <p:spPr>
          <a:xfrm rot="16200000">
            <a:off x="10578403" y="5953812"/>
            <a:ext cx="84686" cy="15388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6200000">
            <a:off x="10768196" y="5960696"/>
            <a:ext cx="84686" cy="15388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510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2151139A-886F-4B97-8815-729AD3831B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79306E6A-0C2C-4983-8D3A-05CD591C1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4460827"/>
            <a:ext cx="12192003" cy="2397392"/>
          </a:xfrm>
          <a:prstGeom prst="rect">
            <a:avLst/>
          </a:prstGeom>
          <a:gradFill>
            <a:gsLst>
              <a:gs pos="8000">
                <a:schemeClr val="accent6"/>
              </a:gs>
              <a:gs pos="67000">
                <a:schemeClr val="accent5">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B0144214-50C4-4961-8D54-5876EC2B0A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15300" y="4444113"/>
            <a:ext cx="4076701" cy="2413458"/>
          </a:xfrm>
          <a:prstGeom prst="rect">
            <a:avLst/>
          </a:prstGeom>
          <a:gradFill>
            <a:gsLst>
              <a:gs pos="0">
                <a:schemeClr val="accent5">
                  <a:lumMod val="60000"/>
                  <a:lumOff val="40000"/>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4455F201-A8E8-4E29-9427-DBD221CCF6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9144002" y="3360315"/>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127573" y="4874148"/>
            <a:ext cx="9932691" cy="1037739"/>
          </a:xfrm>
        </p:spPr>
        <p:txBody>
          <a:bodyPr vert="horz" lIns="0" tIns="0" rIns="0" bIns="0" rtlCol="0" anchor="ctr">
            <a:noAutofit/>
          </a:bodyPr>
          <a:lstStyle/>
          <a:p>
            <a:pPr algn="just"/>
            <a:r>
              <a:rPr lang="pt-BR" sz="1400" b="0" dirty="0">
                <a:ea typeface="+mj-lt"/>
                <a:cs typeface="+mj-lt"/>
              </a:rPr>
              <a:t>"</a:t>
            </a:r>
            <a:r>
              <a:rPr lang="pt-BR" sz="1400" dirty="0" err="1">
                <a:ea typeface="+mj-lt"/>
                <a:cs typeface="+mj-lt"/>
              </a:rPr>
              <a:t>This</a:t>
            </a:r>
            <a:r>
              <a:rPr lang="pt-BR" sz="1400" dirty="0">
                <a:ea typeface="+mj-lt"/>
                <a:cs typeface="+mj-lt"/>
              </a:rPr>
              <a:t> </a:t>
            </a:r>
            <a:r>
              <a:rPr lang="pt-BR" sz="1400" dirty="0" err="1">
                <a:ea typeface="+mj-lt"/>
                <a:cs typeface="+mj-lt"/>
              </a:rPr>
              <a:t>project</a:t>
            </a:r>
            <a:r>
              <a:rPr lang="pt-BR" sz="1400" dirty="0">
                <a:ea typeface="+mj-lt"/>
                <a:cs typeface="+mj-lt"/>
              </a:rPr>
              <a:t> </a:t>
            </a:r>
            <a:r>
              <a:rPr lang="pt-BR" sz="1400" dirty="0" err="1">
                <a:ea typeface="+mj-lt"/>
                <a:cs typeface="+mj-lt"/>
              </a:rPr>
              <a:t>has</a:t>
            </a:r>
            <a:r>
              <a:rPr lang="pt-BR" sz="1400" dirty="0">
                <a:ea typeface="+mj-lt"/>
                <a:cs typeface="+mj-lt"/>
              </a:rPr>
              <a:t> </a:t>
            </a:r>
            <a:r>
              <a:rPr lang="pt-BR" sz="1400" dirty="0" err="1">
                <a:ea typeface="+mj-lt"/>
                <a:cs typeface="+mj-lt"/>
              </a:rPr>
              <a:t>been</a:t>
            </a:r>
            <a:r>
              <a:rPr lang="pt-BR" sz="1400" dirty="0">
                <a:ea typeface="+mj-lt"/>
                <a:cs typeface="+mj-lt"/>
              </a:rPr>
              <a:t> </a:t>
            </a:r>
            <a:r>
              <a:rPr lang="pt-BR" sz="1400" dirty="0" err="1">
                <a:ea typeface="+mj-lt"/>
                <a:cs typeface="+mj-lt"/>
              </a:rPr>
              <a:t>funded</a:t>
            </a:r>
            <a:r>
              <a:rPr lang="pt-BR" sz="1400" dirty="0">
                <a:ea typeface="+mj-lt"/>
                <a:cs typeface="+mj-lt"/>
              </a:rPr>
              <a:t> </a:t>
            </a:r>
            <a:r>
              <a:rPr lang="pt-BR" sz="1400" dirty="0" err="1">
                <a:ea typeface="+mj-lt"/>
                <a:cs typeface="+mj-lt"/>
              </a:rPr>
              <a:t>with</a:t>
            </a:r>
            <a:r>
              <a:rPr lang="pt-BR" sz="1400" dirty="0">
                <a:ea typeface="+mj-lt"/>
                <a:cs typeface="+mj-lt"/>
              </a:rPr>
              <a:t> </a:t>
            </a:r>
            <a:r>
              <a:rPr lang="pt-BR" sz="1400" dirty="0" err="1">
                <a:ea typeface="+mj-lt"/>
                <a:cs typeface="+mj-lt"/>
              </a:rPr>
              <a:t>support</a:t>
            </a:r>
            <a:r>
              <a:rPr lang="pt-BR" sz="1400" dirty="0">
                <a:ea typeface="+mj-lt"/>
                <a:cs typeface="+mj-lt"/>
              </a:rPr>
              <a:t> </a:t>
            </a:r>
            <a:r>
              <a:rPr lang="pt-BR" sz="1400" dirty="0" err="1">
                <a:ea typeface="+mj-lt"/>
                <a:cs typeface="+mj-lt"/>
              </a:rPr>
              <a:t>from</a:t>
            </a:r>
            <a:r>
              <a:rPr lang="pt-BR" sz="1400" dirty="0">
                <a:ea typeface="+mj-lt"/>
                <a:cs typeface="+mj-lt"/>
              </a:rPr>
              <a:t> </a:t>
            </a:r>
            <a:r>
              <a:rPr lang="pt-BR" sz="1400" dirty="0" err="1">
                <a:ea typeface="+mj-lt"/>
                <a:cs typeface="+mj-lt"/>
              </a:rPr>
              <a:t>the</a:t>
            </a:r>
            <a:r>
              <a:rPr lang="pt-BR" sz="1400" dirty="0">
                <a:ea typeface="+mj-lt"/>
                <a:cs typeface="+mj-lt"/>
              </a:rPr>
              <a:t> </a:t>
            </a:r>
            <a:r>
              <a:rPr lang="pt-BR" sz="1400" dirty="0" err="1">
                <a:ea typeface="+mj-lt"/>
                <a:cs typeface="+mj-lt"/>
              </a:rPr>
              <a:t>European</a:t>
            </a:r>
            <a:r>
              <a:rPr lang="pt-BR" sz="1400" dirty="0">
                <a:ea typeface="+mj-lt"/>
                <a:cs typeface="+mj-lt"/>
              </a:rPr>
              <a:t> Commission. </a:t>
            </a:r>
            <a:r>
              <a:rPr lang="pt-BR" sz="1400" dirty="0" err="1">
                <a:ea typeface="+mj-lt"/>
                <a:cs typeface="+mj-lt"/>
              </a:rPr>
              <a:t>This</a:t>
            </a:r>
            <a:r>
              <a:rPr lang="pt-BR" sz="1400" dirty="0">
                <a:ea typeface="+mj-lt"/>
                <a:cs typeface="+mj-lt"/>
              </a:rPr>
              <a:t> </a:t>
            </a:r>
            <a:r>
              <a:rPr lang="pt-BR" sz="1400" dirty="0" err="1">
                <a:ea typeface="+mj-lt"/>
                <a:cs typeface="+mj-lt"/>
              </a:rPr>
              <a:t>publication</a:t>
            </a:r>
            <a:r>
              <a:rPr lang="pt-BR" sz="1400" dirty="0">
                <a:ea typeface="+mj-lt"/>
                <a:cs typeface="+mj-lt"/>
              </a:rPr>
              <a:t> </a:t>
            </a:r>
            <a:r>
              <a:rPr lang="pt-BR" sz="1400" dirty="0" err="1">
                <a:ea typeface="+mj-lt"/>
                <a:cs typeface="+mj-lt"/>
              </a:rPr>
              <a:t>reflects</a:t>
            </a:r>
            <a:r>
              <a:rPr lang="pt-BR" sz="1400" dirty="0">
                <a:ea typeface="+mj-lt"/>
                <a:cs typeface="+mj-lt"/>
              </a:rPr>
              <a:t> </a:t>
            </a:r>
            <a:r>
              <a:rPr lang="pt-BR" sz="1400" dirty="0" err="1">
                <a:ea typeface="+mj-lt"/>
                <a:cs typeface="+mj-lt"/>
              </a:rPr>
              <a:t>the</a:t>
            </a:r>
            <a:r>
              <a:rPr lang="pt-BR" sz="1400" dirty="0">
                <a:ea typeface="+mj-lt"/>
                <a:cs typeface="+mj-lt"/>
              </a:rPr>
              <a:t> </a:t>
            </a:r>
            <a:r>
              <a:rPr lang="pt-BR" sz="1400" dirty="0" err="1">
                <a:ea typeface="+mj-lt"/>
                <a:cs typeface="+mj-lt"/>
              </a:rPr>
              <a:t>views</a:t>
            </a:r>
            <a:r>
              <a:rPr lang="pt-BR" sz="1400" dirty="0">
                <a:ea typeface="+mj-lt"/>
                <a:cs typeface="+mj-lt"/>
              </a:rPr>
              <a:t> </a:t>
            </a:r>
            <a:r>
              <a:rPr lang="pt-BR" sz="1400" dirty="0" err="1">
                <a:ea typeface="+mj-lt"/>
                <a:cs typeface="+mj-lt"/>
              </a:rPr>
              <a:t>only</a:t>
            </a:r>
            <a:r>
              <a:rPr lang="pt-BR" sz="1400" dirty="0">
                <a:ea typeface="+mj-lt"/>
                <a:cs typeface="+mj-lt"/>
              </a:rPr>
              <a:t> </a:t>
            </a:r>
            <a:r>
              <a:rPr lang="pt-BR" sz="1400" dirty="0" err="1">
                <a:ea typeface="+mj-lt"/>
                <a:cs typeface="+mj-lt"/>
              </a:rPr>
              <a:t>of</a:t>
            </a:r>
            <a:r>
              <a:rPr lang="pt-BR" sz="1400" dirty="0">
                <a:ea typeface="+mj-lt"/>
                <a:cs typeface="+mj-lt"/>
              </a:rPr>
              <a:t> </a:t>
            </a:r>
            <a:r>
              <a:rPr lang="pt-BR" sz="1400" dirty="0" err="1">
                <a:ea typeface="+mj-lt"/>
                <a:cs typeface="+mj-lt"/>
              </a:rPr>
              <a:t>the</a:t>
            </a:r>
            <a:r>
              <a:rPr lang="pt-BR" sz="1400" dirty="0">
                <a:ea typeface="+mj-lt"/>
                <a:cs typeface="+mj-lt"/>
              </a:rPr>
              <a:t> </a:t>
            </a:r>
            <a:r>
              <a:rPr lang="pt-BR" sz="1400" dirty="0" err="1">
                <a:ea typeface="+mj-lt"/>
                <a:cs typeface="+mj-lt"/>
              </a:rPr>
              <a:t>author</a:t>
            </a:r>
            <a:r>
              <a:rPr lang="pt-BR" sz="1400" dirty="0">
                <a:ea typeface="+mj-lt"/>
                <a:cs typeface="+mj-lt"/>
              </a:rPr>
              <a:t>, </a:t>
            </a:r>
            <a:r>
              <a:rPr lang="pt-BR" sz="1400" dirty="0" err="1">
                <a:ea typeface="+mj-lt"/>
                <a:cs typeface="+mj-lt"/>
              </a:rPr>
              <a:t>and</a:t>
            </a:r>
            <a:r>
              <a:rPr lang="pt-BR" sz="1400" dirty="0">
                <a:ea typeface="+mj-lt"/>
                <a:cs typeface="+mj-lt"/>
              </a:rPr>
              <a:t> </a:t>
            </a:r>
            <a:r>
              <a:rPr lang="pt-BR" sz="1400" dirty="0" err="1">
                <a:ea typeface="+mj-lt"/>
                <a:cs typeface="+mj-lt"/>
              </a:rPr>
              <a:t>the</a:t>
            </a:r>
            <a:r>
              <a:rPr lang="pt-BR" sz="1400" dirty="0">
                <a:ea typeface="+mj-lt"/>
                <a:cs typeface="+mj-lt"/>
              </a:rPr>
              <a:t> Commission </a:t>
            </a:r>
            <a:r>
              <a:rPr lang="pt-BR" sz="1400" dirty="0" err="1">
                <a:ea typeface="+mj-lt"/>
                <a:cs typeface="+mj-lt"/>
              </a:rPr>
              <a:t>cannot</a:t>
            </a:r>
            <a:r>
              <a:rPr lang="pt-BR" sz="1400" dirty="0">
                <a:ea typeface="+mj-lt"/>
                <a:cs typeface="+mj-lt"/>
              </a:rPr>
              <a:t> </a:t>
            </a:r>
            <a:r>
              <a:rPr lang="pt-BR" sz="1400" dirty="0" err="1">
                <a:ea typeface="+mj-lt"/>
                <a:cs typeface="+mj-lt"/>
              </a:rPr>
              <a:t>be</a:t>
            </a:r>
            <a:r>
              <a:rPr lang="pt-BR" sz="1400" dirty="0">
                <a:ea typeface="+mj-lt"/>
                <a:cs typeface="+mj-lt"/>
              </a:rPr>
              <a:t> </a:t>
            </a:r>
            <a:r>
              <a:rPr lang="pt-BR" sz="1400" dirty="0" err="1">
                <a:ea typeface="+mj-lt"/>
                <a:cs typeface="+mj-lt"/>
              </a:rPr>
              <a:t>held</a:t>
            </a:r>
            <a:r>
              <a:rPr lang="pt-BR" sz="1400" dirty="0">
                <a:ea typeface="+mj-lt"/>
                <a:cs typeface="+mj-lt"/>
              </a:rPr>
              <a:t> </a:t>
            </a:r>
            <a:r>
              <a:rPr lang="pt-BR" sz="1400" dirty="0" err="1">
                <a:ea typeface="+mj-lt"/>
                <a:cs typeface="+mj-lt"/>
              </a:rPr>
              <a:t>responsible</a:t>
            </a:r>
            <a:r>
              <a:rPr lang="pt-BR" sz="1400" dirty="0">
                <a:ea typeface="+mj-lt"/>
                <a:cs typeface="+mj-lt"/>
              </a:rPr>
              <a:t> for </a:t>
            </a:r>
            <a:r>
              <a:rPr lang="pt-BR" sz="1400" dirty="0" err="1">
                <a:ea typeface="+mj-lt"/>
                <a:cs typeface="+mj-lt"/>
              </a:rPr>
              <a:t>any</a:t>
            </a:r>
            <a:r>
              <a:rPr lang="pt-BR" sz="1400" dirty="0">
                <a:ea typeface="+mj-lt"/>
                <a:cs typeface="+mj-lt"/>
              </a:rPr>
              <a:t> use </a:t>
            </a:r>
            <a:r>
              <a:rPr lang="pt-BR" sz="1400" dirty="0" err="1">
                <a:ea typeface="+mj-lt"/>
                <a:cs typeface="+mj-lt"/>
              </a:rPr>
              <a:t>which</a:t>
            </a:r>
            <a:r>
              <a:rPr lang="pt-BR" sz="1400" dirty="0">
                <a:ea typeface="+mj-lt"/>
                <a:cs typeface="+mj-lt"/>
              </a:rPr>
              <a:t> </a:t>
            </a:r>
            <a:r>
              <a:rPr lang="pt-BR" sz="1400" dirty="0" err="1">
                <a:ea typeface="+mj-lt"/>
                <a:cs typeface="+mj-lt"/>
              </a:rPr>
              <a:t>may</a:t>
            </a:r>
            <a:r>
              <a:rPr lang="pt-BR" sz="1400" dirty="0">
                <a:ea typeface="+mj-lt"/>
                <a:cs typeface="+mj-lt"/>
              </a:rPr>
              <a:t> </a:t>
            </a:r>
            <a:r>
              <a:rPr lang="pt-BR" sz="1400" dirty="0" err="1">
                <a:ea typeface="+mj-lt"/>
                <a:cs typeface="+mj-lt"/>
              </a:rPr>
              <a:t>be</a:t>
            </a:r>
            <a:r>
              <a:rPr lang="pt-BR" sz="1400" dirty="0">
                <a:ea typeface="+mj-lt"/>
                <a:cs typeface="+mj-lt"/>
              </a:rPr>
              <a:t> </a:t>
            </a:r>
            <a:r>
              <a:rPr lang="pt-BR" sz="1400" dirty="0" err="1">
                <a:ea typeface="+mj-lt"/>
                <a:cs typeface="+mj-lt"/>
              </a:rPr>
              <a:t>made</a:t>
            </a:r>
            <a:r>
              <a:rPr lang="pt-BR" sz="1400" dirty="0">
                <a:ea typeface="+mj-lt"/>
                <a:cs typeface="+mj-lt"/>
              </a:rPr>
              <a:t> </a:t>
            </a:r>
            <a:r>
              <a:rPr lang="pt-BR" sz="1400" dirty="0" err="1">
                <a:ea typeface="+mj-lt"/>
                <a:cs typeface="+mj-lt"/>
              </a:rPr>
              <a:t>of</a:t>
            </a:r>
            <a:r>
              <a:rPr lang="pt-BR" sz="1400" dirty="0">
                <a:ea typeface="+mj-lt"/>
                <a:cs typeface="+mj-lt"/>
              </a:rPr>
              <a:t> </a:t>
            </a:r>
            <a:r>
              <a:rPr lang="pt-BR" sz="1400" dirty="0" err="1">
                <a:ea typeface="+mj-lt"/>
                <a:cs typeface="+mj-lt"/>
              </a:rPr>
              <a:t>the</a:t>
            </a:r>
            <a:r>
              <a:rPr lang="pt-BR" sz="1400" dirty="0">
                <a:ea typeface="+mj-lt"/>
                <a:cs typeface="+mj-lt"/>
              </a:rPr>
              <a:t> </a:t>
            </a:r>
            <a:r>
              <a:rPr lang="pt-BR" sz="1400" dirty="0" err="1">
                <a:ea typeface="+mj-lt"/>
                <a:cs typeface="+mj-lt"/>
              </a:rPr>
              <a:t>information</a:t>
            </a:r>
            <a:r>
              <a:rPr lang="pt-BR" sz="1400" dirty="0">
                <a:ea typeface="+mj-lt"/>
                <a:cs typeface="+mj-lt"/>
              </a:rPr>
              <a:t> </a:t>
            </a:r>
            <a:r>
              <a:rPr lang="pt-BR" sz="1400" dirty="0" err="1">
                <a:ea typeface="+mj-lt"/>
                <a:cs typeface="+mj-lt"/>
              </a:rPr>
              <a:t>contained</a:t>
            </a:r>
            <a:r>
              <a:rPr lang="pt-BR" sz="1400" dirty="0">
                <a:ea typeface="+mj-lt"/>
                <a:cs typeface="+mj-lt"/>
              </a:rPr>
              <a:t> </a:t>
            </a:r>
            <a:r>
              <a:rPr lang="pt-BR" sz="1400" dirty="0" err="1">
                <a:ea typeface="+mj-lt"/>
                <a:cs typeface="+mj-lt"/>
              </a:rPr>
              <a:t>therein</a:t>
            </a:r>
            <a:r>
              <a:rPr lang="pt-BR" sz="1400" dirty="0">
                <a:ea typeface="+mj-lt"/>
                <a:cs typeface="+mj-lt"/>
              </a:rPr>
              <a:t>."</a:t>
            </a:r>
            <a:endParaRPr lang="pt-BR" sz="1400" dirty="0"/>
          </a:p>
          <a:p>
            <a:pPr algn="l">
              <a:lnSpc>
                <a:spcPct val="90000"/>
              </a:lnSpc>
            </a:pPr>
            <a:endParaRPr lang="pt-BR" sz="1400" dirty="0">
              <a:solidFill>
                <a:schemeClr val="bg1"/>
              </a:solidFill>
            </a:endParaRPr>
          </a:p>
        </p:txBody>
      </p:sp>
      <p:sp>
        <p:nvSpPr>
          <p:cNvPr id="3" name="Subtítulo 2"/>
          <p:cNvSpPr>
            <a:spLocks noGrp="1"/>
          </p:cNvSpPr>
          <p:nvPr>
            <p:ph type="subTitle" idx="1"/>
          </p:nvPr>
        </p:nvSpPr>
        <p:spPr>
          <a:xfrm>
            <a:off x="1127570" y="6401576"/>
            <a:ext cx="5950162" cy="333169"/>
          </a:xfrm>
        </p:spPr>
        <p:txBody>
          <a:bodyPr rtlCol="0" anchor="t">
            <a:normAutofit/>
          </a:bodyPr>
          <a:lstStyle/>
          <a:p>
            <a:pPr algn="l">
              <a:lnSpc>
                <a:spcPct val="140000"/>
              </a:lnSpc>
            </a:pPr>
            <a:r>
              <a:rPr lang="it-IT" sz="1000" b="1" i="0" kern="1200" cap="all" spc="400" baseline="0" dirty="0">
                <a:solidFill>
                  <a:schemeClr val="bg1"/>
                </a:solidFill>
                <a:latin typeface="Gill Sans MT"/>
                <a:ea typeface="+mn-ea"/>
                <a:cs typeface="+mn-cs"/>
              </a:rPr>
              <a:t>ERASMUS+ KA229 PROJECT</a:t>
            </a:r>
            <a:r>
              <a:rPr lang="it-IT" sz="1000" b="1" spc="400" dirty="0">
                <a:solidFill>
                  <a:schemeClr val="bg1"/>
                </a:solidFill>
                <a:latin typeface="Gill Sans MT"/>
              </a:rPr>
              <a:t> 2020-1-PL01-KA229-081615</a:t>
            </a:r>
            <a:endParaRPr lang="pt-BR" sz="1000" dirty="0">
              <a:solidFill>
                <a:schemeClr val="bg1"/>
              </a:solidFill>
            </a:endParaRPr>
          </a:p>
        </p:txBody>
      </p:sp>
      <p:sp>
        <p:nvSpPr>
          <p:cNvPr id="54" name="Freeform: Shape 53">
            <a:extLst>
              <a:ext uri="{FF2B5EF4-FFF2-40B4-BE49-F238E27FC236}">
                <a16:creationId xmlns:a16="http://schemas.microsoft.com/office/drawing/2014/main" xmlns="" id="{D625ED14-F0D2-4FCA-87F3-4E3D2A03D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4834054">
            <a:off x="6484110" y="2547143"/>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Picture 3">
            <a:extLst>
              <a:ext uri="{FF2B5EF4-FFF2-40B4-BE49-F238E27FC236}">
                <a16:creationId xmlns:a16="http://schemas.microsoft.com/office/drawing/2014/main" xmlns="" id="{7BA8FB09-6BC2-4406-AC1E-DBBDA7111AA5}"/>
              </a:ext>
            </a:extLst>
          </p:cNvPr>
          <p:cNvPicPr>
            <a:picLocks noChangeAspect="1"/>
          </p:cNvPicPr>
          <p:nvPr/>
        </p:nvPicPr>
        <p:blipFill rotWithShape="1">
          <a:blip r:embed="rId3"/>
          <a:srcRect l="8615" r="4" b="4"/>
          <a:stretch/>
        </p:blipFill>
        <p:spPr>
          <a:xfrm>
            <a:off x="8115298" y="-647"/>
            <a:ext cx="4076702" cy="4461043"/>
          </a:xfrm>
          <a:prstGeom prst="rect">
            <a:avLst/>
          </a:prstGeom>
        </p:spPr>
      </p:pic>
      <p:pic>
        <p:nvPicPr>
          <p:cNvPr id="4" name="Imagem 5" descr="Logotipo&#10;&#10;Descrição gerada automaticamente">
            <a:extLst>
              <a:ext uri="{FF2B5EF4-FFF2-40B4-BE49-F238E27FC236}">
                <a16:creationId xmlns:a16="http://schemas.microsoft.com/office/drawing/2014/main" xmlns="" id="{267BC0BE-D709-42CE-8AC2-20E273E2C5A4}"/>
              </a:ext>
            </a:extLst>
          </p:cNvPr>
          <p:cNvPicPr>
            <a:picLocks noChangeAspect="1"/>
          </p:cNvPicPr>
          <p:nvPr/>
        </p:nvPicPr>
        <p:blipFill>
          <a:blip r:embed="rId4"/>
          <a:stretch>
            <a:fillRect/>
          </a:stretch>
        </p:blipFill>
        <p:spPr>
          <a:xfrm>
            <a:off x="1690777" y="202721"/>
            <a:ext cx="4180935" cy="4195313"/>
          </a:xfrm>
          <a:prstGeom prst="rect">
            <a:avLst/>
          </a:prstGeom>
        </p:spPr>
      </p:pic>
      <p:pic>
        <p:nvPicPr>
          <p:cNvPr id="6" name="Imagem 6">
            <a:extLst>
              <a:ext uri="{FF2B5EF4-FFF2-40B4-BE49-F238E27FC236}">
                <a16:creationId xmlns:a16="http://schemas.microsoft.com/office/drawing/2014/main" xmlns="" id="{D0281CFB-C752-4792-944B-F6E7225A7FF3}"/>
              </a:ext>
            </a:extLst>
          </p:cNvPr>
          <p:cNvPicPr>
            <a:picLocks noChangeAspect="1"/>
          </p:cNvPicPr>
          <p:nvPr/>
        </p:nvPicPr>
        <p:blipFill>
          <a:blip r:embed="rId5"/>
          <a:stretch>
            <a:fillRect/>
          </a:stretch>
        </p:blipFill>
        <p:spPr>
          <a:xfrm>
            <a:off x="9339532" y="6166660"/>
            <a:ext cx="2743200" cy="563170"/>
          </a:xfrm>
          <a:prstGeom prst="rect">
            <a:avLst/>
          </a:prstGeom>
        </p:spPr>
      </p:pic>
    </p:spTree>
    <p:extLst>
      <p:ext uri="{BB962C8B-B14F-4D97-AF65-F5344CB8AC3E}">
        <p14:creationId xmlns:p14="http://schemas.microsoft.com/office/powerpoint/2010/main" val="1646968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GradientRiseVTI">
  <a:themeElements>
    <a:clrScheme name="AnalogousFromLightSeedLeftStep">
      <a:dk1>
        <a:srgbClr val="000000"/>
      </a:dk1>
      <a:lt1>
        <a:srgbClr val="FFFFFF"/>
      </a:lt1>
      <a:dk2>
        <a:srgbClr val="412430"/>
      </a:dk2>
      <a:lt2>
        <a:srgbClr val="E8E2E8"/>
      </a:lt2>
      <a:accent1>
        <a:srgbClr val="84AC82"/>
      </a:accent1>
      <a:accent2>
        <a:srgbClr val="8DAA74"/>
      </a:accent2>
      <a:accent3>
        <a:srgbClr val="9FA47C"/>
      </a:accent3>
      <a:accent4>
        <a:srgbClr val="B09F78"/>
      </a:accent4>
      <a:accent5>
        <a:srgbClr val="C0998A"/>
      </a:accent5>
      <a:accent6>
        <a:srgbClr val="BA7F87"/>
      </a:accent6>
      <a:hlink>
        <a:srgbClr val="AB69AE"/>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RiseVTI" id="{C2FC082F-B444-4222-AF20-78444CCB5722}" vid="{39F213E4-0CBC-40CB-B3F6-8C5562B6B99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332</TotalTime>
  <Words>856</Words>
  <Application>Microsoft Office PowerPoint</Application>
  <PresentationFormat>Custom</PresentationFormat>
  <Paragraphs>51</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GradientRiseVTI</vt:lpstr>
      <vt:lpstr>ERASMUS+ KA229 PROJECT 2020-1-PL01-KA229-081615 </vt:lpstr>
      <vt:lpstr>PowerPoint Presentation</vt:lpstr>
      <vt:lpstr>Macedonian Filigree </vt:lpstr>
      <vt:lpstr>Wood-painted icons </vt:lpstr>
      <vt:lpstr>Wood Carving</vt:lpstr>
      <vt:lpstr>Traditional Music instruments</vt:lpstr>
      <vt:lpstr>Traditional shoes</vt:lpstr>
      <vt:lpstr>Clothing and textile items</vt:lpstr>
      <vt:lpstr>"This project has been funded with support from the European Commission. This publication reflects the views only of the author, and the Commission cannot be held responsible for any use which may be made of the information contained therein."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Professor</dc:creator>
  <cp:lastModifiedBy>PC</cp:lastModifiedBy>
  <cp:revision>92</cp:revision>
  <dcterms:created xsi:type="dcterms:W3CDTF">2022-02-12T14:21:40Z</dcterms:created>
  <dcterms:modified xsi:type="dcterms:W3CDTF">2022-03-17T06:45:27Z</dcterms:modified>
</cp:coreProperties>
</file>