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2"/>
  </p:notesMasterIdLst>
  <p:handoutMasterIdLst>
    <p:handoutMasterId r:id="rId13"/>
  </p:handoutMasterIdLst>
  <p:sldIdLst>
    <p:sldId id="256" r:id="rId2"/>
    <p:sldId id="257" r:id="rId3"/>
    <p:sldId id="259" r:id="rId4"/>
    <p:sldId id="265" r:id="rId5"/>
    <p:sldId id="260" r:id="rId6"/>
    <p:sldId id="261" r:id="rId7"/>
    <p:sldId id="266" r:id="rId8"/>
    <p:sldId id="263" r:id="rId9"/>
    <p:sldId id="262" r:id="rId10"/>
    <p:sldId id="258" r:id="rId11"/>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47F3E61-98BD-4354-BB9F-C6456BC9A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62A231F2-BD73-4B79-98DA-B1807B7AB3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A6738-220D-4BE6-8054-F18933FD2BB1}" type="datetimeFigureOut">
              <a:rPr lang="pt-BR" smtClean="0"/>
              <a:t>16/03/2022</a:t>
            </a:fld>
            <a:endParaRPr lang="pt-BR"/>
          </a:p>
        </p:txBody>
      </p:sp>
      <p:sp>
        <p:nvSpPr>
          <p:cNvPr id="4" name="Espaço Reservado para Rodapé 3">
            <a:extLst>
              <a:ext uri="{FF2B5EF4-FFF2-40B4-BE49-F238E27FC236}">
                <a16:creationId xmlns:a16="http://schemas.microsoft.com/office/drawing/2014/main" id="{19102B2C-402B-4232-9FA9-CB3D38CA6A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1159C612-421D-46E2-AC6B-201A52072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A4232E-31B8-4758-861E-6AB08A199124}" type="slidenum">
              <a:rPr lang="pt-BR" smtClean="0"/>
              <a:t>‹nº›</a:t>
            </a:fld>
            <a:endParaRPr lang="pt-BR"/>
          </a:p>
        </p:txBody>
      </p:sp>
    </p:spTree>
    <p:extLst>
      <p:ext uri="{BB962C8B-B14F-4D97-AF65-F5344CB8AC3E}">
        <p14:creationId xmlns:p14="http://schemas.microsoft.com/office/powerpoint/2010/main" val="2959420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D6635-B280-4AD1-81C3-6C4578F12251}" type="datetimeFigureOut">
              <a:rPr lang="pt-BR" noProof="0" smtClean="0"/>
              <a:t>16/03/2022</a:t>
            </a:fld>
            <a:endParaRPr lang="pt-BR" noProof="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EA591-159E-4106-B555-B2FFDB7F9B8A}" type="slidenum">
              <a:rPr lang="pt-BR" noProof="0" smtClean="0"/>
              <a:t>‹nº›</a:t>
            </a:fld>
            <a:endParaRPr lang="pt-BR" noProof="0"/>
          </a:p>
        </p:txBody>
      </p:sp>
    </p:spTree>
    <p:extLst>
      <p:ext uri="{BB962C8B-B14F-4D97-AF65-F5344CB8AC3E}">
        <p14:creationId xmlns:p14="http://schemas.microsoft.com/office/powerpoint/2010/main" val="27225414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ABEA591-159E-4106-B555-B2FFDB7F9B8A}" type="slidenum">
              <a:rPr lang="pt-BR" smtClean="0"/>
              <a:t>1</a:t>
            </a:fld>
            <a:endParaRPr lang="pt-BR"/>
          </a:p>
        </p:txBody>
      </p:sp>
    </p:spTree>
    <p:extLst>
      <p:ext uri="{BB962C8B-B14F-4D97-AF65-F5344CB8AC3E}">
        <p14:creationId xmlns:p14="http://schemas.microsoft.com/office/powerpoint/2010/main" val="133531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ABEA591-159E-4106-B555-B2FFDB7F9B8A}" type="slidenum">
              <a:rPr lang="pt-BR" smtClean="0"/>
              <a:t>10</a:t>
            </a:fld>
            <a:endParaRPr lang="pt-BR"/>
          </a:p>
        </p:txBody>
      </p:sp>
    </p:spTree>
    <p:extLst>
      <p:ext uri="{BB962C8B-B14F-4D97-AF65-F5344CB8AC3E}">
        <p14:creationId xmlns:p14="http://schemas.microsoft.com/office/powerpoint/2010/main" val="284433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March 16,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96441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March 16,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98773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March 16,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199930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March 16,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8347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March 16,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92981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March 16,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3259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March 16,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‹nº›</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22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March 16,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65360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March 16,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99234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March 16,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64417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March 16,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6001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March 16, 2022</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‹nº›</a:t>
            </a:fld>
            <a:endParaRPr lang="en-US" sz="800"/>
          </a:p>
        </p:txBody>
      </p:sp>
    </p:spTree>
    <p:extLst>
      <p:ext uri="{BB962C8B-B14F-4D97-AF65-F5344CB8AC3E}">
        <p14:creationId xmlns:p14="http://schemas.microsoft.com/office/powerpoint/2010/main" val="1991459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a:extLst>
              <a:ext uri="{FF2B5EF4-FFF2-40B4-BE49-F238E27FC236}">
                <a16:creationId xmlns:a16="http://schemas.microsoft.com/office/drawing/2014/main" id="{7BA8FB09-6BC2-4406-AC1E-DBBDA7111AA5}"/>
              </a:ext>
            </a:extLst>
          </p:cNvPr>
          <p:cNvPicPr>
            <a:picLocks noChangeAspect="1"/>
          </p:cNvPicPr>
          <p:nvPr/>
        </p:nvPicPr>
        <p:blipFill rotWithShape="1">
          <a:blip r:embed="rId3"/>
          <a:srcRect t="15739" r="-10" b="-10"/>
          <a:stretch/>
        </p:blipFill>
        <p:spPr>
          <a:xfrm>
            <a:off x="4038599" y="10"/>
            <a:ext cx="8160026" cy="6875809"/>
          </a:xfrm>
          <a:prstGeom prst="rect">
            <a:avLst/>
          </a:prstGeom>
        </p:spPr>
      </p:pic>
      <p:sp>
        <p:nvSpPr>
          <p:cNvPr id="41"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ctrTitle"/>
          </p:nvPr>
        </p:nvSpPr>
        <p:spPr>
          <a:xfrm>
            <a:off x="291297" y="2705972"/>
            <a:ext cx="3465232" cy="3862082"/>
          </a:xfrm>
        </p:spPr>
        <p:txBody>
          <a:bodyPr rtlCol="0" anchor="t">
            <a:normAutofit/>
          </a:bodyPr>
          <a:lstStyle/>
          <a:p>
            <a:pPr>
              <a:lnSpc>
                <a:spcPct val="150000"/>
              </a:lnSpc>
              <a:spcBef>
                <a:spcPts val="1000"/>
              </a:spcBef>
            </a:pPr>
            <a:r>
              <a:rPr lang="it-IT" sz="1800">
                <a:solidFill>
                  <a:schemeClr val="tx2"/>
                </a:solidFill>
                <a:latin typeface="Gill Sans MT"/>
              </a:rPr>
              <a:t>ERASMUS+ KA229 PROJECT</a:t>
            </a:r>
            <a:endParaRPr lang="en-US" sz="1800" b="0">
              <a:solidFill>
                <a:schemeClr val="tx2"/>
              </a:solidFill>
              <a:ea typeface="+mj-lt"/>
              <a:cs typeface="+mj-lt"/>
            </a:endParaRPr>
          </a:p>
          <a:p>
            <a:pPr>
              <a:lnSpc>
                <a:spcPct val="150000"/>
              </a:lnSpc>
              <a:spcBef>
                <a:spcPts val="1000"/>
              </a:spcBef>
            </a:pPr>
            <a:r>
              <a:rPr lang="it-IT" sz="1800">
                <a:solidFill>
                  <a:schemeClr val="tx2"/>
                </a:solidFill>
                <a:latin typeface="Gill Sans MT"/>
              </a:rPr>
              <a:t>2020-1-PL01-KA229-081615</a:t>
            </a:r>
            <a:endParaRPr lang="pt-BR" sz="1800" b="0">
              <a:solidFill>
                <a:schemeClr val="tx2"/>
              </a:solidFill>
              <a:ea typeface="+mj-lt"/>
              <a:cs typeface="+mj-lt"/>
            </a:endParaRPr>
          </a:p>
          <a:p>
            <a:pPr algn="r"/>
            <a:endParaRPr lang="pt-BR" sz="1800">
              <a:solidFill>
                <a:schemeClr val="bg1"/>
              </a:solidFill>
            </a:endParaRPr>
          </a:p>
        </p:txBody>
      </p:sp>
      <p:pic>
        <p:nvPicPr>
          <p:cNvPr id="5" name="Imagem 5" descr="Logotipo&#10;&#10;Descrição gerada automaticamente">
            <a:extLst>
              <a:ext uri="{FF2B5EF4-FFF2-40B4-BE49-F238E27FC236}">
                <a16:creationId xmlns:a16="http://schemas.microsoft.com/office/drawing/2014/main" id="{A1BD5790-1B93-4ACB-8649-99901CD3D3CA}"/>
              </a:ext>
            </a:extLst>
          </p:cNvPr>
          <p:cNvPicPr>
            <a:picLocks noChangeAspect="1"/>
          </p:cNvPicPr>
          <p:nvPr/>
        </p:nvPicPr>
        <p:blipFill>
          <a:blip r:embed="rId4"/>
          <a:stretch>
            <a:fillRect/>
          </a:stretch>
        </p:blipFill>
        <p:spPr>
          <a:xfrm>
            <a:off x="971910" y="4674078"/>
            <a:ext cx="1923691" cy="1952446"/>
          </a:xfrm>
          <a:prstGeom prst="rect">
            <a:avLst/>
          </a:prstGeom>
        </p:spPr>
      </p:pic>
      <p:sp>
        <p:nvSpPr>
          <p:cNvPr id="6" name="Título 1">
            <a:extLst>
              <a:ext uri="{FF2B5EF4-FFF2-40B4-BE49-F238E27FC236}">
                <a16:creationId xmlns:a16="http://schemas.microsoft.com/office/drawing/2014/main" id="{88A85535-5589-46EC-BFA9-46ECBCADBB10}"/>
              </a:ext>
            </a:extLst>
          </p:cNvPr>
          <p:cNvSpPr txBox="1">
            <a:spLocks/>
          </p:cNvSpPr>
          <p:nvPr/>
        </p:nvSpPr>
        <p:spPr>
          <a:xfrm>
            <a:off x="386187" y="141051"/>
            <a:ext cx="3465232" cy="3531403"/>
          </a:xfrm>
          <a:prstGeom prst="rect">
            <a:avLst/>
          </a:prstGeom>
        </p:spPr>
        <p:txBody>
          <a:bodyPr vert="horz" lIns="0" tIns="0" rIns="0" bIns="0" rtlCol="0" anchor="t">
            <a:norm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algn="r"/>
            <a:r>
              <a:rPr lang="pt-BR" sz="2000">
                <a:solidFill>
                  <a:schemeClr val="bg1"/>
                </a:solidFill>
              </a:rPr>
              <a:t>The </a:t>
            </a:r>
            <a:r>
              <a:rPr lang="pt-BR" sz="2000" err="1">
                <a:solidFill>
                  <a:schemeClr val="bg1"/>
                </a:solidFill>
              </a:rPr>
              <a:t>craftmanship</a:t>
            </a:r>
            <a:br>
              <a:rPr lang="en-US" sz="2000"/>
            </a:br>
            <a:r>
              <a:rPr lang="pt-BR" sz="2000">
                <a:solidFill>
                  <a:schemeClr val="bg1"/>
                </a:solidFill>
              </a:rPr>
              <a:t>in </a:t>
            </a:r>
            <a:r>
              <a:rPr lang="pt-BR" sz="2000" err="1">
                <a:solidFill>
                  <a:schemeClr val="bg1"/>
                </a:solidFill>
              </a:rPr>
              <a:t>our</a:t>
            </a:r>
            <a:r>
              <a:rPr lang="pt-BR" sz="2000">
                <a:solidFill>
                  <a:schemeClr val="bg1"/>
                </a:solidFill>
              </a:rPr>
              <a:t> countries</a:t>
            </a:r>
          </a:p>
        </p:txBody>
      </p:sp>
    </p:spTree>
    <p:extLst>
      <p:ext uri="{BB962C8B-B14F-4D97-AF65-F5344CB8AC3E}">
        <p14:creationId xmlns:p14="http://schemas.microsoft.com/office/powerpoint/2010/main" val="34023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9306E6A-0C2C-4983-8D3A-05CD591C1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0144214-50C4-4961-8D54-5876EC2B0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455F201-A8E8-4E29-9427-DBD221CCF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127573" y="4874148"/>
            <a:ext cx="9932691" cy="1037739"/>
          </a:xfrm>
        </p:spPr>
        <p:txBody>
          <a:bodyPr vert="horz" lIns="0" tIns="0" rIns="0" bIns="0" rtlCol="0" anchor="ctr">
            <a:noAutofit/>
          </a:bodyPr>
          <a:lstStyle/>
          <a:p>
            <a:pPr algn="just"/>
            <a:r>
              <a:rPr lang="pt-BR" sz="1400" b="0">
                <a:ea typeface="+mj-lt"/>
                <a:cs typeface="+mj-lt"/>
              </a:rPr>
              <a:t>"</a:t>
            </a:r>
            <a:r>
              <a:rPr lang="pt-BR" sz="1400" err="1">
                <a:ea typeface="+mj-lt"/>
                <a:cs typeface="+mj-lt"/>
              </a:rPr>
              <a:t>This</a:t>
            </a:r>
            <a:r>
              <a:rPr lang="pt-BR" sz="1400">
                <a:ea typeface="+mj-lt"/>
                <a:cs typeface="+mj-lt"/>
              </a:rPr>
              <a:t> </a:t>
            </a:r>
            <a:r>
              <a:rPr lang="pt-BR" sz="1400" err="1">
                <a:ea typeface="+mj-lt"/>
                <a:cs typeface="+mj-lt"/>
              </a:rPr>
              <a:t>project</a:t>
            </a:r>
            <a:r>
              <a:rPr lang="pt-BR" sz="1400">
                <a:ea typeface="+mj-lt"/>
                <a:cs typeface="+mj-lt"/>
              </a:rPr>
              <a:t> </a:t>
            </a:r>
            <a:r>
              <a:rPr lang="pt-BR" sz="1400" err="1">
                <a:ea typeface="+mj-lt"/>
                <a:cs typeface="+mj-lt"/>
              </a:rPr>
              <a:t>has</a:t>
            </a:r>
            <a:r>
              <a:rPr lang="pt-BR" sz="1400">
                <a:ea typeface="+mj-lt"/>
                <a:cs typeface="+mj-lt"/>
              </a:rPr>
              <a:t> </a:t>
            </a:r>
            <a:r>
              <a:rPr lang="pt-BR" sz="1400" err="1">
                <a:ea typeface="+mj-lt"/>
                <a:cs typeface="+mj-lt"/>
              </a:rPr>
              <a:t>been</a:t>
            </a:r>
            <a:r>
              <a:rPr lang="pt-BR" sz="1400">
                <a:ea typeface="+mj-lt"/>
                <a:cs typeface="+mj-lt"/>
              </a:rPr>
              <a:t> </a:t>
            </a:r>
            <a:r>
              <a:rPr lang="pt-BR" sz="1400" err="1">
                <a:ea typeface="+mj-lt"/>
                <a:cs typeface="+mj-lt"/>
              </a:rPr>
              <a:t>funded</a:t>
            </a:r>
            <a:r>
              <a:rPr lang="pt-BR" sz="1400">
                <a:ea typeface="+mj-lt"/>
                <a:cs typeface="+mj-lt"/>
              </a:rPr>
              <a:t> </a:t>
            </a:r>
            <a:r>
              <a:rPr lang="pt-BR" sz="1400" err="1">
                <a:ea typeface="+mj-lt"/>
                <a:cs typeface="+mj-lt"/>
              </a:rPr>
              <a:t>with</a:t>
            </a:r>
            <a:r>
              <a:rPr lang="pt-BR" sz="1400">
                <a:ea typeface="+mj-lt"/>
                <a:cs typeface="+mj-lt"/>
              </a:rPr>
              <a:t> </a:t>
            </a:r>
            <a:r>
              <a:rPr lang="pt-BR" sz="1400" err="1">
                <a:ea typeface="+mj-lt"/>
                <a:cs typeface="+mj-lt"/>
              </a:rPr>
              <a:t>support</a:t>
            </a:r>
            <a:r>
              <a:rPr lang="pt-BR" sz="1400">
                <a:ea typeface="+mj-lt"/>
                <a:cs typeface="+mj-lt"/>
              </a:rPr>
              <a:t> </a:t>
            </a:r>
            <a:r>
              <a:rPr lang="pt-BR" sz="1400" err="1">
                <a:ea typeface="+mj-lt"/>
                <a:cs typeface="+mj-lt"/>
              </a:rPr>
              <a:t>from</a:t>
            </a:r>
            <a:r>
              <a:rPr lang="pt-BR" sz="1400">
                <a:ea typeface="+mj-lt"/>
                <a:cs typeface="+mj-lt"/>
              </a:rPr>
              <a:t> </a:t>
            </a:r>
            <a:r>
              <a:rPr lang="pt-BR" sz="1400" err="1">
                <a:ea typeface="+mj-lt"/>
                <a:cs typeface="+mj-lt"/>
              </a:rPr>
              <a:t>the</a:t>
            </a:r>
            <a:r>
              <a:rPr lang="pt-BR" sz="1400">
                <a:ea typeface="+mj-lt"/>
                <a:cs typeface="+mj-lt"/>
              </a:rPr>
              <a:t> </a:t>
            </a:r>
            <a:r>
              <a:rPr lang="pt-BR" sz="1400" err="1">
                <a:ea typeface="+mj-lt"/>
                <a:cs typeface="+mj-lt"/>
              </a:rPr>
              <a:t>European</a:t>
            </a:r>
            <a:r>
              <a:rPr lang="pt-BR" sz="1400">
                <a:ea typeface="+mj-lt"/>
                <a:cs typeface="+mj-lt"/>
              </a:rPr>
              <a:t> Commission. </a:t>
            </a:r>
            <a:r>
              <a:rPr lang="pt-BR" sz="1400" err="1">
                <a:ea typeface="+mj-lt"/>
                <a:cs typeface="+mj-lt"/>
              </a:rPr>
              <a:t>This</a:t>
            </a:r>
            <a:r>
              <a:rPr lang="pt-BR" sz="1400">
                <a:ea typeface="+mj-lt"/>
                <a:cs typeface="+mj-lt"/>
              </a:rPr>
              <a:t> </a:t>
            </a:r>
            <a:r>
              <a:rPr lang="pt-BR" sz="1400" err="1">
                <a:ea typeface="+mj-lt"/>
                <a:cs typeface="+mj-lt"/>
              </a:rPr>
              <a:t>publication</a:t>
            </a:r>
            <a:r>
              <a:rPr lang="pt-BR" sz="1400">
                <a:ea typeface="+mj-lt"/>
                <a:cs typeface="+mj-lt"/>
              </a:rPr>
              <a:t> </a:t>
            </a:r>
            <a:r>
              <a:rPr lang="pt-BR" sz="1400" err="1">
                <a:ea typeface="+mj-lt"/>
                <a:cs typeface="+mj-lt"/>
              </a:rPr>
              <a:t>reflects</a:t>
            </a:r>
            <a:r>
              <a:rPr lang="pt-BR" sz="1400">
                <a:ea typeface="+mj-lt"/>
                <a:cs typeface="+mj-lt"/>
              </a:rPr>
              <a:t> </a:t>
            </a:r>
            <a:r>
              <a:rPr lang="pt-BR" sz="1400" err="1">
                <a:ea typeface="+mj-lt"/>
                <a:cs typeface="+mj-lt"/>
              </a:rPr>
              <a:t>the</a:t>
            </a:r>
            <a:r>
              <a:rPr lang="pt-BR" sz="1400">
                <a:ea typeface="+mj-lt"/>
                <a:cs typeface="+mj-lt"/>
              </a:rPr>
              <a:t> </a:t>
            </a:r>
            <a:r>
              <a:rPr lang="pt-BR" sz="1400" err="1">
                <a:ea typeface="+mj-lt"/>
                <a:cs typeface="+mj-lt"/>
              </a:rPr>
              <a:t>views</a:t>
            </a:r>
            <a:r>
              <a:rPr lang="pt-BR" sz="1400">
                <a:ea typeface="+mj-lt"/>
                <a:cs typeface="+mj-lt"/>
              </a:rPr>
              <a:t> </a:t>
            </a:r>
            <a:r>
              <a:rPr lang="pt-BR" sz="1400" err="1">
                <a:ea typeface="+mj-lt"/>
                <a:cs typeface="+mj-lt"/>
              </a:rPr>
              <a:t>only</a:t>
            </a:r>
            <a:r>
              <a:rPr lang="pt-BR" sz="1400">
                <a:ea typeface="+mj-lt"/>
                <a:cs typeface="+mj-lt"/>
              </a:rPr>
              <a:t> </a:t>
            </a:r>
            <a:r>
              <a:rPr lang="pt-BR" sz="1400" err="1">
                <a:ea typeface="+mj-lt"/>
                <a:cs typeface="+mj-lt"/>
              </a:rPr>
              <a:t>of</a:t>
            </a:r>
            <a:r>
              <a:rPr lang="pt-BR" sz="1400">
                <a:ea typeface="+mj-lt"/>
                <a:cs typeface="+mj-lt"/>
              </a:rPr>
              <a:t> </a:t>
            </a:r>
            <a:r>
              <a:rPr lang="pt-BR" sz="1400" err="1">
                <a:ea typeface="+mj-lt"/>
                <a:cs typeface="+mj-lt"/>
              </a:rPr>
              <a:t>the</a:t>
            </a:r>
            <a:r>
              <a:rPr lang="pt-BR" sz="1400">
                <a:ea typeface="+mj-lt"/>
                <a:cs typeface="+mj-lt"/>
              </a:rPr>
              <a:t> </a:t>
            </a:r>
            <a:r>
              <a:rPr lang="pt-BR" sz="1400" err="1">
                <a:ea typeface="+mj-lt"/>
                <a:cs typeface="+mj-lt"/>
              </a:rPr>
              <a:t>author</a:t>
            </a:r>
            <a:r>
              <a:rPr lang="pt-BR" sz="1400">
                <a:ea typeface="+mj-lt"/>
                <a:cs typeface="+mj-lt"/>
              </a:rPr>
              <a:t>, </a:t>
            </a:r>
            <a:r>
              <a:rPr lang="pt-BR" sz="1400" err="1">
                <a:ea typeface="+mj-lt"/>
                <a:cs typeface="+mj-lt"/>
              </a:rPr>
              <a:t>and</a:t>
            </a:r>
            <a:r>
              <a:rPr lang="pt-BR" sz="1400">
                <a:ea typeface="+mj-lt"/>
                <a:cs typeface="+mj-lt"/>
              </a:rPr>
              <a:t> </a:t>
            </a:r>
            <a:r>
              <a:rPr lang="pt-BR" sz="1400" err="1">
                <a:ea typeface="+mj-lt"/>
                <a:cs typeface="+mj-lt"/>
              </a:rPr>
              <a:t>the</a:t>
            </a:r>
            <a:r>
              <a:rPr lang="pt-BR" sz="1400">
                <a:ea typeface="+mj-lt"/>
                <a:cs typeface="+mj-lt"/>
              </a:rPr>
              <a:t> Commission </a:t>
            </a:r>
            <a:r>
              <a:rPr lang="pt-BR" sz="1400" err="1">
                <a:ea typeface="+mj-lt"/>
                <a:cs typeface="+mj-lt"/>
              </a:rPr>
              <a:t>cannot</a:t>
            </a:r>
            <a:r>
              <a:rPr lang="pt-BR" sz="1400">
                <a:ea typeface="+mj-lt"/>
                <a:cs typeface="+mj-lt"/>
              </a:rPr>
              <a:t> </a:t>
            </a:r>
            <a:r>
              <a:rPr lang="pt-BR" sz="1400" err="1">
                <a:ea typeface="+mj-lt"/>
                <a:cs typeface="+mj-lt"/>
              </a:rPr>
              <a:t>be</a:t>
            </a:r>
            <a:r>
              <a:rPr lang="pt-BR" sz="1400">
                <a:ea typeface="+mj-lt"/>
                <a:cs typeface="+mj-lt"/>
              </a:rPr>
              <a:t> </a:t>
            </a:r>
            <a:r>
              <a:rPr lang="pt-BR" sz="1400" err="1">
                <a:ea typeface="+mj-lt"/>
                <a:cs typeface="+mj-lt"/>
              </a:rPr>
              <a:t>held</a:t>
            </a:r>
            <a:r>
              <a:rPr lang="pt-BR" sz="1400">
                <a:ea typeface="+mj-lt"/>
                <a:cs typeface="+mj-lt"/>
              </a:rPr>
              <a:t> </a:t>
            </a:r>
            <a:r>
              <a:rPr lang="pt-BR" sz="1400" err="1">
                <a:ea typeface="+mj-lt"/>
                <a:cs typeface="+mj-lt"/>
              </a:rPr>
              <a:t>responsible</a:t>
            </a:r>
            <a:r>
              <a:rPr lang="pt-BR" sz="1400">
                <a:ea typeface="+mj-lt"/>
                <a:cs typeface="+mj-lt"/>
              </a:rPr>
              <a:t> for </a:t>
            </a:r>
            <a:r>
              <a:rPr lang="pt-BR" sz="1400" err="1">
                <a:ea typeface="+mj-lt"/>
                <a:cs typeface="+mj-lt"/>
              </a:rPr>
              <a:t>any</a:t>
            </a:r>
            <a:r>
              <a:rPr lang="pt-BR" sz="1400">
                <a:ea typeface="+mj-lt"/>
                <a:cs typeface="+mj-lt"/>
              </a:rPr>
              <a:t> use </a:t>
            </a:r>
            <a:r>
              <a:rPr lang="pt-BR" sz="1400" err="1">
                <a:ea typeface="+mj-lt"/>
                <a:cs typeface="+mj-lt"/>
              </a:rPr>
              <a:t>which</a:t>
            </a:r>
            <a:r>
              <a:rPr lang="pt-BR" sz="1400">
                <a:ea typeface="+mj-lt"/>
                <a:cs typeface="+mj-lt"/>
              </a:rPr>
              <a:t> </a:t>
            </a:r>
            <a:r>
              <a:rPr lang="pt-BR" sz="1400" err="1">
                <a:ea typeface="+mj-lt"/>
                <a:cs typeface="+mj-lt"/>
              </a:rPr>
              <a:t>may</a:t>
            </a:r>
            <a:r>
              <a:rPr lang="pt-BR" sz="1400">
                <a:ea typeface="+mj-lt"/>
                <a:cs typeface="+mj-lt"/>
              </a:rPr>
              <a:t> </a:t>
            </a:r>
            <a:r>
              <a:rPr lang="pt-BR" sz="1400" err="1">
                <a:ea typeface="+mj-lt"/>
                <a:cs typeface="+mj-lt"/>
              </a:rPr>
              <a:t>be</a:t>
            </a:r>
            <a:r>
              <a:rPr lang="pt-BR" sz="1400">
                <a:ea typeface="+mj-lt"/>
                <a:cs typeface="+mj-lt"/>
              </a:rPr>
              <a:t> </a:t>
            </a:r>
            <a:r>
              <a:rPr lang="pt-BR" sz="1400" err="1">
                <a:ea typeface="+mj-lt"/>
                <a:cs typeface="+mj-lt"/>
              </a:rPr>
              <a:t>made</a:t>
            </a:r>
            <a:r>
              <a:rPr lang="pt-BR" sz="1400">
                <a:ea typeface="+mj-lt"/>
                <a:cs typeface="+mj-lt"/>
              </a:rPr>
              <a:t> </a:t>
            </a:r>
            <a:r>
              <a:rPr lang="pt-BR" sz="1400" err="1">
                <a:ea typeface="+mj-lt"/>
                <a:cs typeface="+mj-lt"/>
              </a:rPr>
              <a:t>of</a:t>
            </a:r>
            <a:r>
              <a:rPr lang="pt-BR" sz="1400">
                <a:ea typeface="+mj-lt"/>
                <a:cs typeface="+mj-lt"/>
              </a:rPr>
              <a:t> </a:t>
            </a:r>
            <a:r>
              <a:rPr lang="pt-BR" sz="1400" err="1">
                <a:ea typeface="+mj-lt"/>
                <a:cs typeface="+mj-lt"/>
              </a:rPr>
              <a:t>the</a:t>
            </a:r>
            <a:r>
              <a:rPr lang="pt-BR" sz="1400">
                <a:ea typeface="+mj-lt"/>
                <a:cs typeface="+mj-lt"/>
              </a:rPr>
              <a:t> </a:t>
            </a:r>
            <a:r>
              <a:rPr lang="pt-BR" sz="1400" err="1">
                <a:ea typeface="+mj-lt"/>
                <a:cs typeface="+mj-lt"/>
              </a:rPr>
              <a:t>information</a:t>
            </a:r>
            <a:r>
              <a:rPr lang="pt-BR" sz="1400">
                <a:ea typeface="+mj-lt"/>
                <a:cs typeface="+mj-lt"/>
              </a:rPr>
              <a:t> </a:t>
            </a:r>
            <a:r>
              <a:rPr lang="pt-BR" sz="1400" err="1">
                <a:ea typeface="+mj-lt"/>
                <a:cs typeface="+mj-lt"/>
              </a:rPr>
              <a:t>contained</a:t>
            </a:r>
            <a:r>
              <a:rPr lang="pt-BR" sz="1400">
                <a:ea typeface="+mj-lt"/>
                <a:cs typeface="+mj-lt"/>
              </a:rPr>
              <a:t> </a:t>
            </a:r>
            <a:r>
              <a:rPr lang="pt-BR" sz="1400" err="1">
                <a:ea typeface="+mj-lt"/>
                <a:cs typeface="+mj-lt"/>
              </a:rPr>
              <a:t>therein</a:t>
            </a:r>
            <a:r>
              <a:rPr lang="pt-BR" sz="1400">
                <a:ea typeface="+mj-lt"/>
                <a:cs typeface="+mj-lt"/>
              </a:rPr>
              <a:t>."</a:t>
            </a:r>
            <a:endParaRPr lang="pt-BR" sz="1400"/>
          </a:p>
          <a:p>
            <a:pPr algn="l">
              <a:lnSpc>
                <a:spcPct val="90000"/>
              </a:lnSpc>
            </a:pPr>
            <a:endParaRPr lang="pt-BR" sz="1400">
              <a:solidFill>
                <a:schemeClr val="bg1"/>
              </a:solidFill>
            </a:endParaRPr>
          </a:p>
        </p:txBody>
      </p:sp>
      <p:sp>
        <p:nvSpPr>
          <p:cNvPr id="3" name="Subtítulo 2"/>
          <p:cNvSpPr>
            <a:spLocks noGrp="1"/>
          </p:cNvSpPr>
          <p:nvPr>
            <p:ph type="subTitle" idx="1"/>
          </p:nvPr>
        </p:nvSpPr>
        <p:spPr>
          <a:xfrm>
            <a:off x="1127570" y="6401576"/>
            <a:ext cx="5950162" cy="333169"/>
          </a:xfrm>
        </p:spPr>
        <p:txBody>
          <a:bodyPr rtlCol="0" anchor="t">
            <a:normAutofit/>
          </a:bodyPr>
          <a:lstStyle/>
          <a:p>
            <a:pPr algn="l">
              <a:lnSpc>
                <a:spcPct val="140000"/>
              </a:lnSpc>
            </a:pPr>
            <a:r>
              <a:rPr lang="it-IT" sz="1000" b="1" i="0" kern="1200" cap="all" spc="400" baseline="0">
                <a:solidFill>
                  <a:schemeClr val="bg1"/>
                </a:solidFill>
                <a:latin typeface="Gill Sans MT"/>
                <a:ea typeface="+mn-ea"/>
                <a:cs typeface="+mn-cs"/>
              </a:rPr>
              <a:t>ERASMUS+ KA229 PROJECT</a:t>
            </a:r>
            <a:r>
              <a:rPr lang="it-IT" sz="1000" b="1" spc="400">
                <a:solidFill>
                  <a:schemeClr val="bg1"/>
                </a:solidFill>
                <a:latin typeface="Gill Sans MT"/>
              </a:rPr>
              <a:t> 2020-1-PL01-KA229-081615</a:t>
            </a:r>
            <a:endParaRPr lang="pt-BR" sz="1000">
              <a:solidFill>
                <a:schemeClr val="bg1"/>
              </a:solidFill>
            </a:endParaRPr>
          </a:p>
        </p:txBody>
      </p:sp>
      <p:sp>
        <p:nvSpPr>
          <p:cNvPr id="54" name="Freeform: Shape 53">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3">
            <a:extLst>
              <a:ext uri="{FF2B5EF4-FFF2-40B4-BE49-F238E27FC236}">
                <a16:creationId xmlns:a16="http://schemas.microsoft.com/office/drawing/2014/main" id="{7BA8FB09-6BC2-4406-AC1E-DBBDA7111AA5}"/>
              </a:ext>
            </a:extLst>
          </p:cNvPr>
          <p:cNvPicPr>
            <a:picLocks noChangeAspect="1"/>
          </p:cNvPicPr>
          <p:nvPr/>
        </p:nvPicPr>
        <p:blipFill rotWithShape="1">
          <a:blip r:embed="rId3"/>
          <a:srcRect l="8615" r="4" b="4"/>
          <a:stretch/>
        </p:blipFill>
        <p:spPr>
          <a:xfrm>
            <a:off x="8115298" y="-647"/>
            <a:ext cx="4076702" cy="4461043"/>
          </a:xfrm>
          <a:prstGeom prst="rect">
            <a:avLst/>
          </a:prstGeom>
        </p:spPr>
      </p:pic>
      <p:pic>
        <p:nvPicPr>
          <p:cNvPr id="4" name="Imagem 5" descr="Logotipo&#10;&#10;Descrição gerada automaticamente">
            <a:extLst>
              <a:ext uri="{FF2B5EF4-FFF2-40B4-BE49-F238E27FC236}">
                <a16:creationId xmlns:a16="http://schemas.microsoft.com/office/drawing/2014/main" id="{267BC0BE-D709-42CE-8AC2-20E273E2C5A4}"/>
              </a:ext>
            </a:extLst>
          </p:cNvPr>
          <p:cNvPicPr>
            <a:picLocks noChangeAspect="1"/>
          </p:cNvPicPr>
          <p:nvPr/>
        </p:nvPicPr>
        <p:blipFill>
          <a:blip r:embed="rId4"/>
          <a:stretch>
            <a:fillRect/>
          </a:stretch>
        </p:blipFill>
        <p:spPr>
          <a:xfrm>
            <a:off x="1690777" y="202721"/>
            <a:ext cx="4180935" cy="4195313"/>
          </a:xfrm>
          <a:prstGeom prst="rect">
            <a:avLst/>
          </a:prstGeom>
        </p:spPr>
      </p:pic>
      <p:pic>
        <p:nvPicPr>
          <p:cNvPr id="6" name="Imagem 6">
            <a:extLst>
              <a:ext uri="{FF2B5EF4-FFF2-40B4-BE49-F238E27FC236}">
                <a16:creationId xmlns:a16="http://schemas.microsoft.com/office/drawing/2014/main" id="{D0281CFB-C752-4792-944B-F6E7225A7FF3}"/>
              </a:ext>
            </a:extLst>
          </p:cNvPr>
          <p:cNvPicPr>
            <a:picLocks noChangeAspect="1"/>
          </p:cNvPicPr>
          <p:nvPr/>
        </p:nvPicPr>
        <p:blipFill>
          <a:blip r:embed="rId5"/>
          <a:stretch>
            <a:fillRect/>
          </a:stretch>
        </p:blipFill>
        <p:spPr>
          <a:xfrm>
            <a:off x="9339532" y="6166660"/>
            <a:ext cx="2743200" cy="563170"/>
          </a:xfrm>
          <a:prstGeom prst="rect">
            <a:avLst/>
          </a:prstGeom>
        </p:spPr>
      </p:pic>
    </p:spTree>
    <p:extLst>
      <p:ext uri="{BB962C8B-B14F-4D97-AF65-F5344CB8AC3E}">
        <p14:creationId xmlns:p14="http://schemas.microsoft.com/office/powerpoint/2010/main" val="164696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2D069B-26E6-4B68-B6FE-D0A7B19FA4CF}"/>
              </a:ext>
            </a:extLst>
          </p:cNvPr>
          <p:cNvSpPr>
            <a:spLocks noGrp="1"/>
          </p:cNvSpPr>
          <p:nvPr>
            <p:ph type="title"/>
          </p:nvPr>
        </p:nvSpPr>
        <p:spPr>
          <a:xfrm>
            <a:off x="1227738" y="5617230"/>
            <a:ext cx="10698103" cy="827037"/>
          </a:xfrm>
        </p:spPr>
        <p:txBody>
          <a:bodyPr anchor="ctr">
            <a:normAutofit/>
          </a:bodyPr>
          <a:lstStyle/>
          <a:p>
            <a:r>
              <a:rPr lang="pt-BR" sz="3200" dirty="0">
                <a:solidFill>
                  <a:schemeClr val="bg1"/>
                </a:solidFill>
              </a:rPr>
              <a:t>Arts and Crafts IN portugal</a:t>
            </a:r>
          </a:p>
        </p:txBody>
      </p:sp>
      <p:sp>
        <p:nvSpPr>
          <p:cNvPr id="3" name="Espaço Reservado para Conteúdo 2">
            <a:extLst>
              <a:ext uri="{FF2B5EF4-FFF2-40B4-BE49-F238E27FC236}">
                <a16:creationId xmlns:a16="http://schemas.microsoft.com/office/drawing/2014/main" id="{77F824B0-3724-4E4D-A7EC-04C83F468F8B}"/>
              </a:ext>
            </a:extLst>
          </p:cNvPr>
          <p:cNvSpPr>
            <a:spLocks noGrp="1"/>
          </p:cNvSpPr>
          <p:nvPr>
            <p:ph idx="1"/>
          </p:nvPr>
        </p:nvSpPr>
        <p:spPr>
          <a:xfrm>
            <a:off x="6137516" y="1093757"/>
            <a:ext cx="5788325" cy="3165894"/>
          </a:xfrm>
        </p:spPr>
        <p:txBody>
          <a:bodyPr vert="horz" lIns="0" tIns="0" rIns="0" bIns="0" rtlCol="0" anchor="t">
            <a:normAutofit/>
          </a:bodyPr>
          <a:lstStyle/>
          <a:p>
            <a:pPr algn="just" rtl="0" fontAlgn="base">
              <a:buFont typeface="Arial" panose="020B0604020202020204" pitchFamily="34" charset="0"/>
              <a:buChar char="•"/>
            </a:pPr>
            <a:r>
              <a:rPr lang="en-US" sz="1400" b="0" i="0" u="none" strike="noStrike" dirty="0">
                <a:solidFill>
                  <a:srgbClr val="000000"/>
                </a:solidFill>
                <a:effectLst/>
                <a:latin typeface="Times New Roman"/>
                <a:cs typeface="Times New Roman"/>
              </a:rPr>
              <a:t>The manual production of utilitarian or decorative objects is one of the most appreciated arts in the world.  </a:t>
            </a:r>
            <a:r>
              <a:rPr lang="en-US" sz="1400" b="0" i="0" dirty="0">
                <a:solidFill>
                  <a:srgbClr val="000000"/>
                </a:solidFill>
                <a:effectLst/>
                <a:latin typeface="Times New Roman"/>
                <a:cs typeface="Times New Roman"/>
              </a:rPr>
              <a:t>​</a:t>
            </a:r>
          </a:p>
          <a:p>
            <a:pPr algn="just" rtl="0" fontAlgn="base">
              <a:buFont typeface="Arial" panose="020B0604020202020204" pitchFamily="34" charset="0"/>
              <a:buChar char="•"/>
            </a:pPr>
            <a:r>
              <a:rPr lang="en-US" sz="1400" b="0" i="0" u="none" strike="noStrike" dirty="0">
                <a:solidFill>
                  <a:srgbClr val="000000"/>
                </a:solidFill>
                <a:effectLst/>
                <a:latin typeface="Times New Roman"/>
                <a:cs typeface="Times New Roman"/>
              </a:rPr>
              <a:t>Portugal's handicrafts are very diversified! Many different and unique crafts are in the roots of its people, who proudly try to maintain them. This small country becomes huge when it comes to tradition! </a:t>
            </a:r>
            <a:r>
              <a:rPr lang="en-US" sz="1400" b="0" i="0" dirty="0">
                <a:solidFill>
                  <a:srgbClr val="000000"/>
                </a:solidFill>
                <a:effectLst/>
                <a:latin typeface="Times New Roman"/>
                <a:cs typeface="Times New Roman"/>
              </a:rPr>
              <a:t>​</a:t>
            </a:r>
          </a:p>
          <a:p>
            <a:pPr algn="just" rtl="0" fontAlgn="base">
              <a:buFont typeface="Arial" panose="020B0604020202020204" pitchFamily="34" charset="0"/>
              <a:buChar char="•"/>
            </a:pPr>
            <a:r>
              <a:rPr lang="en-US" sz="1400" b="0" i="0" u="none" strike="noStrike" dirty="0">
                <a:solidFill>
                  <a:srgbClr val="000000"/>
                </a:solidFill>
                <a:effectLst/>
                <a:latin typeface="Times New Roman"/>
                <a:cs typeface="Times New Roman"/>
              </a:rPr>
              <a:t>Portuguese people are trying hard to maintain these traditions and pass them on from generation to generation.</a:t>
            </a:r>
            <a:r>
              <a:rPr lang="en-US" sz="1400" b="0" i="0" dirty="0">
                <a:solidFill>
                  <a:srgbClr val="000000"/>
                </a:solidFill>
                <a:effectLst/>
                <a:latin typeface="Times New Roman"/>
                <a:cs typeface="Times New Roman"/>
              </a:rPr>
              <a:t>​</a:t>
            </a:r>
          </a:p>
          <a:p>
            <a:pPr algn="just" rtl="0" fontAlgn="base">
              <a:buFont typeface="Arial" panose="020B0604020202020204" pitchFamily="34" charset="0"/>
              <a:buChar char="•"/>
            </a:pPr>
            <a:r>
              <a:rPr lang="en-US" sz="1400" b="0" i="0" u="none" strike="noStrike" dirty="0">
                <a:solidFill>
                  <a:srgbClr val="000000"/>
                </a:solidFill>
                <a:effectLst/>
                <a:latin typeface="Times New Roman"/>
                <a:cs typeface="Times New Roman"/>
              </a:rPr>
              <a:t>Each region excels in its most typical handicraft. </a:t>
            </a:r>
            <a:r>
              <a:rPr lang="en-US" sz="1400" b="0" i="0" dirty="0">
                <a:solidFill>
                  <a:srgbClr val="000000"/>
                </a:solidFill>
                <a:effectLst/>
                <a:latin typeface="Times New Roman"/>
                <a:cs typeface="Times New Roman"/>
              </a:rPr>
              <a:t>​</a:t>
            </a:r>
          </a:p>
          <a:p>
            <a:pPr algn="just" rtl="0" fontAlgn="base">
              <a:buFont typeface="Arial" panose="020B0604020202020204" pitchFamily="34" charset="0"/>
              <a:buChar char="•"/>
            </a:pPr>
            <a:r>
              <a:rPr lang="en-US" sz="1400" b="0" i="0" u="none" strike="noStrike" dirty="0">
                <a:solidFill>
                  <a:srgbClr val="000000"/>
                </a:solidFill>
                <a:effectLst/>
                <a:latin typeface="Times New Roman"/>
                <a:cs typeface="Times New Roman"/>
              </a:rPr>
              <a:t>We will present a brief journey through the traditional crafts of Portugal, according to the regions that make up our country.  </a:t>
            </a:r>
            <a:r>
              <a:rPr lang="en-US" sz="1400" b="0" i="0" dirty="0">
                <a:solidFill>
                  <a:srgbClr val="000000"/>
                </a:solidFill>
                <a:effectLst/>
                <a:latin typeface="Times New Roman"/>
                <a:cs typeface="Times New Roman"/>
              </a:rPr>
              <a:t>​</a:t>
            </a:r>
          </a:p>
        </p:txBody>
      </p:sp>
      <p:pic>
        <p:nvPicPr>
          <p:cNvPr id="1026" name="Picture 2">
            <a:extLst>
              <a:ext uri="{FF2B5EF4-FFF2-40B4-BE49-F238E27FC236}">
                <a16:creationId xmlns:a16="http://schemas.microsoft.com/office/drawing/2014/main" id="{898400A7-586F-474E-813C-9369D87B7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31" y="462592"/>
            <a:ext cx="4424033" cy="452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2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BDC7218-AEF3-48D9-822D-E99CC4B9B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76" y="-4445"/>
            <a:ext cx="6485246" cy="6638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unidirecional 4">
            <a:extLst>
              <a:ext uri="{FF2B5EF4-FFF2-40B4-BE49-F238E27FC236}">
                <a16:creationId xmlns:a16="http://schemas.microsoft.com/office/drawing/2014/main" id="{0EAF888B-6CAD-42D4-B61F-66F547E98AE7}"/>
              </a:ext>
            </a:extLst>
          </p:cNvPr>
          <p:cNvCxnSpPr/>
          <p:nvPr/>
        </p:nvCxnSpPr>
        <p:spPr>
          <a:xfrm>
            <a:off x="8601075" y="1009650"/>
            <a:ext cx="116205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AD62021-52A2-445A-B870-C4EE13F02B0F}"/>
              </a:ext>
            </a:extLst>
          </p:cNvPr>
          <p:cNvSpPr/>
          <p:nvPr/>
        </p:nvSpPr>
        <p:spPr>
          <a:xfrm>
            <a:off x="9812755" y="727030"/>
            <a:ext cx="1657350" cy="150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a:extLst>
              <a:ext uri="{FF2B5EF4-FFF2-40B4-BE49-F238E27FC236}">
                <a16:creationId xmlns:a16="http://schemas.microsoft.com/office/drawing/2014/main" id="{457A18E8-3A10-4FCF-9C7B-EB1AC33C3C8B}"/>
              </a:ext>
            </a:extLst>
          </p:cNvPr>
          <p:cNvSpPr txBox="1"/>
          <p:nvPr/>
        </p:nvSpPr>
        <p:spPr>
          <a:xfrm>
            <a:off x="9779669" y="1218565"/>
            <a:ext cx="1754972" cy="523220"/>
          </a:xfrm>
          <a:prstGeom prst="rect">
            <a:avLst/>
          </a:prstGeom>
          <a:noFill/>
        </p:spPr>
        <p:txBody>
          <a:bodyPr wrap="square" lIns="91440" tIns="45720" rIns="91440" bIns="45720" anchor="t">
            <a:spAutoFit/>
          </a:bodyPr>
          <a:lstStyle/>
          <a:p>
            <a:pPr algn="ctr"/>
            <a:r>
              <a:rPr lang="pt-PT" sz="1400" dirty="0">
                <a:solidFill>
                  <a:srgbClr val="000000"/>
                </a:solidFill>
                <a:latin typeface="Times New Roman"/>
                <a:cs typeface="Times New Roman"/>
              </a:rPr>
              <a:t>Mirandesa</a:t>
            </a:r>
            <a:r>
              <a:rPr lang="pt-PT" sz="1400" b="0" i="0" u="none" strike="noStrike" dirty="0">
                <a:solidFill>
                  <a:srgbClr val="000000"/>
                </a:solidFill>
                <a:effectLst/>
                <a:latin typeface="Times New Roman"/>
                <a:cs typeface="Times New Roman"/>
              </a:rPr>
              <a:t>  </a:t>
            </a:r>
            <a:r>
              <a:rPr lang="pt-PT" sz="1400" b="0" i="0" u="none" strike="noStrike" dirty="0" err="1">
                <a:solidFill>
                  <a:srgbClr val="000000"/>
                </a:solidFill>
                <a:effectLst/>
                <a:latin typeface="Times New Roman"/>
                <a:cs typeface="Times New Roman"/>
              </a:rPr>
              <a:t>Honour’s</a:t>
            </a:r>
            <a:r>
              <a:rPr lang="pt-PT" sz="1400" b="0" i="0" u="none" strike="noStrike" dirty="0">
                <a:solidFill>
                  <a:srgbClr val="000000"/>
                </a:solidFill>
                <a:effectLst/>
                <a:latin typeface="Times New Roman"/>
                <a:cs typeface="Times New Roman"/>
              </a:rPr>
              <a:t> </a:t>
            </a:r>
            <a:r>
              <a:rPr lang="pt-PT" sz="1400" dirty="0">
                <a:solidFill>
                  <a:srgbClr val="000000"/>
                </a:solidFill>
                <a:latin typeface="Times New Roman"/>
                <a:cs typeface="Times New Roman"/>
              </a:rPr>
              <a:t> </a:t>
            </a:r>
            <a:r>
              <a:rPr lang="pt-PT" sz="1400" b="0" i="0" u="none" strike="noStrike" dirty="0" err="1">
                <a:solidFill>
                  <a:srgbClr val="000000"/>
                </a:solidFill>
                <a:effectLst/>
                <a:latin typeface="Times New Roman"/>
                <a:cs typeface="Times New Roman"/>
              </a:rPr>
              <a:t>Cloak</a:t>
            </a:r>
            <a:endParaRPr lang="pt-PT" sz="1400" dirty="0">
              <a:latin typeface="Times New Roman"/>
              <a:cs typeface="Times New Roman"/>
            </a:endParaRPr>
          </a:p>
        </p:txBody>
      </p:sp>
      <p:cxnSp>
        <p:nvCxnSpPr>
          <p:cNvPr id="10" name="Conexão reta unidirecional 9">
            <a:extLst>
              <a:ext uri="{FF2B5EF4-FFF2-40B4-BE49-F238E27FC236}">
                <a16:creationId xmlns:a16="http://schemas.microsoft.com/office/drawing/2014/main" id="{F9743EEE-DC28-4280-9E7B-8DA9424F974D}"/>
              </a:ext>
            </a:extLst>
          </p:cNvPr>
          <p:cNvCxnSpPr/>
          <p:nvPr/>
        </p:nvCxnSpPr>
        <p:spPr>
          <a:xfrm>
            <a:off x="7648575" y="1104900"/>
            <a:ext cx="135255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C40CBB8-325D-4C11-95D1-CBFB0E64B60E}"/>
              </a:ext>
            </a:extLst>
          </p:cNvPr>
          <p:cNvSpPr/>
          <p:nvPr/>
        </p:nvSpPr>
        <p:spPr>
          <a:xfrm>
            <a:off x="8629649" y="1847850"/>
            <a:ext cx="1619251" cy="1419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a:extLst>
              <a:ext uri="{FF2B5EF4-FFF2-40B4-BE49-F238E27FC236}">
                <a16:creationId xmlns:a16="http://schemas.microsoft.com/office/drawing/2014/main" id="{469E425C-00C0-4F15-98AA-EDBD7C49C949}"/>
              </a:ext>
            </a:extLst>
          </p:cNvPr>
          <p:cNvSpPr txBox="1"/>
          <p:nvPr/>
        </p:nvSpPr>
        <p:spPr>
          <a:xfrm>
            <a:off x="8667751" y="2072759"/>
            <a:ext cx="1543050" cy="738664"/>
          </a:xfrm>
          <a:prstGeom prst="rect">
            <a:avLst/>
          </a:prstGeom>
          <a:noFill/>
        </p:spPr>
        <p:txBody>
          <a:bodyPr wrap="square" lIns="91440" tIns="45720" rIns="91440" bIns="45720" anchor="t">
            <a:spAutoFit/>
          </a:bodyPr>
          <a:lstStyle/>
          <a:p>
            <a:pPr algn="ctr"/>
            <a:endParaRPr lang="pt-PT" sz="1400">
              <a:solidFill>
                <a:srgbClr val="000000"/>
              </a:solidFill>
              <a:latin typeface="Times New Roman"/>
              <a:cs typeface="Times New Roman"/>
            </a:endParaRPr>
          </a:p>
          <a:p>
            <a:pPr algn="ctr"/>
            <a:r>
              <a:rPr lang="pt-PT" sz="1400" b="0" i="0" u="none" strike="noStrike" err="1">
                <a:solidFill>
                  <a:srgbClr val="000000"/>
                </a:solidFill>
                <a:effectLst/>
                <a:latin typeface="Times New Roman"/>
                <a:cs typeface="Times New Roman"/>
              </a:rPr>
              <a:t>Black</a:t>
            </a:r>
            <a:r>
              <a:rPr lang="pt-PT" sz="1400" b="0" i="0" u="none" strike="noStrike">
                <a:solidFill>
                  <a:srgbClr val="000000"/>
                </a:solidFill>
                <a:effectLst/>
                <a:latin typeface="Times New Roman"/>
                <a:cs typeface="Times New Roman"/>
              </a:rPr>
              <a:t> </a:t>
            </a:r>
            <a:r>
              <a:rPr lang="pt-PT" sz="1400" b="0" i="0" u="none" strike="noStrike" err="1">
                <a:solidFill>
                  <a:srgbClr val="000000"/>
                </a:solidFill>
                <a:effectLst/>
                <a:latin typeface="Times New Roman"/>
                <a:cs typeface="Times New Roman"/>
              </a:rPr>
              <a:t>Clay</a:t>
            </a:r>
            <a:r>
              <a:rPr lang="pt-PT" sz="1400" b="0" i="0" u="none" strike="noStrike">
                <a:solidFill>
                  <a:srgbClr val="000000"/>
                </a:solidFill>
                <a:effectLst/>
                <a:latin typeface="Times New Roman"/>
                <a:cs typeface="Times New Roman"/>
              </a:rPr>
              <a:t> </a:t>
            </a:r>
            <a:r>
              <a:rPr lang="pt-PT" sz="1400" b="0" i="0" u="none" strike="noStrike" err="1">
                <a:solidFill>
                  <a:srgbClr val="000000"/>
                </a:solidFill>
                <a:effectLst/>
                <a:latin typeface="Times New Roman"/>
                <a:cs typeface="Times New Roman"/>
              </a:rPr>
              <a:t>Pottery</a:t>
            </a:r>
            <a:r>
              <a:rPr lang="pt-PT" sz="1400" b="0" i="0" u="none" strike="noStrike">
                <a:solidFill>
                  <a:srgbClr val="000000"/>
                </a:solidFill>
                <a:effectLst/>
                <a:latin typeface="Times New Roman"/>
                <a:cs typeface="Times New Roman"/>
              </a:rPr>
              <a:t> </a:t>
            </a:r>
            <a:r>
              <a:rPr lang="pt-PT" sz="1400" b="0" i="0" u="none" strike="noStrike" err="1">
                <a:solidFill>
                  <a:srgbClr val="000000"/>
                </a:solidFill>
                <a:effectLst/>
                <a:latin typeface="Times New Roman"/>
                <a:cs typeface="Times New Roman"/>
              </a:rPr>
              <a:t>from</a:t>
            </a:r>
            <a:r>
              <a:rPr lang="pt-PT" sz="1400" b="0" i="0" u="none" strike="noStrike">
                <a:solidFill>
                  <a:srgbClr val="000000"/>
                </a:solidFill>
                <a:effectLst/>
                <a:latin typeface="Times New Roman"/>
                <a:cs typeface="Times New Roman"/>
              </a:rPr>
              <a:t> </a:t>
            </a:r>
            <a:r>
              <a:rPr lang="pt-PT" sz="1400" b="0" i="0" u="none" strike="noStrike" err="1">
                <a:solidFill>
                  <a:srgbClr val="000000"/>
                </a:solidFill>
                <a:effectLst/>
                <a:latin typeface="Times New Roman"/>
                <a:cs typeface="Times New Roman"/>
              </a:rPr>
              <a:t>Bisalhães</a:t>
            </a:r>
            <a:endParaRPr lang="pt-PT" sz="1400" err="1">
              <a:latin typeface="Times New Roman"/>
              <a:cs typeface="Times New Roman"/>
            </a:endParaRPr>
          </a:p>
        </p:txBody>
      </p:sp>
      <p:sp>
        <p:nvSpPr>
          <p:cNvPr id="2" name="Oval 1">
            <a:extLst>
              <a:ext uri="{FF2B5EF4-FFF2-40B4-BE49-F238E27FC236}">
                <a16:creationId xmlns:a16="http://schemas.microsoft.com/office/drawing/2014/main" id="{5F4B152D-99FF-6B47-8C69-C9745D25DB28}"/>
              </a:ext>
            </a:extLst>
          </p:cNvPr>
          <p:cNvSpPr/>
          <p:nvPr/>
        </p:nvSpPr>
        <p:spPr>
          <a:xfrm>
            <a:off x="255126" y="3745004"/>
            <a:ext cx="1975893" cy="1378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Times New Roman"/>
                <a:cs typeface="Times New Roman"/>
              </a:rPr>
              <a:t>Madeira embroidery</a:t>
            </a:r>
            <a:r>
              <a:rPr lang="en-US">
                <a:solidFill>
                  <a:schemeClr val="tx1"/>
                </a:solidFill>
              </a:rPr>
              <a:t> </a:t>
            </a:r>
            <a:endParaRPr lang="pt-PT">
              <a:solidFill>
                <a:schemeClr val="tx1"/>
              </a:solidFill>
            </a:endParaRPr>
          </a:p>
        </p:txBody>
      </p:sp>
      <p:sp>
        <p:nvSpPr>
          <p:cNvPr id="3" name="Oval 2">
            <a:extLst>
              <a:ext uri="{FF2B5EF4-FFF2-40B4-BE49-F238E27FC236}">
                <a16:creationId xmlns:a16="http://schemas.microsoft.com/office/drawing/2014/main" id="{761B7E0B-8C44-F742-83BD-8C47F6C1D05B}"/>
              </a:ext>
            </a:extLst>
          </p:cNvPr>
          <p:cNvSpPr/>
          <p:nvPr/>
        </p:nvSpPr>
        <p:spPr>
          <a:xfrm>
            <a:off x="1932224" y="4889642"/>
            <a:ext cx="2111132" cy="121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Times New Roman"/>
                <a:cs typeface="Times New Roman"/>
              </a:rPr>
              <a:t>Villain</a:t>
            </a:r>
            <a:r>
              <a:rPr lang="en-US" sz="1400">
                <a:latin typeface="Times New Roman"/>
                <a:cs typeface="Times New Roman"/>
              </a:rPr>
              <a:t> </a:t>
            </a:r>
            <a:r>
              <a:rPr lang="en-US" sz="1400">
                <a:solidFill>
                  <a:schemeClr val="tx1"/>
                </a:solidFill>
                <a:latin typeface="Times New Roman"/>
                <a:cs typeface="Times New Roman"/>
              </a:rPr>
              <a:t>Boots</a:t>
            </a:r>
            <a:r>
              <a:rPr lang="en-US"/>
              <a:t> </a:t>
            </a:r>
            <a:endParaRPr lang="pt-PT"/>
          </a:p>
        </p:txBody>
      </p:sp>
      <p:cxnSp>
        <p:nvCxnSpPr>
          <p:cNvPr id="4" name="Conexão Reta Unidirecional 3">
            <a:extLst>
              <a:ext uri="{FF2B5EF4-FFF2-40B4-BE49-F238E27FC236}">
                <a16:creationId xmlns:a16="http://schemas.microsoft.com/office/drawing/2014/main" id="{7BAAFAA3-DAAC-6B48-86CD-DD58CDD1F467}"/>
              </a:ext>
            </a:extLst>
          </p:cNvPr>
          <p:cNvCxnSpPr>
            <a:cxnSpLocks/>
          </p:cNvCxnSpPr>
          <p:nvPr/>
        </p:nvCxnSpPr>
        <p:spPr>
          <a:xfrm flipH="1">
            <a:off x="2105215" y="3663462"/>
            <a:ext cx="776708" cy="12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xão Reta Unidirecional 15">
            <a:extLst>
              <a:ext uri="{FF2B5EF4-FFF2-40B4-BE49-F238E27FC236}">
                <a16:creationId xmlns:a16="http://schemas.microsoft.com/office/drawing/2014/main" id="{36F432C7-FC40-FC42-9DC7-54102269BF8A}"/>
              </a:ext>
            </a:extLst>
          </p:cNvPr>
          <p:cNvCxnSpPr>
            <a:cxnSpLocks/>
          </p:cNvCxnSpPr>
          <p:nvPr/>
        </p:nvCxnSpPr>
        <p:spPr>
          <a:xfrm flipH="1">
            <a:off x="3202366" y="4048613"/>
            <a:ext cx="237258" cy="629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1A924AD3-5ECD-4F27-BDB1-257E89621691}"/>
              </a:ext>
            </a:extLst>
          </p:cNvPr>
          <p:cNvCxnSpPr/>
          <p:nvPr/>
        </p:nvCxnSpPr>
        <p:spPr>
          <a:xfrm>
            <a:off x="7832834" y="4351282"/>
            <a:ext cx="980089" cy="349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70A791F2-F8D6-4F11-A74D-D51CD9C8FC10}"/>
              </a:ext>
            </a:extLst>
          </p:cNvPr>
          <p:cNvSpPr/>
          <p:nvPr/>
        </p:nvSpPr>
        <p:spPr>
          <a:xfrm>
            <a:off x="8888598" y="4151235"/>
            <a:ext cx="1707931" cy="972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PT">
              <a:solidFill>
                <a:schemeClr val="tx1"/>
              </a:solidFill>
              <a:latin typeface="Century Gothic"/>
              <a:ea typeface="+mn-lt"/>
              <a:cs typeface="+mn-lt"/>
            </a:endParaRPr>
          </a:p>
          <a:p>
            <a:pPr algn="ctr"/>
            <a:r>
              <a:rPr lang="pt-PT" sz="1400">
                <a:solidFill>
                  <a:schemeClr val="tx1"/>
                </a:solidFill>
                <a:latin typeface="Times New Roman"/>
                <a:ea typeface="+mn-lt"/>
                <a:cs typeface="+mn-lt"/>
              </a:rPr>
              <a:t>Arraiolos </a:t>
            </a:r>
            <a:endParaRPr lang="pt-BR" sz="1400">
              <a:solidFill>
                <a:schemeClr val="tx1"/>
              </a:solidFill>
              <a:latin typeface="Times New Roman"/>
              <a:ea typeface="+mn-lt"/>
              <a:cs typeface="+mn-lt"/>
            </a:endParaRPr>
          </a:p>
          <a:p>
            <a:pPr algn="ctr"/>
            <a:r>
              <a:rPr lang="pt-PT" sz="1400" err="1">
                <a:solidFill>
                  <a:schemeClr val="tx1"/>
                </a:solidFill>
                <a:latin typeface="Times New Roman"/>
                <a:ea typeface="+mn-lt"/>
                <a:cs typeface="+mn-lt"/>
              </a:rPr>
              <a:t>Tapestry</a:t>
            </a:r>
            <a:endParaRPr lang="pt-BR" sz="1400" err="1">
              <a:solidFill>
                <a:schemeClr val="tx1"/>
              </a:solidFill>
              <a:latin typeface="Times New Roman"/>
              <a:ea typeface="+mn-lt"/>
              <a:cs typeface="+mn-lt"/>
            </a:endParaRPr>
          </a:p>
          <a:p>
            <a:pPr algn="ctr"/>
            <a:endParaRPr lang="pt-BR"/>
          </a:p>
        </p:txBody>
      </p:sp>
      <p:cxnSp>
        <p:nvCxnSpPr>
          <p:cNvPr id="12" name="Conector de Seta Reta 11">
            <a:extLst>
              <a:ext uri="{FF2B5EF4-FFF2-40B4-BE49-F238E27FC236}">
                <a16:creationId xmlns:a16="http://schemas.microsoft.com/office/drawing/2014/main" id="{6CBB302F-B382-4651-BCFA-0C6D40ED7F7E}"/>
              </a:ext>
            </a:extLst>
          </p:cNvPr>
          <p:cNvCxnSpPr/>
          <p:nvPr/>
        </p:nvCxnSpPr>
        <p:spPr>
          <a:xfrm>
            <a:off x="7791777" y="4678090"/>
            <a:ext cx="1072055" cy="73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ipse 12">
            <a:extLst>
              <a:ext uri="{FF2B5EF4-FFF2-40B4-BE49-F238E27FC236}">
                <a16:creationId xmlns:a16="http://schemas.microsoft.com/office/drawing/2014/main" id="{D187E115-FA3A-4C60-87AB-B41ED633EFE0}"/>
              </a:ext>
            </a:extLst>
          </p:cNvPr>
          <p:cNvSpPr/>
          <p:nvPr/>
        </p:nvSpPr>
        <p:spPr>
          <a:xfrm>
            <a:off x="8933135" y="5228239"/>
            <a:ext cx="1786757" cy="1037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PT">
              <a:solidFill>
                <a:schemeClr val="tx1"/>
              </a:solidFill>
              <a:latin typeface="Century Gothic"/>
              <a:ea typeface="+mn-lt"/>
              <a:cs typeface="+mn-lt"/>
            </a:endParaRPr>
          </a:p>
          <a:p>
            <a:pPr algn="ctr"/>
            <a:r>
              <a:rPr lang="pt-PT" sz="1400" err="1">
                <a:solidFill>
                  <a:schemeClr val="tx1"/>
                </a:solidFill>
                <a:latin typeface="Times New Roman"/>
                <a:ea typeface="+mn-lt"/>
                <a:cs typeface="+mn-lt"/>
              </a:rPr>
              <a:t>Cowbells</a:t>
            </a:r>
            <a:r>
              <a:rPr lang="pt-PT" sz="1400">
                <a:solidFill>
                  <a:schemeClr val="tx1"/>
                </a:solidFill>
                <a:latin typeface="Times New Roman"/>
                <a:ea typeface="+mn-lt"/>
                <a:cs typeface="+mn-lt"/>
              </a:rPr>
              <a:t> </a:t>
            </a:r>
            <a:r>
              <a:rPr lang="pt-PT" sz="1400" err="1">
                <a:solidFill>
                  <a:schemeClr val="tx1"/>
                </a:solidFill>
                <a:latin typeface="Times New Roman"/>
                <a:ea typeface="+mn-lt"/>
                <a:cs typeface="+mn-lt"/>
              </a:rPr>
              <a:t>art</a:t>
            </a:r>
            <a:endParaRPr lang="pt-BR" sz="1400">
              <a:solidFill>
                <a:schemeClr val="tx1"/>
              </a:solidFill>
              <a:latin typeface="Times New Roman"/>
              <a:ea typeface="+mn-lt"/>
              <a:cs typeface="+mn-lt"/>
            </a:endParaRPr>
          </a:p>
          <a:p>
            <a:pPr algn="ctr"/>
            <a:endParaRPr lang="pt-BR" sz="1400">
              <a:latin typeface="Times New Roman"/>
              <a:cs typeface="Times New Roman"/>
            </a:endParaRPr>
          </a:p>
        </p:txBody>
      </p:sp>
      <p:cxnSp>
        <p:nvCxnSpPr>
          <p:cNvPr id="15" name="Conexão reta unidirecional 14">
            <a:extLst>
              <a:ext uri="{FF2B5EF4-FFF2-40B4-BE49-F238E27FC236}">
                <a16:creationId xmlns:a16="http://schemas.microsoft.com/office/drawing/2014/main" id="{C0C14324-6CA3-4A2E-AAF0-B8137DC865B4}"/>
              </a:ext>
            </a:extLst>
          </p:cNvPr>
          <p:cNvCxnSpPr/>
          <p:nvPr/>
        </p:nvCxnSpPr>
        <p:spPr>
          <a:xfrm flipH="1">
            <a:off x="6258560" y="2037080"/>
            <a:ext cx="1727200" cy="294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CFFFCA7-6F64-4A52-B087-1B345F306F4D}"/>
              </a:ext>
            </a:extLst>
          </p:cNvPr>
          <p:cNvSpPr/>
          <p:nvPr/>
        </p:nvSpPr>
        <p:spPr>
          <a:xfrm>
            <a:off x="4653915" y="2129155"/>
            <a:ext cx="1595120" cy="985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PT" sz="1400" dirty="0">
                <a:solidFill>
                  <a:schemeClr val="tx1"/>
                </a:solidFill>
                <a:latin typeface="Times New Roman"/>
                <a:cs typeface="Times New Roman"/>
              </a:rPr>
              <a:t>Pope </a:t>
            </a:r>
            <a:endParaRPr lang="pt-PT" dirty="0">
              <a:solidFill>
                <a:schemeClr val="tx1"/>
              </a:solidFill>
            </a:endParaRPr>
          </a:p>
          <a:p>
            <a:pPr algn="ctr"/>
            <a:r>
              <a:rPr lang="pt-PT" sz="1400" dirty="0" err="1">
                <a:solidFill>
                  <a:schemeClr val="tx1"/>
                </a:solidFill>
                <a:latin typeface="Times New Roman"/>
                <a:cs typeface="Times New Roman"/>
              </a:rPr>
              <a:t>Blankets</a:t>
            </a:r>
            <a:r>
              <a:rPr lang="pt-PT" sz="1400" dirty="0">
                <a:solidFill>
                  <a:schemeClr val="tx1"/>
                </a:solidFill>
                <a:latin typeface="Times New Roman"/>
                <a:cs typeface="Times New Roman"/>
              </a:rPr>
              <a:t> </a:t>
            </a:r>
            <a:endParaRPr lang="pt-PT" dirty="0">
              <a:solidFill>
                <a:schemeClr val="tx1"/>
              </a:solidFill>
            </a:endParaRPr>
          </a:p>
        </p:txBody>
      </p:sp>
      <p:cxnSp>
        <p:nvCxnSpPr>
          <p:cNvPr id="18" name="Conexão reta unidirecional 17">
            <a:extLst>
              <a:ext uri="{FF2B5EF4-FFF2-40B4-BE49-F238E27FC236}">
                <a16:creationId xmlns:a16="http://schemas.microsoft.com/office/drawing/2014/main" id="{2636EEE1-E60A-4083-BA61-34CCA0BD89F3}"/>
              </a:ext>
            </a:extLst>
          </p:cNvPr>
          <p:cNvCxnSpPr/>
          <p:nvPr/>
        </p:nvCxnSpPr>
        <p:spPr>
          <a:xfrm flipH="1">
            <a:off x="5568950" y="3155950"/>
            <a:ext cx="690880" cy="345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EFE86BF-6BC5-4923-A990-C90C53972E67}"/>
              </a:ext>
            </a:extLst>
          </p:cNvPr>
          <p:cNvSpPr/>
          <p:nvPr/>
        </p:nvSpPr>
        <p:spPr>
          <a:xfrm>
            <a:off x="3893185" y="3390265"/>
            <a:ext cx="1869440" cy="9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PT">
              <a:solidFill>
                <a:schemeClr val="tx1"/>
              </a:solidFill>
              <a:latin typeface="Century Gothic"/>
              <a:ea typeface="+mn-lt"/>
              <a:cs typeface="+mn-lt"/>
            </a:endParaRPr>
          </a:p>
          <a:p>
            <a:pPr algn="ctr"/>
            <a:r>
              <a:rPr lang="pt-PT" sz="1400" err="1">
                <a:solidFill>
                  <a:schemeClr val="tx1"/>
                </a:solidFill>
                <a:latin typeface="Times New Roman"/>
                <a:ea typeface="+mn-lt"/>
                <a:cs typeface="+mn-lt"/>
              </a:rPr>
              <a:t>Ceramics</a:t>
            </a:r>
            <a:r>
              <a:rPr lang="pt-PT" sz="1400">
                <a:solidFill>
                  <a:schemeClr val="tx1"/>
                </a:solidFill>
                <a:latin typeface="Times New Roman"/>
                <a:ea typeface="+mn-lt"/>
                <a:cs typeface="+mn-lt"/>
              </a:rPr>
              <a:t> </a:t>
            </a:r>
            <a:r>
              <a:rPr lang="pt-PT" sz="1400" err="1">
                <a:solidFill>
                  <a:schemeClr val="tx1"/>
                </a:solidFill>
                <a:latin typeface="Times New Roman"/>
                <a:ea typeface="+mn-lt"/>
                <a:cs typeface="+mn-lt"/>
              </a:rPr>
              <a:t>from</a:t>
            </a:r>
            <a:r>
              <a:rPr lang="pt-PT" sz="1400">
                <a:solidFill>
                  <a:schemeClr val="tx1"/>
                </a:solidFill>
                <a:latin typeface="Times New Roman"/>
                <a:ea typeface="+mn-lt"/>
                <a:cs typeface="+mn-lt"/>
              </a:rPr>
              <a:t> </a:t>
            </a:r>
          </a:p>
          <a:p>
            <a:pPr algn="ctr"/>
            <a:r>
              <a:rPr lang="pt-PT" sz="1400">
                <a:solidFill>
                  <a:schemeClr val="tx1"/>
                </a:solidFill>
                <a:latin typeface="Times New Roman"/>
                <a:ea typeface="+mn-lt"/>
                <a:cs typeface="+mn-lt"/>
              </a:rPr>
              <a:t>Alcobaça</a:t>
            </a:r>
            <a:endParaRPr lang="pt-PT" sz="1400">
              <a:solidFill>
                <a:schemeClr val="tx1"/>
              </a:solidFill>
              <a:latin typeface="Times New Roman"/>
              <a:cs typeface="Times New Roman"/>
            </a:endParaRPr>
          </a:p>
          <a:p>
            <a:pPr algn="ctr"/>
            <a:endParaRPr lang="pt-PT" sz="1400">
              <a:latin typeface="Times New Roman"/>
              <a:cs typeface="Times New Roman"/>
            </a:endParaRPr>
          </a:p>
        </p:txBody>
      </p:sp>
      <p:cxnSp>
        <p:nvCxnSpPr>
          <p:cNvPr id="20" name="Conexão reta unidirecional 19">
            <a:extLst>
              <a:ext uri="{FF2B5EF4-FFF2-40B4-BE49-F238E27FC236}">
                <a16:creationId xmlns:a16="http://schemas.microsoft.com/office/drawing/2014/main" id="{6B0C4B39-6A73-4D39-88CB-0E08943ACA71}"/>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xão reta unidirecional 22">
            <a:extLst>
              <a:ext uri="{FF2B5EF4-FFF2-40B4-BE49-F238E27FC236}">
                <a16:creationId xmlns:a16="http://schemas.microsoft.com/office/drawing/2014/main" id="{DA6987A8-4ADB-4201-8069-D439110F412B}"/>
              </a:ext>
            </a:extLst>
          </p:cNvPr>
          <p:cNvCxnSpPr/>
          <p:nvPr/>
        </p:nvCxnSpPr>
        <p:spPr>
          <a:xfrm flipH="1">
            <a:off x="1820777" y="661736"/>
            <a:ext cx="882316" cy="152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xão reta unidirecional 24">
            <a:extLst>
              <a:ext uri="{FF2B5EF4-FFF2-40B4-BE49-F238E27FC236}">
                <a16:creationId xmlns:a16="http://schemas.microsoft.com/office/drawing/2014/main" id="{05BE4414-FF77-4248-A187-7B61A49B6FB9}"/>
              </a:ext>
            </a:extLst>
          </p:cNvPr>
          <p:cNvCxnSpPr/>
          <p:nvPr/>
        </p:nvCxnSpPr>
        <p:spPr>
          <a:xfrm flipH="1">
            <a:off x="2379245" y="923424"/>
            <a:ext cx="786063" cy="89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C76FD8F-6322-4475-97F8-C1324E3F671F}"/>
              </a:ext>
            </a:extLst>
          </p:cNvPr>
          <p:cNvSpPr/>
          <p:nvPr/>
        </p:nvSpPr>
        <p:spPr>
          <a:xfrm>
            <a:off x="1122948" y="1848853"/>
            <a:ext cx="1925052" cy="906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400" err="1">
                <a:solidFill>
                  <a:schemeClr val="tx1"/>
                </a:solidFill>
                <a:latin typeface="Times New Roman"/>
                <a:ea typeface="+mn-lt"/>
                <a:cs typeface="+mn-lt"/>
              </a:rPr>
              <a:t>Christmas</a:t>
            </a:r>
            <a:r>
              <a:rPr lang="pt-BR" sz="1400">
                <a:solidFill>
                  <a:schemeClr val="tx1"/>
                </a:solidFill>
                <a:latin typeface="Times New Roman"/>
                <a:ea typeface="+mn-lt"/>
                <a:cs typeface="+mn-lt"/>
              </a:rPr>
              <a:t> </a:t>
            </a:r>
            <a:r>
              <a:rPr lang="pt-BR" sz="1400" err="1">
                <a:solidFill>
                  <a:schemeClr val="tx1"/>
                </a:solidFill>
                <a:latin typeface="Times New Roman"/>
                <a:ea typeface="+mn-lt"/>
                <a:cs typeface="+mn-lt"/>
              </a:rPr>
              <a:t>Crib</a:t>
            </a:r>
            <a:r>
              <a:rPr lang="pt-BR" sz="1400">
                <a:solidFill>
                  <a:schemeClr val="tx1"/>
                </a:solidFill>
                <a:latin typeface="Times New Roman"/>
                <a:ea typeface="+mn-lt"/>
                <a:cs typeface="+mn-lt"/>
              </a:rPr>
              <a:t> </a:t>
            </a:r>
            <a:r>
              <a:rPr lang="pt-BR" sz="1400" err="1">
                <a:solidFill>
                  <a:schemeClr val="tx1"/>
                </a:solidFill>
                <a:latin typeface="Times New Roman"/>
                <a:ea typeface="+mn-lt"/>
                <a:cs typeface="+mn-lt"/>
              </a:rPr>
              <a:t>from</a:t>
            </a:r>
            <a:r>
              <a:rPr lang="pt-BR" sz="1400">
                <a:solidFill>
                  <a:schemeClr val="tx1"/>
                </a:solidFill>
                <a:latin typeface="Times New Roman"/>
                <a:ea typeface="+mn-lt"/>
                <a:cs typeface="+mn-lt"/>
              </a:rPr>
              <a:t> Lapinha</a:t>
            </a:r>
            <a:endParaRPr lang="pt-PT" sz="1400">
              <a:solidFill>
                <a:schemeClr val="tx1"/>
              </a:solidFill>
              <a:latin typeface="Times New Roman"/>
              <a:cs typeface="Times New Roman"/>
            </a:endParaRPr>
          </a:p>
        </p:txBody>
      </p:sp>
      <p:sp>
        <p:nvSpPr>
          <p:cNvPr id="27" name="Oval 26">
            <a:extLst>
              <a:ext uri="{FF2B5EF4-FFF2-40B4-BE49-F238E27FC236}">
                <a16:creationId xmlns:a16="http://schemas.microsoft.com/office/drawing/2014/main" id="{69AE3F5B-5549-4CB0-8029-67A05D0679AD}"/>
              </a:ext>
            </a:extLst>
          </p:cNvPr>
          <p:cNvSpPr/>
          <p:nvPr/>
        </p:nvSpPr>
        <p:spPr>
          <a:xfrm>
            <a:off x="168443" y="621631"/>
            <a:ext cx="1644314" cy="1275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PT" sz="1400" b="1">
              <a:latin typeface="Elephant"/>
            </a:endParaRPr>
          </a:p>
          <a:p>
            <a:pPr algn="ctr"/>
            <a:r>
              <a:rPr lang="pt-PT" sz="1400" err="1">
                <a:solidFill>
                  <a:schemeClr val="tx1"/>
                </a:solidFill>
                <a:latin typeface="Times New Roman"/>
                <a:cs typeface="Times New Roman"/>
              </a:rPr>
              <a:t>Sculpture</a:t>
            </a:r>
            <a:r>
              <a:rPr lang="pt-PT" sz="1400">
                <a:solidFill>
                  <a:schemeClr val="tx1"/>
                </a:solidFill>
                <a:latin typeface="Times New Roman"/>
                <a:cs typeface="Times New Roman"/>
              </a:rPr>
              <a:t> in </a:t>
            </a:r>
          </a:p>
          <a:p>
            <a:pPr algn="ctr"/>
            <a:r>
              <a:rPr lang="pt-PT" sz="1400" err="1">
                <a:solidFill>
                  <a:schemeClr val="tx1"/>
                </a:solidFill>
                <a:latin typeface="Times New Roman"/>
                <a:cs typeface="Times New Roman"/>
              </a:rPr>
              <a:t>fig</a:t>
            </a:r>
            <a:r>
              <a:rPr lang="pt-PT" sz="1400">
                <a:solidFill>
                  <a:schemeClr val="tx1"/>
                </a:solidFill>
                <a:latin typeface="Times New Roman"/>
                <a:cs typeface="Times New Roman"/>
              </a:rPr>
              <a:t> </a:t>
            </a:r>
            <a:r>
              <a:rPr lang="pt-PT" sz="1400" err="1">
                <a:solidFill>
                  <a:schemeClr val="tx1"/>
                </a:solidFill>
                <a:latin typeface="Times New Roman"/>
                <a:cs typeface="Times New Roman"/>
              </a:rPr>
              <a:t>tree</a:t>
            </a:r>
            <a:r>
              <a:rPr lang="pt-PT" sz="1400">
                <a:solidFill>
                  <a:schemeClr val="tx1"/>
                </a:solidFill>
                <a:latin typeface="Times New Roman"/>
                <a:cs typeface="Times New Roman"/>
              </a:rPr>
              <a:t> </a:t>
            </a:r>
            <a:r>
              <a:rPr lang="pt-PT" sz="1400" err="1">
                <a:solidFill>
                  <a:schemeClr val="tx1"/>
                </a:solidFill>
                <a:latin typeface="Times New Roman"/>
                <a:cs typeface="Times New Roman"/>
              </a:rPr>
              <a:t>kernels</a:t>
            </a:r>
            <a:r>
              <a:rPr lang="pt-PT" sz="1400">
                <a:latin typeface="Times New Roman"/>
                <a:cs typeface="Times New Roman"/>
              </a:rPr>
              <a:t> </a:t>
            </a:r>
            <a:endParaRPr lang="pt-PT" sz="1400">
              <a:latin typeface="Times New Roman"/>
              <a:ea typeface="+mn-lt"/>
              <a:cs typeface="Times New Roman"/>
            </a:endParaRPr>
          </a:p>
          <a:p>
            <a:pPr algn="ctr"/>
            <a:endParaRPr lang="pt-PT" sz="1600"/>
          </a:p>
        </p:txBody>
      </p:sp>
      <p:cxnSp>
        <p:nvCxnSpPr>
          <p:cNvPr id="21" name="Conexão reta unidirecional 20">
            <a:extLst>
              <a:ext uri="{FF2B5EF4-FFF2-40B4-BE49-F238E27FC236}">
                <a16:creationId xmlns:a16="http://schemas.microsoft.com/office/drawing/2014/main" id="{C5E29D95-247C-42B8-B76A-FA407DAFF9F0}"/>
              </a:ext>
            </a:extLst>
          </p:cNvPr>
          <p:cNvCxnSpPr>
            <a:cxnSpLocks/>
          </p:cNvCxnSpPr>
          <p:nvPr/>
        </p:nvCxnSpPr>
        <p:spPr>
          <a:xfrm flipH="1" flipV="1">
            <a:off x="6139816" y="6266135"/>
            <a:ext cx="566488" cy="9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94CEE72-0A4C-4D35-A42E-9D3E12242B02}"/>
              </a:ext>
            </a:extLst>
          </p:cNvPr>
          <p:cNvSpPr/>
          <p:nvPr/>
        </p:nvSpPr>
        <p:spPr>
          <a:xfrm>
            <a:off x="4177187" y="5408558"/>
            <a:ext cx="1828798" cy="1149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err="1">
                <a:solidFill>
                  <a:schemeClr val="tx1"/>
                </a:solidFill>
                <a:latin typeface="Times New Roman"/>
                <a:cs typeface="Times New Roman"/>
              </a:rPr>
              <a:t>Algarve´s</a:t>
            </a:r>
            <a:r>
              <a:rPr lang="pt-PT" sz="1400" dirty="0">
                <a:solidFill>
                  <a:schemeClr val="tx1"/>
                </a:solidFill>
                <a:latin typeface="Times New Roman"/>
                <a:cs typeface="Times New Roman"/>
              </a:rPr>
              <a:t> </a:t>
            </a:r>
            <a:r>
              <a:rPr lang="pt-PT" sz="1400" dirty="0" err="1">
                <a:solidFill>
                  <a:schemeClr val="tx1"/>
                </a:solidFill>
                <a:latin typeface="Times New Roman"/>
                <a:cs typeface="Times New Roman"/>
              </a:rPr>
              <a:t>houses</a:t>
            </a:r>
            <a:r>
              <a:rPr lang="pt-PT" sz="1400" dirty="0">
                <a:solidFill>
                  <a:schemeClr val="tx1"/>
                </a:solidFill>
                <a:latin typeface="Times New Roman"/>
                <a:cs typeface="Times New Roman"/>
              </a:rPr>
              <a:t> </a:t>
            </a:r>
            <a:r>
              <a:rPr lang="pt-PT" sz="1400" dirty="0" err="1">
                <a:solidFill>
                  <a:schemeClr val="tx1"/>
                </a:solidFill>
                <a:latin typeface="Times New Roman"/>
                <a:cs typeface="Times New Roman"/>
              </a:rPr>
              <a:t>and</a:t>
            </a:r>
            <a:r>
              <a:rPr lang="pt-PT" sz="1400" dirty="0">
                <a:solidFill>
                  <a:schemeClr val="tx1"/>
                </a:solidFill>
                <a:latin typeface="Times New Roman"/>
                <a:cs typeface="Times New Roman"/>
              </a:rPr>
              <a:t> </a:t>
            </a:r>
            <a:r>
              <a:rPr lang="pt-PT" sz="1400" dirty="0" err="1">
                <a:solidFill>
                  <a:schemeClr val="tx1"/>
                </a:solidFill>
                <a:latin typeface="Times New Roman"/>
                <a:cs typeface="Times New Roman"/>
              </a:rPr>
              <a:t>chimneys</a:t>
            </a:r>
            <a:r>
              <a:rPr lang="pt-PT" sz="1400" dirty="0">
                <a:solidFill>
                  <a:schemeClr val="tx1"/>
                </a:solidFill>
                <a:latin typeface="Times New Roman"/>
                <a:cs typeface="Times New Roman"/>
              </a:rPr>
              <a:t> </a:t>
            </a:r>
          </a:p>
        </p:txBody>
      </p:sp>
    </p:spTree>
    <p:extLst>
      <p:ext uri="{BB962C8B-B14F-4D97-AF65-F5344CB8AC3E}">
        <p14:creationId xmlns:p14="http://schemas.microsoft.com/office/powerpoint/2010/main" val="245590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25685-77C5-4615-B1CF-16AB1AB93B85}"/>
              </a:ext>
            </a:extLst>
          </p:cNvPr>
          <p:cNvSpPr>
            <a:spLocks noGrp="1"/>
          </p:cNvSpPr>
          <p:nvPr>
            <p:ph type="title"/>
          </p:nvPr>
        </p:nvSpPr>
        <p:spPr>
          <a:xfrm>
            <a:off x="219073" y="-80016"/>
            <a:ext cx="3177540" cy="601218"/>
          </a:xfrm>
        </p:spPr>
        <p:txBody>
          <a:bodyPr>
            <a:normAutofit/>
          </a:bodyPr>
          <a:lstStyle/>
          <a:p>
            <a:r>
              <a:rPr lang="pt-BR" sz="1800" dirty="0">
                <a:latin typeface="Times New Roman"/>
                <a:cs typeface="Times New Roman"/>
              </a:rPr>
              <a:t>North region</a:t>
            </a:r>
          </a:p>
        </p:txBody>
      </p:sp>
      <p:sp>
        <p:nvSpPr>
          <p:cNvPr id="3" name="Espaço Reservado para Conteúdo 2">
            <a:extLst>
              <a:ext uri="{FF2B5EF4-FFF2-40B4-BE49-F238E27FC236}">
                <a16:creationId xmlns:a16="http://schemas.microsoft.com/office/drawing/2014/main" id="{A598C9A5-ABD9-4AFF-B446-DC7F079EAC73}"/>
              </a:ext>
            </a:extLst>
          </p:cNvPr>
          <p:cNvSpPr>
            <a:spLocks noGrp="1"/>
          </p:cNvSpPr>
          <p:nvPr>
            <p:ph idx="1"/>
          </p:nvPr>
        </p:nvSpPr>
        <p:spPr>
          <a:xfrm>
            <a:off x="152400" y="866776"/>
            <a:ext cx="6067425" cy="2743199"/>
          </a:xfrm>
        </p:spPr>
        <p:txBody>
          <a:bodyPr vert="horz" lIns="0" tIns="0" rIns="0" bIns="0" rtlCol="0" anchor="t">
            <a:normAutofit/>
          </a:bodyPr>
          <a:lstStyle/>
          <a:p>
            <a:pPr marL="0" indent="0" algn="l" rtl="0" fontAlgn="base">
              <a:buNone/>
            </a:pPr>
            <a:r>
              <a:rPr lang="pt-PT" sz="1400" b="1" i="1" u="none" strike="noStrike" dirty="0" err="1">
                <a:effectLst/>
                <a:latin typeface="Times New Roman"/>
                <a:cs typeface="Times New Roman"/>
              </a:rPr>
              <a:t>Honour’s</a:t>
            </a:r>
            <a:r>
              <a:rPr lang="pt-PT" sz="1400" b="1" i="1" u="none" strike="noStrike" dirty="0">
                <a:effectLst/>
                <a:latin typeface="Times New Roman"/>
                <a:cs typeface="Times New Roman"/>
              </a:rPr>
              <a:t> </a:t>
            </a:r>
            <a:r>
              <a:rPr lang="pt-PT" sz="1400" b="1" i="1" u="none" strike="noStrike" dirty="0" err="1">
                <a:effectLst/>
                <a:latin typeface="Times New Roman"/>
                <a:cs typeface="Times New Roman"/>
              </a:rPr>
              <a:t>Cloak</a:t>
            </a:r>
            <a:r>
              <a:rPr lang="pt-PT" sz="1400" b="0" i="0" dirty="0">
                <a:effectLst/>
                <a:latin typeface="Times New Roman"/>
                <a:cs typeface="Times New Roman"/>
              </a:rPr>
              <a:t>​</a:t>
            </a:r>
            <a:endParaRPr lang="en-US" sz="1400" b="0" i="0" u="none" strike="noStrike" dirty="0">
              <a:effectLst/>
              <a:latin typeface="Times New Roman"/>
              <a:cs typeface="Times New Roman"/>
            </a:endParaRPr>
          </a:p>
          <a:p>
            <a:pPr algn="l" rtl="0" fontAlgn="base">
              <a:buFont typeface="Arial" panose="020B0604020202020204" pitchFamily="34" charset="0"/>
              <a:buChar char="•"/>
            </a:pPr>
            <a:r>
              <a:rPr lang="en-US" sz="1400" b="0" i="0" u="none" strike="noStrike" dirty="0">
                <a:effectLst/>
                <a:latin typeface="Times New Roman"/>
                <a:cs typeface="Times New Roman"/>
              </a:rPr>
              <a:t>typical garment of Miranda region</a:t>
            </a:r>
            <a:r>
              <a:rPr lang="en-US" sz="1400" b="0" i="0" dirty="0">
                <a:effectLst/>
                <a:latin typeface="Times New Roman"/>
                <a:cs typeface="Times New Roman"/>
              </a:rPr>
              <a:t>​</a:t>
            </a:r>
          </a:p>
          <a:p>
            <a:pPr algn="l" rtl="0" fontAlgn="base">
              <a:buFont typeface="Arial" panose="020B0604020202020204" pitchFamily="34" charset="0"/>
              <a:buChar char="•"/>
            </a:pPr>
            <a:r>
              <a:rPr lang="en-US" sz="1400" b="0" i="0" u="none" strike="noStrike" dirty="0">
                <a:effectLst/>
                <a:latin typeface="Times New Roman"/>
                <a:cs typeface="Times New Roman"/>
              </a:rPr>
              <a:t>used to protect the shepherds in the harshest weather months</a:t>
            </a:r>
            <a:r>
              <a:rPr lang="en-US" sz="1400" b="0" i="0" dirty="0">
                <a:effectLst/>
                <a:latin typeface="Times New Roman"/>
                <a:cs typeface="Times New Roman"/>
              </a:rPr>
              <a:t>​</a:t>
            </a:r>
          </a:p>
          <a:p>
            <a:pPr algn="l" rtl="0" fontAlgn="base">
              <a:buFont typeface="Arial" panose="020B0604020202020204" pitchFamily="34" charset="0"/>
              <a:buChar char="•"/>
            </a:pPr>
            <a:r>
              <a:rPr lang="en-US" sz="1400" b="0" i="0" u="none" strike="noStrike" dirty="0">
                <a:effectLst/>
                <a:latin typeface="Times New Roman"/>
                <a:cs typeface="Times New Roman"/>
              </a:rPr>
              <a:t>strong symbolic charge and is indispensable nowadays in ceremonies</a:t>
            </a:r>
            <a:r>
              <a:rPr lang="en-US" sz="1400" b="0" i="0" dirty="0">
                <a:effectLst/>
                <a:latin typeface="Times New Roman"/>
                <a:cs typeface="Times New Roman"/>
              </a:rPr>
              <a:t>​</a:t>
            </a:r>
          </a:p>
          <a:p>
            <a:pPr algn="l" rtl="0" fontAlgn="base">
              <a:buFont typeface="Arial" panose="020B0604020202020204" pitchFamily="34" charset="0"/>
              <a:buChar char="•"/>
            </a:pPr>
            <a:r>
              <a:rPr lang="en-US" sz="1400" b="0" i="0" u="none" strike="noStrike" dirty="0">
                <a:effectLst/>
                <a:latin typeface="Times New Roman"/>
                <a:cs typeface="Times New Roman"/>
              </a:rPr>
              <a:t>it was worn on Sundays by people of great social status</a:t>
            </a:r>
            <a:r>
              <a:rPr lang="en-US" sz="1400" b="0" i="0" dirty="0">
                <a:effectLst/>
                <a:latin typeface="Times New Roman"/>
                <a:cs typeface="Times New Roman"/>
              </a:rPr>
              <a:t>​</a:t>
            </a:r>
          </a:p>
          <a:p>
            <a:pPr algn="l" rtl="0" fontAlgn="base">
              <a:buFont typeface="Arial" panose="020B0604020202020204" pitchFamily="34" charset="0"/>
              <a:buChar char="•"/>
            </a:pPr>
            <a:r>
              <a:rPr lang="en-US" sz="1400" b="0" i="0" u="none" strike="noStrike" dirty="0">
                <a:effectLst/>
                <a:latin typeface="Times New Roman"/>
                <a:cs typeface="Times New Roman"/>
              </a:rPr>
              <a:t>heaviest, most imposing and oldest Portuguese popular costume</a:t>
            </a:r>
            <a:r>
              <a:rPr lang="pt-PT" sz="1400" b="0" i="0" dirty="0">
                <a:solidFill>
                  <a:srgbClr val="000000"/>
                </a:solidFill>
                <a:effectLst/>
                <a:latin typeface="Times New Roman"/>
                <a:cs typeface="Times New Roman"/>
              </a:rPr>
              <a:t>​</a:t>
            </a:r>
          </a:p>
        </p:txBody>
      </p:sp>
      <p:pic>
        <p:nvPicPr>
          <p:cNvPr id="2050" name="Picture 2">
            <a:extLst>
              <a:ext uri="{FF2B5EF4-FFF2-40B4-BE49-F238E27FC236}">
                <a16:creationId xmlns:a16="http://schemas.microsoft.com/office/drawing/2014/main" id="{36874293-3745-4B92-AF1C-0DB282A7B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91" y="3425645"/>
            <a:ext cx="4876801" cy="2911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97DE260-A82C-44D0-8443-1EDF52EAB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84" y="27237"/>
            <a:ext cx="4453409" cy="339840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419D5E4D-E6EE-47FE-93A7-345435D4A3B3}"/>
              </a:ext>
            </a:extLst>
          </p:cNvPr>
          <p:cNvSpPr txBox="1"/>
          <p:nvPr/>
        </p:nvSpPr>
        <p:spPr>
          <a:xfrm>
            <a:off x="5710017" y="3432356"/>
            <a:ext cx="6782093" cy="3207032"/>
          </a:xfrm>
          <a:prstGeom prst="rect">
            <a:avLst/>
          </a:prstGeom>
          <a:noFill/>
        </p:spPr>
        <p:txBody>
          <a:bodyPr wrap="square" lIns="91440" tIns="45720" rIns="91440" bIns="45720" rtlCol="0" anchor="t">
            <a:spAutoFit/>
          </a:bodyPr>
          <a:lstStyle/>
          <a:p>
            <a:pPr defTabSz="914400" fontAlgn="base">
              <a:lnSpc>
                <a:spcPct val="120000"/>
              </a:lnSpc>
              <a:spcBef>
                <a:spcPts val="1000"/>
              </a:spcBef>
            </a:pPr>
            <a:r>
              <a:rPr lang="en-US" sz="1400" b="1" i="1" dirty="0">
                <a:solidFill>
                  <a:srgbClr val="000000"/>
                </a:solidFill>
                <a:latin typeface="Times New Roman"/>
                <a:cs typeface="Times New Roman"/>
              </a:rPr>
              <a:t>Black clay pottery</a:t>
            </a:r>
            <a:r>
              <a:rPr lang="en-US" sz="1400" b="1" i="1" u="none" strike="noStrike" dirty="0">
                <a:solidFill>
                  <a:srgbClr val="000000"/>
                </a:solidFill>
                <a:effectLst/>
                <a:latin typeface="Times New Roman"/>
                <a:cs typeface="Times New Roman"/>
              </a:rPr>
              <a:t>  </a:t>
            </a:r>
            <a:r>
              <a:rPr lang="en-US" sz="1400" b="1" i="1" dirty="0">
                <a:solidFill>
                  <a:srgbClr val="000000"/>
                </a:solidFill>
                <a:latin typeface="Times New Roman"/>
                <a:cs typeface="Times New Roman"/>
              </a:rPr>
              <a:t>from </a:t>
            </a:r>
            <a:r>
              <a:rPr lang="en-US" sz="1400" b="1" i="1" dirty="0" err="1">
                <a:solidFill>
                  <a:srgbClr val="000000"/>
                </a:solidFill>
                <a:latin typeface="Times New Roman"/>
                <a:cs typeface="Times New Roman"/>
              </a:rPr>
              <a:t>Bisalhães</a:t>
            </a:r>
            <a:r>
              <a:rPr lang="en-US" sz="1400" b="1" i="1" dirty="0">
                <a:solidFill>
                  <a:srgbClr val="000000"/>
                </a:solidFill>
                <a:latin typeface="Times New Roman"/>
                <a:cs typeface="Times New Roman"/>
              </a:rPr>
              <a:t>​</a:t>
            </a:r>
          </a:p>
          <a:p>
            <a:pPr marL="228600" indent="-228600" defTabSz="914400" fontAlgn="base">
              <a:lnSpc>
                <a:spcPct val="120000"/>
              </a:lnSpc>
              <a:spcBef>
                <a:spcPts val="1000"/>
              </a:spcBef>
              <a:buFont typeface="Arial" panose="020B0604020202020204" pitchFamily="34" charset="0"/>
              <a:buChar char="•"/>
            </a:pPr>
            <a:r>
              <a:rPr lang="en-US" sz="1400" dirty="0" err="1">
                <a:latin typeface="Times New Roman"/>
                <a:cs typeface="Times New Roman"/>
              </a:rPr>
              <a:t>Bisalhães</a:t>
            </a:r>
            <a:r>
              <a:rPr lang="en-US" sz="1400" dirty="0">
                <a:latin typeface="Times New Roman"/>
                <a:cs typeface="Times New Roman"/>
              </a:rPr>
              <a:t> in Portugal is known as ‘the land of pot and pan producers’ or more specifically, where black pottery is made</a:t>
            </a:r>
            <a:r>
              <a:rPr lang="pt-PT" sz="1400" dirty="0">
                <a:latin typeface="Times New Roman"/>
                <a:cs typeface="Times New Roman"/>
              </a:rPr>
              <a:t>​</a:t>
            </a:r>
          </a:p>
          <a:p>
            <a:pPr marL="228600" indent="-228600" defTabSz="914400" fontAlgn="base">
              <a:lnSpc>
                <a:spcPct val="120000"/>
              </a:lnSpc>
              <a:spcBef>
                <a:spcPts val="1000"/>
              </a:spcBef>
              <a:buFont typeface="Arial" panose="020B0604020202020204" pitchFamily="34" charset="0"/>
              <a:buChar char="•"/>
            </a:pPr>
            <a:r>
              <a:rPr lang="pt-PT" sz="1400" dirty="0">
                <a:latin typeface="Times New Roman"/>
                <a:cs typeface="Times New Roman"/>
              </a:rPr>
              <a:t>Stands out for </a:t>
            </a:r>
            <a:r>
              <a:rPr lang="pt-PT" sz="1400" dirty="0" err="1">
                <a:latin typeface="Times New Roman"/>
                <a:cs typeface="Times New Roman"/>
              </a:rPr>
              <a:t>its</a:t>
            </a:r>
            <a:r>
              <a:rPr lang="pt-PT" sz="1400" dirty="0">
                <a:latin typeface="Times New Roman"/>
                <a:cs typeface="Times New Roman"/>
              </a:rPr>
              <a:t> </a:t>
            </a:r>
            <a:r>
              <a:rPr lang="pt-PT" sz="1400" dirty="0" err="1">
                <a:latin typeface="Times New Roman"/>
                <a:cs typeface="Times New Roman"/>
              </a:rPr>
              <a:t>ancestor</a:t>
            </a:r>
            <a:r>
              <a:rPr lang="pt-PT" sz="1400" dirty="0">
                <a:latin typeface="Times New Roman"/>
                <a:cs typeface="Times New Roman"/>
              </a:rPr>
              <a:t> processes </a:t>
            </a:r>
            <a:r>
              <a:rPr lang="pt-PT" sz="1400" dirty="0" err="1">
                <a:latin typeface="Times New Roman"/>
                <a:cs typeface="Times New Roman"/>
              </a:rPr>
              <a:t>and</a:t>
            </a:r>
            <a:r>
              <a:rPr lang="pt-PT" sz="1400" dirty="0">
                <a:latin typeface="Times New Roman"/>
                <a:cs typeface="Times New Roman"/>
              </a:rPr>
              <a:t> </a:t>
            </a:r>
            <a:r>
              <a:rPr lang="pt-PT" sz="1400" dirty="0" err="1">
                <a:latin typeface="Times New Roman"/>
                <a:cs typeface="Times New Roman"/>
              </a:rPr>
              <a:t>techniques</a:t>
            </a:r>
            <a:r>
              <a:rPr lang="pt-PT" sz="1400" dirty="0">
                <a:latin typeface="Times New Roman"/>
                <a:cs typeface="Times New Roman"/>
              </a:rPr>
              <a:t> </a:t>
            </a:r>
            <a:r>
              <a:rPr lang="pt-PT" sz="1400" dirty="0" err="1">
                <a:latin typeface="Times New Roman"/>
                <a:cs typeface="Times New Roman"/>
              </a:rPr>
              <a:t>used</a:t>
            </a:r>
            <a:r>
              <a:rPr lang="pt-PT" sz="1400" dirty="0">
                <a:latin typeface="Times New Roman"/>
                <a:cs typeface="Times New Roman"/>
              </a:rPr>
              <a:t> in </a:t>
            </a:r>
            <a:r>
              <a:rPr lang="pt-PT" sz="1400" dirty="0" err="1">
                <a:latin typeface="Times New Roman"/>
                <a:cs typeface="Times New Roman"/>
              </a:rPr>
              <a:t>the</a:t>
            </a:r>
            <a:r>
              <a:rPr lang="pt-PT" sz="1400" dirty="0">
                <a:latin typeface="Times New Roman"/>
                <a:cs typeface="Times New Roman"/>
              </a:rPr>
              <a:t> </a:t>
            </a:r>
            <a:r>
              <a:rPr lang="pt-PT" sz="1400" dirty="0" err="1">
                <a:latin typeface="Times New Roman"/>
                <a:cs typeface="Times New Roman"/>
              </a:rPr>
              <a:t>making</a:t>
            </a:r>
            <a:r>
              <a:rPr lang="pt-PT" sz="1400" dirty="0">
                <a:latin typeface="Times New Roman"/>
                <a:cs typeface="Times New Roman"/>
              </a:rPr>
              <a:t> </a:t>
            </a:r>
            <a:r>
              <a:rPr lang="pt-PT" sz="1400" dirty="0" err="1">
                <a:latin typeface="Times New Roman"/>
                <a:cs typeface="Times New Roman"/>
              </a:rPr>
              <a:t>and</a:t>
            </a:r>
            <a:r>
              <a:rPr lang="pt-PT" sz="1400" dirty="0">
                <a:latin typeface="Times New Roman"/>
                <a:cs typeface="Times New Roman"/>
              </a:rPr>
              <a:t> </a:t>
            </a:r>
          </a:p>
          <a:p>
            <a:pPr defTabSz="914400" fontAlgn="base">
              <a:lnSpc>
                <a:spcPct val="120000"/>
              </a:lnSpc>
              <a:spcBef>
                <a:spcPts val="1000"/>
              </a:spcBef>
            </a:pPr>
            <a:r>
              <a:rPr lang="pt-PT" sz="1400" dirty="0">
                <a:latin typeface="Times New Roman"/>
                <a:cs typeface="Times New Roman"/>
              </a:rPr>
              <a:t>     </a:t>
            </a:r>
            <a:r>
              <a:rPr lang="pt-PT" sz="1400" dirty="0" err="1">
                <a:latin typeface="Times New Roman"/>
                <a:cs typeface="Times New Roman"/>
              </a:rPr>
              <a:t>baking</a:t>
            </a:r>
            <a:r>
              <a:rPr lang="pt-PT" sz="1400" dirty="0">
                <a:latin typeface="Times New Roman"/>
                <a:cs typeface="Times New Roman"/>
              </a:rPr>
              <a:t> </a:t>
            </a:r>
            <a:r>
              <a:rPr lang="pt-PT" sz="1400" dirty="0" err="1">
                <a:latin typeface="Times New Roman"/>
                <a:cs typeface="Times New Roman"/>
              </a:rPr>
              <a:t>of</a:t>
            </a:r>
            <a:r>
              <a:rPr lang="pt-PT" sz="1400" dirty="0">
                <a:latin typeface="Times New Roman"/>
                <a:cs typeface="Times New Roman"/>
              </a:rPr>
              <a:t>  </a:t>
            </a:r>
            <a:r>
              <a:rPr lang="pt-PT" sz="1400" dirty="0" err="1">
                <a:latin typeface="Times New Roman"/>
                <a:cs typeface="Times New Roman"/>
              </a:rPr>
              <a:t>this</a:t>
            </a:r>
            <a:r>
              <a:rPr lang="pt-PT" sz="1400" dirty="0">
                <a:latin typeface="Times New Roman"/>
                <a:cs typeface="Times New Roman"/>
              </a:rPr>
              <a:t> </a:t>
            </a:r>
            <a:r>
              <a:rPr lang="pt-PT" sz="1400" dirty="0" err="1">
                <a:latin typeface="Times New Roman"/>
                <a:cs typeface="Times New Roman"/>
              </a:rPr>
              <a:t>dark</a:t>
            </a:r>
            <a:r>
              <a:rPr lang="pt-PT" sz="1400" dirty="0">
                <a:latin typeface="Times New Roman"/>
                <a:cs typeface="Times New Roman"/>
              </a:rPr>
              <a:t> </a:t>
            </a:r>
            <a:r>
              <a:rPr lang="pt-PT" sz="1400" dirty="0" err="1">
                <a:latin typeface="Times New Roman"/>
                <a:cs typeface="Times New Roman"/>
              </a:rPr>
              <a:t>type</a:t>
            </a:r>
            <a:r>
              <a:rPr lang="pt-PT" sz="1400" dirty="0">
                <a:latin typeface="Times New Roman"/>
                <a:cs typeface="Times New Roman"/>
              </a:rPr>
              <a:t> </a:t>
            </a:r>
            <a:r>
              <a:rPr lang="pt-PT" sz="1400" dirty="0" err="1">
                <a:latin typeface="Times New Roman"/>
                <a:cs typeface="Times New Roman"/>
              </a:rPr>
              <a:t>of</a:t>
            </a:r>
            <a:r>
              <a:rPr lang="pt-PT" sz="1400" dirty="0">
                <a:latin typeface="Times New Roman"/>
                <a:cs typeface="Times New Roman"/>
              </a:rPr>
              <a:t> </a:t>
            </a:r>
            <a:r>
              <a:rPr lang="pt-PT" sz="1400" dirty="0" err="1">
                <a:latin typeface="Times New Roman"/>
                <a:cs typeface="Times New Roman"/>
              </a:rPr>
              <a:t>clay</a:t>
            </a:r>
            <a:r>
              <a:rPr lang="pt-PT" sz="1400" dirty="0">
                <a:latin typeface="Times New Roman"/>
                <a:cs typeface="Times New Roman"/>
              </a:rPr>
              <a:t>​</a:t>
            </a:r>
          </a:p>
          <a:p>
            <a:pPr marL="228600" indent="-228600" defTabSz="914400" fontAlgn="base">
              <a:lnSpc>
                <a:spcPct val="120000"/>
              </a:lnSpc>
              <a:spcBef>
                <a:spcPts val="1000"/>
              </a:spcBef>
              <a:buFont typeface="Arial" panose="020B0604020202020204" pitchFamily="34" charset="0"/>
              <a:buChar char="•"/>
            </a:pPr>
            <a:r>
              <a:rPr lang="pt-PT" sz="1400" dirty="0">
                <a:latin typeface="Times New Roman"/>
                <a:cs typeface="Times New Roman"/>
              </a:rPr>
              <a:t>dates </a:t>
            </a:r>
            <a:r>
              <a:rPr lang="pt-PT" sz="1400" dirty="0" err="1">
                <a:latin typeface="Times New Roman"/>
                <a:cs typeface="Times New Roman"/>
              </a:rPr>
              <a:t>back</a:t>
            </a:r>
            <a:r>
              <a:rPr lang="pt-PT" sz="1400" dirty="0">
                <a:latin typeface="Times New Roman"/>
                <a:cs typeface="Times New Roman"/>
              </a:rPr>
              <a:t> </a:t>
            </a:r>
            <a:r>
              <a:rPr lang="pt-PT" sz="1400" dirty="0" err="1">
                <a:latin typeface="Times New Roman"/>
                <a:cs typeface="Times New Roman"/>
              </a:rPr>
              <a:t>at</a:t>
            </a:r>
            <a:r>
              <a:rPr lang="pt-PT" sz="1400" dirty="0">
                <a:latin typeface="Times New Roman"/>
                <a:cs typeface="Times New Roman"/>
              </a:rPr>
              <a:t> </a:t>
            </a:r>
            <a:r>
              <a:rPr lang="pt-PT" sz="1400" dirty="0" err="1">
                <a:latin typeface="Times New Roman"/>
                <a:cs typeface="Times New Roman"/>
              </a:rPr>
              <a:t>least</a:t>
            </a:r>
            <a:r>
              <a:rPr lang="pt-PT" sz="1400" dirty="0">
                <a:latin typeface="Times New Roman"/>
                <a:cs typeface="Times New Roman"/>
              </a:rPr>
              <a:t> to </a:t>
            </a:r>
            <a:r>
              <a:rPr lang="pt-PT" sz="1400" dirty="0" err="1">
                <a:latin typeface="Times New Roman"/>
                <a:cs typeface="Times New Roman"/>
              </a:rPr>
              <a:t>the</a:t>
            </a:r>
            <a:r>
              <a:rPr lang="pt-PT" sz="1400" dirty="0">
                <a:latin typeface="Times New Roman"/>
                <a:cs typeface="Times New Roman"/>
              </a:rPr>
              <a:t> 16th </a:t>
            </a:r>
            <a:r>
              <a:rPr lang="pt-PT" sz="1400" dirty="0" err="1">
                <a:latin typeface="Times New Roman"/>
                <a:cs typeface="Times New Roman"/>
              </a:rPr>
              <a:t>century</a:t>
            </a:r>
            <a:r>
              <a:rPr lang="pt-PT" sz="1400" dirty="0">
                <a:latin typeface="Times New Roman"/>
                <a:cs typeface="Times New Roman"/>
              </a:rPr>
              <a:t>​</a:t>
            </a:r>
          </a:p>
          <a:p>
            <a:pPr marL="228600" indent="-228600" defTabSz="914400" fontAlgn="base">
              <a:lnSpc>
                <a:spcPct val="120000"/>
              </a:lnSpc>
              <a:spcBef>
                <a:spcPts val="1000"/>
              </a:spcBef>
              <a:buFont typeface="Arial" panose="020B0604020202020204" pitchFamily="34" charset="0"/>
              <a:buChar char="•"/>
            </a:pPr>
            <a:r>
              <a:rPr lang="pt-PT" sz="1400" dirty="0" err="1">
                <a:latin typeface="Times New Roman"/>
                <a:cs typeface="Times New Roman"/>
              </a:rPr>
              <a:t>since</a:t>
            </a:r>
            <a:r>
              <a:rPr lang="pt-PT" sz="1400" dirty="0">
                <a:latin typeface="Times New Roman"/>
                <a:cs typeface="Times New Roman"/>
              </a:rPr>
              <a:t> 2016 </a:t>
            </a:r>
            <a:r>
              <a:rPr lang="pt-PT" sz="1400" dirty="0" err="1">
                <a:latin typeface="Times New Roman"/>
                <a:cs typeface="Times New Roman"/>
              </a:rPr>
              <a:t>has</a:t>
            </a:r>
            <a:r>
              <a:rPr lang="pt-PT" sz="1400" dirty="0">
                <a:latin typeface="Times New Roman"/>
                <a:cs typeface="Times New Roman"/>
              </a:rPr>
              <a:t> </a:t>
            </a:r>
            <a:r>
              <a:rPr lang="pt-PT" sz="1400" dirty="0" err="1">
                <a:latin typeface="Times New Roman"/>
                <a:cs typeface="Times New Roman"/>
              </a:rPr>
              <a:t>been</a:t>
            </a:r>
            <a:r>
              <a:rPr lang="pt-PT" sz="1400" dirty="0">
                <a:latin typeface="Times New Roman"/>
                <a:cs typeface="Times New Roman"/>
              </a:rPr>
              <a:t> </a:t>
            </a:r>
            <a:r>
              <a:rPr lang="pt-PT" sz="1400" dirty="0" err="1">
                <a:latin typeface="Times New Roman"/>
                <a:cs typeface="Times New Roman"/>
              </a:rPr>
              <a:t>recognized</a:t>
            </a:r>
            <a:r>
              <a:rPr lang="pt-PT" sz="1400" dirty="0">
                <a:latin typeface="Times New Roman"/>
                <a:cs typeface="Times New Roman"/>
              </a:rPr>
              <a:t> as UNESCO </a:t>
            </a:r>
            <a:r>
              <a:rPr lang="pt-PT" sz="1400" dirty="0" err="1">
                <a:latin typeface="Times New Roman"/>
                <a:cs typeface="Times New Roman"/>
              </a:rPr>
              <a:t>Intangible</a:t>
            </a:r>
            <a:r>
              <a:rPr lang="pt-PT" sz="1400" dirty="0">
                <a:latin typeface="Times New Roman"/>
                <a:cs typeface="Times New Roman"/>
              </a:rPr>
              <a:t> </a:t>
            </a:r>
            <a:r>
              <a:rPr lang="pt-PT" sz="1400" dirty="0" err="1">
                <a:latin typeface="Times New Roman"/>
                <a:cs typeface="Times New Roman"/>
              </a:rPr>
              <a:t>Heritage</a:t>
            </a:r>
            <a:r>
              <a:rPr lang="pt-PT" sz="1400" dirty="0">
                <a:latin typeface="Times New Roman"/>
                <a:cs typeface="Times New Roman"/>
              </a:rPr>
              <a:t>, </a:t>
            </a:r>
            <a:r>
              <a:rPr lang="en-US" sz="1400" dirty="0">
                <a:latin typeface="Times New Roman"/>
                <a:cs typeface="Times New Roman"/>
              </a:rPr>
              <a:t>enabling </a:t>
            </a:r>
          </a:p>
          <a:p>
            <a:pPr defTabSz="914400" fontAlgn="base">
              <a:lnSpc>
                <a:spcPct val="120000"/>
              </a:lnSpc>
              <a:spcBef>
                <a:spcPts val="1000"/>
              </a:spcBef>
            </a:pPr>
            <a:r>
              <a:rPr lang="en-US" sz="1400" dirty="0">
                <a:latin typeface="Times New Roman"/>
                <a:cs typeface="Times New Roman"/>
              </a:rPr>
              <a:t>     the sharing of this Portuguese tradition with the entire world</a:t>
            </a:r>
            <a:r>
              <a:rPr lang="pt-PT" sz="1400" dirty="0">
                <a:latin typeface="Times New Roman"/>
                <a:cs typeface="Times New Roman"/>
              </a:rPr>
              <a:t>​</a:t>
            </a:r>
          </a:p>
          <a:p>
            <a:endParaRPr lang="pt-PT" dirty="0">
              <a:latin typeface="Times New Roman"/>
              <a:cs typeface="Times New Roman"/>
            </a:endParaRPr>
          </a:p>
        </p:txBody>
      </p:sp>
    </p:spTree>
    <p:extLst>
      <p:ext uri="{BB962C8B-B14F-4D97-AF65-F5344CB8AC3E}">
        <p14:creationId xmlns:p14="http://schemas.microsoft.com/office/powerpoint/2010/main" val="357265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417F0-93FA-41C7-9058-C8044B7D6454}"/>
              </a:ext>
            </a:extLst>
          </p:cNvPr>
          <p:cNvSpPr>
            <a:spLocks noGrp="1"/>
          </p:cNvSpPr>
          <p:nvPr>
            <p:ph type="title"/>
          </p:nvPr>
        </p:nvSpPr>
        <p:spPr>
          <a:xfrm>
            <a:off x="406302" y="168812"/>
            <a:ext cx="3309328" cy="378812"/>
          </a:xfrm>
        </p:spPr>
        <p:txBody>
          <a:bodyPr>
            <a:normAutofit/>
          </a:bodyPr>
          <a:lstStyle/>
          <a:p>
            <a:r>
              <a:rPr lang="pt-PT" sz="1800" dirty="0" err="1">
                <a:latin typeface="Times New Roman"/>
                <a:ea typeface="+mj-lt"/>
                <a:cs typeface="+mj-lt"/>
              </a:rPr>
              <a:t>Center</a:t>
            </a:r>
            <a:r>
              <a:rPr lang="pt-PT" sz="1800" dirty="0">
                <a:latin typeface="Times New Roman"/>
                <a:ea typeface="+mj-lt"/>
                <a:cs typeface="+mj-lt"/>
              </a:rPr>
              <a:t> </a:t>
            </a:r>
            <a:r>
              <a:rPr lang="pt-PT" sz="1800" dirty="0" err="1">
                <a:latin typeface="Times New Roman"/>
                <a:ea typeface="+mj-lt"/>
                <a:cs typeface="+mj-lt"/>
              </a:rPr>
              <a:t>region</a:t>
            </a:r>
            <a:endParaRPr lang="pt-PT" sz="1800" dirty="0">
              <a:latin typeface="Times New Roman"/>
            </a:endParaRPr>
          </a:p>
        </p:txBody>
      </p:sp>
      <p:sp>
        <p:nvSpPr>
          <p:cNvPr id="3" name="Espaço Reservado para Conteúdo 2">
            <a:extLst>
              <a:ext uri="{FF2B5EF4-FFF2-40B4-BE49-F238E27FC236}">
                <a16:creationId xmlns:a16="http://schemas.microsoft.com/office/drawing/2014/main" id="{10045914-339D-48F0-B075-84389DC812B4}"/>
              </a:ext>
            </a:extLst>
          </p:cNvPr>
          <p:cNvSpPr>
            <a:spLocks noGrp="1"/>
          </p:cNvSpPr>
          <p:nvPr>
            <p:ph idx="1"/>
          </p:nvPr>
        </p:nvSpPr>
        <p:spPr>
          <a:xfrm>
            <a:off x="203199" y="730504"/>
            <a:ext cx="5168901" cy="3959352"/>
          </a:xfrm>
        </p:spPr>
        <p:txBody>
          <a:bodyPr vert="horz" lIns="0" tIns="0" rIns="0" bIns="0" rtlCol="0" anchor="t">
            <a:normAutofit/>
          </a:bodyPr>
          <a:lstStyle/>
          <a:p>
            <a:pPr marL="0" indent="0">
              <a:lnSpc>
                <a:spcPct val="100000"/>
              </a:lnSpc>
              <a:buNone/>
            </a:pPr>
            <a:r>
              <a:rPr lang="pt-PT" sz="1400" b="1" dirty="0" err="1">
                <a:latin typeface="Times New Roman"/>
                <a:ea typeface="+mn-lt"/>
                <a:cs typeface="+mn-lt"/>
              </a:rPr>
              <a:t>The</a:t>
            </a:r>
            <a:r>
              <a:rPr lang="pt-PT" sz="1400" b="1" dirty="0">
                <a:latin typeface="Times New Roman"/>
                <a:ea typeface="+mn-lt"/>
                <a:cs typeface="+mn-lt"/>
              </a:rPr>
              <a:t> Pope </a:t>
            </a:r>
            <a:r>
              <a:rPr lang="pt-PT" sz="1400" b="1" dirty="0" err="1">
                <a:latin typeface="Times New Roman"/>
                <a:ea typeface="+mn-lt"/>
                <a:cs typeface="+mn-lt"/>
              </a:rPr>
              <a:t>Blankets</a:t>
            </a:r>
            <a:r>
              <a:rPr lang="pt-PT" sz="1400" b="1" dirty="0">
                <a:latin typeface="Times New Roman"/>
                <a:ea typeface="+mn-lt"/>
                <a:cs typeface="+mn-lt"/>
              </a:rPr>
              <a:t>  </a:t>
            </a:r>
            <a:r>
              <a:rPr lang="pt-PT" sz="3200" dirty="0">
                <a:latin typeface="Elephant"/>
                <a:ea typeface="+mn-lt"/>
                <a:cs typeface="+mn-lt"/>
              </a:rPr>
              <a:t> </a:t>
            </a:r>
            <a:r>
              <a:rPr lang="pt-PT" sz="1400" dirty="0">
                <a:latin typeface="Elephant"/>
                <a:ea typeface="+mn-lt"/>
                <a:cs typeface="+mn-lt"/>
              </a:rPr>
              <a:t> </a:t>
            </a:r>
            <a:endParaRPr lang="pt-PT" sz="1400" dirty="0">
              <a:latin typeface="WordVisi_MSFontService"/>
              <a:ea typeface="+mn-lt"/>
              <a:cs typeface="+mn-lt"/>
            </a:endParaRPr>
          </a:p>
          <a:p>
            <a:pPr>
              <a:lnSpc>
                <a:spcPct val="100000"/>
              </a:lnSpc>
            </a:pPr>
            <a:r>
              <a:rPr lang="pt-PT" sz="1400" dirty="0" err="1">
                <a:latin typeface="Times New Roman"/>
                <a:ea typeface="+mn-lt"/>
                <a:cs typeface="+mn-lt"/>
              </a:rPr>
              <a:t>handmade</a:t>
            </a:r>
            <a:r>
              <a:rPr lang="pt-PT" sz="1400" dirty="0">
                <a:latin typeface="Times New Roman"/>
                <a:ea typeface="+mn-lt"/>
                <a:cs typeface="+mn-lt"/>
              </a:rPr>
              <a:t> </a:t>
            </a:r>
            <a:r>
              <a:rPr lang="pt-PT" sz="1400" dirty="0" err="1">
                <a:latin typeface="Times New Roman"/>
                <a:ea typeface="+mn-lt"/>
                <a:cs typeface="+mn-lt"/>
              </a:rPr>
              <a:t>entirely</a:t>
            </a:r>
            <a:r>
              <a:rPr lang="pt-PT" sz="1400" dirty="0">
                <a:latin typeface="Times New Roman"/>
                <a:ea typeface="+mn-lt"/>
                <a:cs typeface="+mn-lt"/>
              </a:rPr>
              <a:t> </a:t>
            </a:r>
            <a:r>
              <a:rPr lang="pt-PT" sz="1400" dirty="0" err="1">
                <a:latin typeface="Times New Roman"/>
                <a:ea typeface="+mn-lt"/>
                <a:cs typeface="+mn-lt"/>
              </a:rPr>
              <a:t>from</a:t>
            </a:r>
            <a:r>
              <a:rPr lang="pt-PT" sz="1400" dirty="0">
                <a:latin typeface="Times New Roman"/>
                <a:ea typeface="+mn-lt"/>
                <a:cs typeface="+mn-lt"/>
              </a:rPr>
              <a:t> </a:t>
            </a:r>
            <a:r>
              <a:rPr lang="pt-PT" sz="1400" dirty="0" err="1">
                <a:latin typeface="Times New Roman"/>
                <a:ea typeface="+mn-lt"/>
                <a:cs typeface="+mn-lt"/>
              </a:rPr>
              <a:t>wool</a:t>
            </a:r>
            <a:r>
              <a:rPr lang="pt-PT" sz="1400" dirty="0">
                <a:latin typeface="Times New Roman"/>
                <a:ea typeface="+mn-lt"/>
                <a:cs typeface="+mn-lt"/>
              </a:rPr>
              <a:t>, </a:t>
            </a:r>
            <a:r>
              <a:rPr lang="pt-PT" sz="1400" dirty="0" err="1">
                <a:latin typeface="Times New Roman"/>
                <a:ea typeface="+mn-lt"/>
                <a:cs typeface="+mn-lt"/>
              </a:rPr>
              <a:t>extracted</a:t>
            </a:r>
            <a:r>
              <a:rPr lang="pt-PT" sz="1400" dirty="0">
                <a:latin typeface="Times New Roman"/>
                <a:ea typeface="+mn-lt"/>
                <a:cs typeface="+mn-lt"/>
              </a:rPr>
              <a:t> </a:t>
            </a:r>
            <a:r>
              <a:rPr lang="pt-PT" sz="1400" dirty="0" err="1">
                <a:latin typeface="Times New Roman"/>
                <a:ea typeface="+mn-lt"/>
                <a:cs typeface="+mn-lt"/>
              </a:rPr>
              <a:t>from</a:t>
            </a:r>
            <a:r>
              <a:rPr lang="pt-PT" sz="1400" dirty="0">
                <a:latin typeface="Times New Roman"/>
                <a:ea typeface="+mn-lt"/>
                <a:cs typeface="+mn-lt"/>
              </a:rPr>
              <a:t> </a:t>
            </a:r>
            <a:r>
              <a:rPr lang="pt-PT" sz="1400" dirty="0" err="1">
                <a:latin typeface="Times New Roman"/>
                <a:ea typeface="+mn-lt"/>
                <a:cs typeface="+mn-lt"/>
              </a:rPr>
              <a:t>sheep</a:t>
            </a:r>
            <a:r>
              <a:rPr lang="pt-PT" sz="1400" dirty="0">
                <a:latin typeface="Times New Roman"/>
                <a:ea typeface="+mn-lt"/>
                <a:cs typeface="+mn-lt"/>
              </a:rPr>
              <a:t> in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region</a:t>
            </a:r>
            <a:r>
              <a:rPr lang="pt-PT" sz="1400" dirty="0">
                <a:latin typeface="Times New Roman"/>
                <a:ea typeface="+mn-lt"/>
                <a:cs typeface="+mn-lt"/>
              </a:rPr>
              <a:t>;</a:t>
            </a:r>
          </a:p>
          <a:p>
            <a:pPr>
              <a:lnSpc>
                <a:spcPct val="100000"/>
              </a:lnSpc>
            </a:pPr>
            <a:r>
              <a:rPr lang="pt-PT" sz="1400" dirty="0" err="1">
                <a:latin typeface="Times New Roman"/>
                <a:cs typeface="Times New Roman"/>
              </a:rPr>
              <a:t>The</a:t>
            </a:r>
            <a:r>
              <a:rPr lang="pt-PT" sz="1400" dirty="0">
                <a:latin typeface="Times New Roman"/>
                <a:cs typeface="Times New Roman"/>
              </a:rPr>
              <a:t> Pope </a:t>
            </a:r>
            <a:r>
              <a:rPr lang="pt-PT" sz="1400" dirty="0" err="1">
                <a:latin typeface="Times New Roman"/>
                <a:cs typeface="Times New Roman"/>
              </a:rPr>
              <a:t>Blanket</a:t>
            </a:r>
            <a:r>
              <a:rPr lang="pt-PT" sz="1400" dirty="0">
                <a:latin typeface="Times New Roman"/>
                <a:cs typeface="Times New Roman"/>
              </a:rPr>
              <a:t> </a:t>
            </a:r>
            <a:r>
              <a:rPr lang="pt-PT" sz="1400" dirty="0" err="1">
                <a:latin typeface="Times New Roman"/>
                <a:cs typeface="Times New Roman"/>
              </a:rPr>
              <a:t>is</a:t>
            </a:r>
            <a:r>
              <a:rPr lang="pt-PT" sz="1400" dirty="0">
                <a:latin typeface="Times New Roman"/>
                <a:cs typeface="Times New Roman"/>
              </a:rPr>
              <a:t> a </a:t>
            </a:r>
            <a:r>
              <a:rPr lang="pt-PT" sz="1400" dirty="0" err="1">
                <a:latin typeface="Times New Roman"/>
                <a:cs typeface="Times New Roman"/>
              </a:rPr>
              <a:t>traditional</a:t>
            </a:r>
            <a:r>
              <a:rPr lang="pt-PT" sz="1400" dirty="0">
                <a:latin typeface="Times New Roman"/>
                <a:cs typeface="Times New Roman"/>
              </a:rPr>
              <a:t> Portuguese </a:t>
            </a:r>
            <a:r>
              <a:rPr lang="pt-PT" sz="1400" dirty="0" err="1">
                <a:latin typeface="Times New Roman"/>
                <a:cs typeface="Times New Roman"/>
              </a:rPr>
              <a:t>handmade</a:t>
            </a:r>
            <a:r>
              <a:rPr lang="pt-PT" sz="1400" dirty="0">
                <a:latin typeface="Times New Roman"/>
                <a:cs typeface="Times New Roman"/>
              </a:rPr>
              <a:t> </a:t>
            </a:r>
            <a:r>
              <a:rPr lang="pt-PT" sz="1400" dirty="0" err="1">
                <a:latin typeface="Times New Roman"/>
                <a:cs typeface="Times New Roman"/>
              </a:rPr>
              <a:t>blanket</a:t>
            </a:r>
            <a:r>
              <a:rPr lang="pt-PT" sz="1400" dirty="0">
                <a:latin typeface="Times New Roman"/>
                <a:cs typeface="Times New Roman"/>
              </a:rPr>
              <a:t>    </a:t>
            </a:r>
            <a:r>
              <a:rPr lang="pt-PT" sz="1400" dirty="0" err="1">
                <a:latin typeface="Times New Roman"/>
                <a:cs typeface="Times New Roman"/>
              </a:rPr>
              <a:t>characteristic</a:t>
            </a:r>
            <a:r>
              <a:rPr lang="pt-PT" sz="1400" dirty="0">
                <a:latin typeface="Times New Roman"/>
                <a:cs typeface="Times New Roman"/>
              </a:rPr>
              <a:t> </a:t>
            </a:r>
            <a:r>
              <a:rPr lang="pt-PT" sz="1400" dirty="0" err="1">
                <a:latin typeface="Times New Roman"/>
                <a:cs typeface="Times New Roman"/>
              </a:rPr>
              <a:t>of</a:t>
            </a:r>
            <a:r>
              <a:rPr lang="pt-PT" sz="1400" dirty="0">
                <a:latin typeface="Times New Roman"/>
                <a:cs typeface="Times New Roman"/>
              </a:rPr>
              <a:t> Serra da Estrela </a:t>
            </a:r>
            <a:r>
              <a:rPr lang="pt-PT" sz="1400" dirty="0" err="1">
                <a:latin typeface="Times New Roman"/>
                <a:cs typeface="Times New Roman"/>
              </a:rPr>
              <a:t>region</a:t>
            </a:r>
            <a:r>
              <a:rPr lang="pt-PT" sz="1400" dirty="0">
                <a:latin typeface="Times New Roman"/>
                <a:cs typeface="Times New Roman"/>
              </a:rPr>
              <a:t>, </a:t>
            </a:r>
            <a:r>
              <a:rPr lang="pt-PT" sz="1400" dirty="0" err="1">
                <a:latin typeface="Times New Roman"/>
                <a:cs typeface="Times New Roman"/>
              </a:rPr>
              <a:t>the</a:t>
            </a:r>
            <a:r>
              <a:rPr lang="pt-PT" sz="1400" dirty="0">
                <a:latin typeface="Times New Roman"/>
                <a:cs typeface="Times New Roman"/>
              </a:rPr>
              <a:t> </a:t>
            </a:r>
            <a:r>
              <a:rPr lang="pt-PT" sz="1400" dirty="0" err="1">
                <a:latin typeface="Times New Roman"/>
                <a:cs typeface="Times New Roman"/>
              </a:rPr>
              <a:t>coldest</a:t>
            </a:r>
            <a:r>
              <a:rPr lang="pt-PT" sz="1400" dirty="0">
                <a:latin typeface="Times New Roman"/>
                <a:cs typeface="Times New Roman"/>
              </a:rPr>
              <a:t> in </a:t>
            </a:r>
            <a:r>
              <a:rPr lang="pt-PT" sz="1400" dirty="0" err="1">
                <a:latin typeface="Times New Roman"/>
                <a:cs typeface="Times New Roman"/>
              </a:rPr>
              <a:t>the</a:t>
            </a:r>
            <a:r>
              <a:rPr lang="pt-PT" sz="1400" dirty="0">
                <a:latin typeface="Times New Roman"/>
                <a:cs typeface="Times New Roman"/>
              </a:rPr>
              <a:t> country;</a:t>
            </a:r>
            <a:endParaRPr lang="en-US" sz="1400" dirty="0">
              <a:latin typeface="Times New Roman"/>
              <a:ea typeface="+mn-lt"/>
              <a:cs typeface="Times New Roman"/>
            </a:endParaRPr>
          </a:p>
          <a:p>
            <a:pPr>
              <a:lnSpc>
                <a:spcPct val="100000"/>
              </a:lnSpc>
            </a:pPr>
            <a:r>
              <a:rPr lang="pt-PT" sz="1400" dirty="0" err="1">
                <a:latin typeface="Times New Roman"/>
                <a:cs typeface="Times New Roman"/>
              </a:rPr>
              <a:t>These</a:t>
            </a:r>
            <a:r>
              <a:rPr lang="pt-PT" sz="1400" dirty="0">
                <a:latin typeface="Times New Roman"/>
                <a:cs typeface="Times New Roman"/>
              </a:rPr>
              <a:t> </a:t>
            </a:r>
            <a:r>
              <a:rPr lang="pt-PT" sz="1400" dirty="0" err="1">
                <a:latin typeface="Times New Roman"/>
                <a:cs typeface="Times New Roman"/>
              </a:rPr>
              <a:t>blankets</a:t>
            </a:r>
            <a:r>
              <a:rPr lang="pt-PT" sz="1400" dirty="0">
                <a:latin typeface="Times New Roman"/>
                <a:cs typeface="Times New Roman"/>
              </a:rPr>
              <a:t> are waterproof, </a:t>
            </a:r>
            <a:r>
              <a:rPr lang="pt-PT" sz="1400" dirty="0" err="1">
                <a:latin typeface="Times New Roman"/>
                <a:cs typeface="Times New Roman"/>
              </a:rPr>
              <a:t>heavy</a:t>
            </a:r>
            <a:r>
              <a:rPr lang="pt-PT" sz="1400" dirty="0">
                <a:latin typeface="Times New Roman"/>
                <a:cs typeface="Times New Roman"/>
              </a:rPr>
              <a:t>, </a:t>
            </a:r>
            <a:r>
              <a:rPr lang="pt-PT" sz="1400" dirty="0" err="1">
                <a:latin typeface="Times New Roman"/>
                <a:cs typeface="Times New Roman"/>
              </a:rPr>
              <a:t>warm</a:t>
            </a:r>
            <a:r>
              <a:rPr lang="pt-PT" sz="1400" dirty="0">
                <a:latin typeface="Times New Roman"/>
                <a:cs typeface="Times New Roman"/>
              </a:rPr>
              <a:t>, dense, </a:t>
            </a:r>
            <a:r>
              <a:rPr lang="pt-PT" sz="1400" dirty="0" err="1">
                <a:latin typeface="Times New Roman"/>
                <a:cs typeface="Times New Roman"/>
              </a:rPr>
              <a:t>and</a:t>
            </a:r>
            <a:r>
              <a:rPr lang="pt-PT" sz="1400" dirty="0">
                <a:latin typeface="Times New Roman"/>
                <a:cs typeface="Times New Roman"/>
              </a:rPr>
              <a:t> </a:t>
            </a:r>
            <a:r>
              <a:rPr lang="pt-PT" sz="1400" dirty="0" err="1">
                <a:latin typeface="Times New Roman"/>
                <a:cs typeface="Times New Roman"/>
              </a:rPr>
              <a:t>fuzzy</a:t>
            </a:r>
            <a:r>
              <a:rPr lang="pt-PT" sz="1400" dirty="0">
                <a:latin typeface="Times New Roman"/>
                <a:cs typeface="Times New Roman"/>
              </a:rPr>
              <a:t>;</a:t>
            </a:r>
            <a:endParaRPr lang="pt-PT" sz="1400" dirty="0">
              <a:latin typeface="Times New Roman"/>
              <a:ea typeface="+mn-lt"/>
              <a:cs typeface="Times New Roman"/>
            </a:endParaRPr>
          </a:p>
          <a:p>
            <a:pPr>
              <a:lnSpc>
                <a:spcPct val="100000"/>
              </a:lnSpc>
            </a:pPr>
            <a:r>
              <a:rPr lang="pt-PT" sz="1400" dirty="0" err="1">
                <a:latin typeface="Times New Roman"/>
                <a:cs typeface="Times New Roman"/>
              </a:rPr>
              <a:t>Their</a:t>
            </a:r>
            <a:r>
              <a:rPr lang="pt-PT" sz="1400" dirty="0">
                <a:latin typeface="Times New Roman"/>
                <a:cs typeface="Times New Roman"/>
              </a:rPr>
              <a:t> </a:t>
            </a:r>
            <a:r>
              <a:rPr lang="pt-PT" sz="1400" dirty="0" err="1">
                <a:latin typeface="Times New Roman"/>
                <a:cs typeface="Times New Roman"/>
              </a:rPr>
              <a:t>traditional</a:t>
            </a:r>
            <a:r>
              <a:rPr lang="pt-PT" sz="1400" dirty="0">
                <a:latin typeface="Times New Roman"/>
                <a:cs typeface="Times New Roman"/>
              </a:rPr>
              <a:t> use </a:t>
            </a:r>
            <a:r>
              <a:rPr lang="pt-PT" sz="1400" dirty="0" err="1">
                <a:latin typeface="Times New Roman"/>
                <a:cs typeface="Times New Roman"/>
              </a:rPr>
              <a:t>was</a:t>
            </a:r>
            <a:r>
              <a:rPr lang="pt-PT" sz="1400" dirty="0">
                <a:latin typeface="Times New Roman"/>
                <a:cs typeface="Times New Roman"/>
              </a:rPr>
              <a:t> </a:t>
            </a:r>
            <a:r>
              <a:rPr lang="pt-PT" sz="1400" dirty="0" err="1">
                <a:latin typeface="Times New Roman"/>
                <a:cs typeface="Times New Roman"/>
              </a:rPr>
              <a:t>by</a:t>
            </a:r>
            <a:r>
              <a:rPr lang="pt-PT" sz="1400" dirty="0">
                <a:latin typeface="Times New Roman"/>
                <a:cs typeface="Times New Roman"/>
              </a:rPr>
              <a:t> </a:t>
            </a:r>
            <a:r>
              <a:rPr lang="pt-PT" sz="1400" dirty="0" err="1">
                <a:latin typeface="Times New Roman"/>
                <a:cs typeface="Times New Roman"/>
              </a:rPr>
              <a:t>shepherds</a:t>
            </a:r>
            <a:r>
              <a:rPr lang="pt-PT" sz="1400" dirty="0">
                <a:latin typeface="Times New Roman"/>
                <a:cs typeface="Times New Roman"/>
              </a:rPr>
              <a:t> </a:t>
            </a:r>
            <a:r>
              <a:rPr lang="pt-PT" sz="1400" dirty="0" err="1">
                <a:latin typeface="Times New Roman"/>
                <a:cs typeface="Times New Roman"/>
              </a:rPr>
              <a:t>not</a:t>
            </a:r>
            <a:r>
              <a:rPr lang="pt-PT" sz="1400" dirty="0">
                <a:latin typeface="Times New Roman"/>
                <a:cs typeface="Times New Roman"/>
              </a:rPr>
              <a:t> </a:t>
            </a:r>
            <a:r>
              <a:rPr lang="pt-PT" sz="1400" dirty="0" err="1">
                <a:latin typeface="Times New Roman"/>
                <a:cs typeface="Times New Roman"/>
              </a:rPr>
              <a:t>only</a:t>
            </a:r>
            <a:r>
              <a:rPr lang="pt-PT" sz="1400" dirty="0">
                <a:latin typeface="Times New Roman"/>
                <a:cs typeface="Times New Roman"/>
              </a:rPr>
              <a:t> to </a:t>
            </a:r>
            <a:r>
              <a:rPr lang="pt-PT" sz="1400" dirty="0" err="1">
                <a:latin typeface="Times New Roman"/>
                <a:cs typeface="Times New Roman"/>
              </a:rPr>
              <a:t>keep</a:t>
            </a:r>
            <a:r>
              <a:rPr lang="pt-PT" sz="1400" dirty="0">
                <a:latin typeface="Times New Roman"/>
                <a:cs typeface="Times New Roman"/>
              </a:rPr>
              <a:t> </a:t>
            </a:r>
            <a:r>
              <a:rPr lang="pt-PT" sz="1400" dirty="0" err="1">
                <a:latin typeface="Times New Roman"/>
                <a:cs typeface="Times New Roman"/>
              </a:rPr>
              <a:t>them</a:t>
            </a:r>
            <a:r>
              <a:rPr lang="pt-PT" sz="1400" dirty="0">
                <a:latin typeface="Times New Roman"/>
                <a:cs typeface="Times New Roman"/>
              </a:rPr>
              <a:t> </a:t>
            </a:r>
            <a:r>
              <a:rPr lang="pt-PT" sz="1400" dirty="0" err="1">
                <a:latin typeface="Times New Roman"/>
                <a:cs typeface="Times New Roman"/>
              </a:rPr>
              <a:t>warm</a:t>
            </a:r>
            <a:r>
              <a:rPr lang="pt-PT" sz="1400" dirty="0">
                <a:latin typeface="Times New Roman"/>
                <a:cs typeface="Times New Roman"/>
              </a:rPr>
              <a:t> </a:t>
            </a:r>
            <a:r>
              <a:rPr lang="pt-PT" sz="1400" dirty="0" err="1">
                <a:latin typeface="Times New Roman"/>
                <a:cs typeface="Times New Roman"/>
              </a:rPr>
              <a:t>but</a:t>
            </a:r>
            <a:r>
              <a:rPr lang="pt-PT" sz="1400" dirty="0">
                <a:latin typeface="Times New Roman"/>
                <a:cs typeface="Times New Roman"/>
              </a:rPr>
              <a:t>  </a:t>
            </a:r>
            <a:r>
              <a:rPr lang="pt-PT" sz="1400" dirty="0" err="1">
                <a:latin typeface="Times New Roman"/>
                <a:cs typeface="Times New Roman"/>
              </a:rPr>
              <a:t>also</a:t>
            </a:r>
            <a:r>
              <a:rPr lang="pt-PT" sz="1400" dirty="0">
                <a:latin typeface="Times New Roman"/>
                <a:cs typeface="Times New Roman"/>
              </a:rPr>
              <a:t> to </a:t>
            </a:r>
            <a:r>
              <a:rPr lang="pt-PT" sz="1400" dirty="0" err="1">
                <a:latin typeface="Times New Roman"/>
                <a:cs typeface="Times New Roman"/>
              </a:rPr>
              <a:t>scare</a:t>
            </a:r>
            <a:r>
              <a:rPr lang="pt-PT" sz="1400" dirty="0">
                <a:latin typeface="Times New Roman"/>
                <a:cs typeface="Times New Roman"/>
              </a:rPr>
              <a:t> </a:t>
            </a:r>
            <a:r>
              <a:rPr lang="pt-PT" sz="1400" dirty="0" err="1">
                <a:latin typeface="Times New Roman"/>
                <a:cs typeface="Times New Roman"/>
              </a:rPr>
              <a:t>away</a:t>
            </a:r>
            <a:r>
              <a:rPr lang="pt-PT" sz="1400" dirty="0">
                <a:latin typeface="Times New Roman"/>
                <a:cs typeface="Times New Roman"/>
              </a:rPr>
              <a:t> </a:t>
            </a:r>
            <a:r>
              <a:rPr lang="pt-PT" sz="1400" dirty="0" err="1">
                <a:latin typeface="Times New Roman"/>
                <a:cs typeface="Times New Roman"/>
              </a:rPr>
              <a:t>wolves</a:t>
            </a:r>
            <a:r>
              <a:rPr lang="pt-PT" sz="1400" dirty="0">
                <a:latin typeface="Times New Roman"/>
                <a:cs typeface="Times New Roman"/>
              </a:rPr>
              <a:t> </a:t>
            </a:r>
            <a:r>
              <a:rPr lang="pt-PT" sz="1400" dirty="0" err="1">
                <a:latin typeface="Times New Roman"/>
                <a:cs typeface="Times New Roman"/>
              </a:rPr>
              <a:t>whose</a:t>
            </a:r>
            <a:r>
              <a:rPr lang="pt-PT" sz="1400" dirty="0">
                <a:latin typeface="Times New Roman"/>
                <a:cs typeface="Times New Roman"/>
              </a:rPr>
              <a:t> </a:t>
            </a:r>
            <a:r>
              <a:rPr lang="pt-PT" sz="1400" dirty="0" err="1">
                <a:latin typeface="Times New Roman"/>
                <a:cs typeface="Times New Roman"/>
              </a:rPr>
              <a:t>sight</a:t>
            </a:r>
            <a:r>
              <a:rPr lang="pt-PT" sz="1400" dirty="0">
                <a:latin typeface="Times New Roman"/>
                <a:cs typeface="Times New Roman"/>
              </a:rPr>
              <a:t> </a:t>
            </a:r>
            <a:r>
              <a:rPr lang="pt-PT" sz="1400" dirty="0" err="1">
                <a:latin typeface="Times New Roman"/>
                <a:cs typeface="Times New Roman"/>
              </a:rPr>
              <a:t>would</a:t>
            </a:r>
            <a:r>
              <a:rPr lang="pt-PT" sz="1400" dirty="0">
                <a:latin typeface="Times New Roman"/>
                <a:cs typeface="Times New Roman"/>
              </a:rPr>
              <a:t> </a:t>
            </a:r>
            <a:r>
              <a:rPr lang="pt-PT" sz="1400" dirty="0" err="1">
                <a:latin typeface="Times New Roman"/>
                <a:cs typeface="Times New Roman"/>
              </a:rPr>
              <a:t>be</a:t>
            </a:r>
            <a:r>
              <a:rPr lang="pt-PT" sz="1400" dirty="0">
                <a:latin typeface="Times New Roman"/>
                <a:cs typeface="Times New Roman"/>
              </a:rPr>
              <a:t> </a:t>
            </a:r>
            <a:r>
              <a:rPr lang="pt-PT" sz="1400" dirty="0" err="1">
                <a:latin typeface="Times New Roman"/>
                <a:cs typeface="Times New Roman"/>
              </a:rPr>
              <a:t>confused</a:t>
            </a:r>
            <a:r>
              <a:rPr lang="pt-PT" sz="1400" dirty="0">
                <a:latin typeface="Times New Roman"/>
                <a:cs typeface="Times New Roman"/>
              </a:rPr>
              <a:t> </a:t>
            </a:r>
            <a:r>
              <a:rPr lang="pt-PT" sz="1400" dirty="0" err="1">
                <a:latin typeface="Times New Roman"/>
                <a:cs typeface="Times New Roman"/>
              </a:rPr>
              <a:t>by</a:t>
            </a:r>
            <a:r>
              <a:rPr lang="pt-PT" sz="1400" dirty="0">
                <a:latin typeface="Times New Roman"/>
                <a:cs typeface="Times New Roman"/>
              </a:rPr>
              <a:t> </a:t>
            </a:r>
            <a:r>
              <a:rPr lang="pt-PT" sz="1400" dirty="0" err="1">
                <a:latin typeface="Times New Roman"/>
                <a:cs typeface="Times New Roman"/>
              </a:rPr>
              <a:t>all</a:t>
            </a:r>
            <a:r>
              <a:rPr lang="pt-PT" sz="1400" dirty="0">
                <a:latin typeface="Times New Roman"/>
                <a:cs typeface="Times New Roman"/>
              </a:rPr>
              <a:t> </a:t>
            </a:r>
            <a:r>
              <a:rPr lang="pt-PT" sz="1400" dirty="0" err="1">
                <a:latin typeface="Times New Roman"/>
                <a:cs typeface="Times New Roman"/>
              </a:rPr>
              <a:t>the</a:t>
            </a:r>
            <a:r>
              <a:rPr lang="pt-BR" sz="1400" dirty="0">
                <a:latin typeface="Times New Roman"/>
                <a:cs typeface="Times New Roman"/>
              </a:rPr>
              <a:t> colours</a:t>
            </a:r>
            <a:endParaRPr lang="pt-PT" sz="1400" dirty="0">
              <a:latin typeface="Times New Roman"/>
              <a:cs typeface="Times New Roman"/>
            </a:endParaRPr>
          </a:p>
        </p:txBody>
      </p:sp>
      <p:pic>
        <p:nvPicPr>
          <p:cNvPr id="4" name="Imagem 4" descr="Uma imagem com interior, colorido, linha&#10;&#10;Descrição gerada automaticamente">
            <a:extLst>
              <a:ext uri="{FF2B5EF4-FFF2-40B4-BE49-F238E27FC236}">
                <a16:creationId xmlns:a16="http://schemas.microsoft.com/office/drawing/2014/main" id="{561FEE26-809E-4FED-8CB3-E47D5A9B6651}"/>
              </a:ext>
            </a:extLst>
          </p:cNvPr>
          <p:cNvPicPr>
            <a:picLocks noChangeAspect="1"/>
          </p:cNvPicPr>
          <p:nvPr/>
        </p:nvPicPr>
        <p:blipFill>
          <a:blip r:embed="rId2"/>
          <a:stretch>
            <a:fillRect/>
          </a:stretch>
        </p:blipFill>
        <p:spPr>
          <a:xfrm>
            <a:off x="203199" y="3378044"/>
            <a:ext cx="5464996" cy="3595175"/>
          </a:xfrm>
          <a:prstGeom prst="rect">
            <a:avLst/>
          </a:prstGeom>
        </p:spPr>
      </p:pic>
      <p:sp>
        <p:nvSpPr>
          <p:cNvPr id="5" name="CaixaDeTexto 4">
            <a:extLst>
              <a:ext uri="{FF2B5EF4-FFF2-40B4-BE49-F238E27FC236}">
                <a16:creationId xmlns:a16="http://schemas.microsoft.com/office/drawing/2014/main" id="{FC0BE924-0636-4455-9578-98CFB0976180}"/>
              </a:ext>
            </a:extLst>
          </p:cNvPr>
          <p:cNvSpPr txBox="1"/>
          <p:nvPr/>
        </p:nvSpPr>
        <p:spPr>
          <a:xfrm>
            <a:off x="6144260" y="4078849"/>
            <a:ext cx="584454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1400" b="1" dirty="0" err="1">
                <a:latin typeface="Times New Roman"/>
                <a:cs typeface="Times New Roman"/>
              </a:rPr>
              <a:t>Ceramics</a:t>
            </a:r>
            <a:r>
              <a:rPr lang="pt-PT" sz="1400" b="1" dirty="0">
                <a:latin typeface="Times New Roman"/>
                <a:cs typeface="Times New Roman"/>
              </a:rPr>
              <a:t> </a:t>
            </a:r>
            <a:r>
              <a:rPr lang="pt-PT" sz="1400" b="1" dirty="0" err="1">
                <a:latin typeface="Times New Roman"/>
                <a:cs typeface="Times New Roman"/>
              </a:rPr>
              <a:t>from</a:t>
            </a:r>
            <a:r>
              <a:rPr lang="pt-PT" sz="1400" b="1" dirty="0">
                <a:latin typeface="Times New Roman"/>
                <a:cs typeface="Times New Roman"/>
              </a:rPr>
              <a:t>  Alcobaça</a:t>
            </a:r>
          </a:p>
          <a:p>
            <a:endParaRPr lang="pt-PT" sz="1400" b="1" dirty="0">
              <a:latin typeface="Times New Roman"/>
              <a:ea typeface="+mn-lt"/>
              <a:cs typeface="Times New Roman"/>
            </a:endParaRPr>
          </a:p>
          <a:p>
            <a:pPr marL="285750" indent="-285750">
              <a:buFont typeface="Arial,Sans-Serif"/>
              <a:buChar char="•"/>
            </a:pPr>
            <a:r>
              <a:rPr lang="pt-PT" sz="1400" dirty="0" err="1">
                <a:latin typeface="Times New Roman"/>
                <a:ea typeface="+mn-lt"/>
                <a:cs typeface="+mn-lt"/>
              </a:rPr>
              <a:t>The</a:t>
            </a:r>
            <a:r>
              <a:rPr lang="pt-PT" sz="1400" dirty="0">
                <a:latin typeface="Times New Roman"/>
                <a:ea typeface="+mn-lt"/>
                <a:cs typeface="+mn-lt"/>
              </a:rPr>
              <a:t> Alcobaça </a:t>
            </a:r>
            <a:r>
              <a:rPr lang="pt-PT" sz="1400" dirty="0" err="1">
                <a:latin typeface="Times New Roman"/>
                <a:ea typeface="+mn-lt"/>
                <a:cs typeface="+mn-lt"/>
              </a:rPr>
              <a:t>ceramics</a:t>
            </a:r>
            <a:r>
              <a:rPr lang="pt-PT" sz="1400" dirty="0">
                <a:latin typeface="Times New Roman"/>
                <a:ea typeface="+mn-lt"/>
                <a:cs typeface="+mn-lt"/>
              </a:rPr>
              <a:t> </a:t>
            </a:r>
            <a:r>
              <a:rPr lang="pt-PT" sz="1400" dirty="0" err="1">
                <a:latin typeface="Times New Roman"/>
                <a:ea typeface="+mn-lt"/>
                <a:cs typeface="+mn-lt"/>
              </a:rPr>
              <a:t>is</a:t>
            </a:r>
            <a:r>
              <a:rPr lang="pt-PT" sz="1400" dirty="0">
                <a:latin typeface="Times New Roman"/>
                <a:ea typeface="+mn-lt"/>
                <a:cs typeface="+mn-lt"/>
              </a:rPr>
              <a:t> </a:t>
            </a:r>
            <a:r>
              <a:rPr lang="pt-PT" sz="1400" dirty="0" err="1">
                <a:latin typeface="Times New Roman"/>
                <a:ea typeface="+mn-lt"/>
                <a:cs typeface="+mn-lt"/>
              </a:rPr>
              <a:t>known</a:t>
            </a:r>
            <a:r>
              <a:rPr lang="pt-PT" sz="1400" dirty="0">
                <a:latin typeface="Times New Roman"/>
                <a:ea typeface="+mn-lt"/>
                <a:cs typeface="+mn-lt"/>
              </a:rPr>
              <a:t> </a:t>
            </a:r>
            <a:r>
              <a:rPr lang="pt-PT" sz="1400" dirty="0" err="1">
                <a:latin typeface="Times New Roman"/>
                <a:ea typeface="+mn-lt"/>
                <a:cs typeface="+mn-lt"/>
              </a:rPr>
              <a:t>from</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north</a:t>
            </a:r>
            <a:r>
              <a:rPr lang="pt-PT" sz="1400" dirty="0">
                <a:latin typeface="Times New Roman"/>
                <a:ea typeface="+mn-lt"/>
                <a:cs typeface="+mn-lt"/>
              </a:rPr>
              <a:t> to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south</a:t>
            </a:r>
            <a:r>
              <a:rPr lang="pt-PT" sz="1400" dirty="0">
                <a:latin typeface="Times New Roman"/>
                <a:ea typeface="+mn-lt"/>
                <a:cs typeface="+mn-lt"/>
              </a:rPr>
              <a:t> </a:t>
            </a:r>
            <a:r>
              <a:rPr lang="pt-PT" sz="1400" dirty="0" err="1">
                <a:latin typeface="Times New Roman"/>
                <a:ea typeface="+mn-lt"/>
                <a:cs typeface="+mn-lt"/>
              </a:rPr>
              <a:t>of</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country </a:t>
            </a:r>
            <a:r>
              <a:rPr lang="pt-PT" sz="1400" dirty="0" err="1">
                <a:latin typeface="Times New Roman"/>
                <a:ea typeface="+mn-lt"/>
                <a:cs typeface="+mn-lt"/>
              </a:rPr>
              <a:t>and</a:t>
            </a:r>
            <a:r>
              <a:rPr lang="pt-PT" sz="1400" dirty="0">
                <a:latin typeface="Times New Roman"/>
                <a:ea typeface="+mn-lt"/>
                <a:cs typeface="+mn-lt"/>
              </a:rPr>
              <a:t> comes </a:t>
            </a:r>
            <a:r>
              <a:rPr lang="pt-PT" sz="1400" dirty="0" err="1">
                <a:latin typeface="Times New Roman"/>
                <a:ea typeface="+mn-lt"/>
                <a:cs typeface="+mn-lt"/>
              </a:rPr>
              <a:t>from</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center</a:t>
            </a:r>
            <a:r>
              <a:rPr lang="pt-PT" sz="1400" dirty="0">
                <a:latin typeface="Times New Roman"/>
                <a:ea typeface="+mn-lt"/>
                <a:cs typeface="+mn-lt"/>
              </a:rPr>
              <a:t> </a:t>
            </a:r>
            <a:r>
              <a:rPr lang="pt-PT" sz="1400" dirty="0" err="1">
                <a:latin typeface="Times New Roman"/>
                <a:ea typeface="+mn-lt"/>
                <a:cs typeface="+mn-lt"/>
              </a:rPr>
              <a:t>of</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country</a:t>
            </a:r>
            <a:endParaRPr lang="en-US" sz="1400" dirty="0">
              <a:latin typeface="Times New Roman"/>
              <a:ea typeface="+mn-lt"/>
              <a:cs typeface="+mn-lt"/>
            </a:endParaRPr>
          </a:p>
          <a:p>
            <a:pPr marL="285750" indent="-285750">
              <a:buFont typeface="Arial,Sans-Serif"/>
              <a:buChar char="•"/>
            </a:pPr>
            <a:endParaRPr lang="pt-PT" sz="1400" dirty="0">
              <a:latin typeface="Times New Roman"/>
              <a:ea typeface="+mn-lt"/>
              <a:cs typeface="+mn-lt"/>
            </a:endParaRPr>
          </a:p>
          <a:p>
            <a:pPr marL="285750" indent="-285750">
              <a:buFont typeface="Arial,Sans-Serif"/>
              <a:buChar char="•"/>
            </a:pPr>
            <a:r>
              <a:rPr lang="pt-PT" sz="1400" dirty="0" err="1">
                <a:latin typeface="Times New Roman"/>
                <a:cs typeface="Times New Roman"/>
              </a:rPr>
              <a:t>This</a:t>
            </a:r>
            <a:r>
              <a:rPr lang="pt-PT" sz="1400" dirty="0">
                <a:latin typeface="Times New Roman"/>
                <a:cs typeface="Times New Roman"/>
              </a:rPr>
              <a:t> </a:t>
            </a:r>
            <a:r>
              <a:rPr lang="pt-PT" sz="1400" dirty="0" err="1">
                <a:latin typeface="Times New Roman"/>
                <a:cs typeface="Times New Roman"/>
              </a:rPr>
              <a:t>pottery</a:t>
            </a:r>
            <a:r>
              <a:rPr lang="pt-PT" sz="1400" dirty="0">
                <a:latin typeface="Times New Roman"/>
                <a:cs typeface="Times New Roman"/>
              </a:rPr>
              <a:t> </a:t>
            </a:r>
            <a:r>
              <a:rPr lang="pt-PT" sz="1400" dirty="0" err="1">
                <a:latin typeface="Times New Roman"/>
                <a:cs typeface="Times New Roman"/>
              </a:rPr>
              <a:t>is</a:t>
            </a:r>
            <a:r>
              <a:rPr lang="pt-PT" sz="1400" dirty="0">
                <a:latin typeface="Times New Roman"/>
                <a:cs typeface="Times New Roman"/>
              </a:rPr>
              <a:t> </a:t>
            </a:r>
            <a:r>
              <a:rPr lang="pt-PT" sz="1400" dirty="0" err="1">
                <a:latin typeface="Times New Roman"/>
                <a:cs typeface="Times New Roman"/>
              </a:rPr>
              <a:t>decorated</a:t>
            </a:r>
            <a:r>
              <a:rPr lang="pt-PT" sz="1400" dirty="0">
                <a:latin typeface="Times New Roman"/>
                <a:cs typeface="Times New Roman"/>
              </a:rPr>
              <a:t> </a:t>
            </a:r>
            <a:r>
              <a:rPr lang="pt-PT" sz="1400" dirty="0" err="1">
                <a:latin typeface="Times New Roman"/>
                <a:cs typeface="Times New Roman"/>
              </a:rPr>
              <a:t>with</a:t>
            </a:r>
            <a:r>
              <a:rPr lang="pt-PT" sz="1400" dirty="0">
                <a:latin typeface="Times New Roman"/>
                <a:cs typeface="Times New Roman"/>
              </a:rPr>
              <a:t> </a:t>
            </a:r>
            <a:r>
              <a:rPr lang="pt-PT" sz="1400" dirty="0" err="1">
                <a:latin typeface="Times New Roman"/>
                <a:cs typeface="Times New Roman"/>
              </a:rPr>
              <a:t>the</a:t>
            </a:r>
            <a:r>
              <a:rPr lang="pt-PT" sz="1400" dirty="0">
                <a:latin typeface="Times New Roman"/>
                <a:cs typeface="Times New Roman"/>
              </a:rPr>
              <a:t> </a:t>
            </a:r>
            <a:r>
              <a:rPr lang="pt-PT" sz="1400" dirty="0" err="1">
                <a:latin typeface="Times New Roman"/>
                <a:cs typeface="Times New Roman"/>
              </a:rPr>
              <a:t>colours</a:t>
            </a:r>
            <a:r>
              <a:rPr lang="pt-PT" sz="1400" dirty="0">
                <a:latin typeface="Times New Roman"/>
                <a:cs typeface="Times New Roman"/>
              </a:rPr>
              <a:t>: </a:t>
            </a:r>
            <a:r>
              <a:rPr lang="pt-PT" sz="1400" dirty="0" err="1">
                <a:latin typeface="Times New Roman"/>
                <a:cs typeface="Times New Roman"/>
              </a:rPr>
              <a:t>yellow</a:t>
            </a:r>
            <a:r>
              <a:rPr lang="pt-PT" sz="1400" dirty="0">
                <a:latin typeface="Times New Roman"/>
                <a:cs typeface="Times New Roman"/>
              </a:rPr>
              <a:t>, green, </a:t>
            </a:r>
            <a:r>
              <a:rPr lang="pt-PT" sz="1400" dirty="0" err="1">
                <a:latin typeface="Times New Roman"/>
                <a:cs typeface="Times New Roman"/>
              </a:rPr>
              <a:t>violet</a:t>
            </a:r>
            <a:r>
              <a:rPr lang="pt-PT" sz="1400" dirty="0">
                <a:latin typeface="Times New Roman"/>
                <a:cs typeface="Times New Roman"/>
              </a:rPr>
              <a:t>, </a:t>
            </a:r>
            <a:r>
              <a:rPr lang="pt-PT" sz="1400" dirty="0" err="1">
                <a:latin typeface="Times New Roman"/>
                <a:cs typeface="Times New Roman"/>
              </a:rPr>
              <a:t>red</a:t>
            </a:r>
            <a:r>
              <a:rPr lang="pt-PT" sz="1400" dirty="0">
                <a:latin typeface="Times New Roman"/>
                <a:cs typeface="Times New Roman"/>
              </a:rPr>
              <a:t>, </a:t>
            </a:r>
            <a:r>
              <a:rPr lang="pt-PT" sz="1400" dirty="0" err="1">
                <a:latin typeface="Times New Roman"/>
                <a:cs typeface="Times New Roman"/>
              </a:rPr>
              <a:t>blue</a:t>
            </a:r>
            <a:r>
              <a:rPr lang="pt-PT" sz="1400" dirty="0">
                <a:latin typeface="Times New Roman"/>
                <a:cs typeface="Times New Roman"/>
              </a:rPr>
              <a:t>, </a:t>
            </a:r>
            <a:r>
              <a:rPr lang="pt-PT" sz="1400" dirty="0" err="1">
                <a:latin typeface="Times New Roman"/>
                <a:cs typeface="Times New Roman"/>
              </a:rPr>
              <a:t>the</a:t>
            </a:r>
            <a:r>
              <a:rPr lang="pt-PT" sz="1400" dirty="0">
                <a:latin typeface="Times New Roman"/>
                <a:cs typeface="Times New Roman"/>
              </a:rPr>
              <a:t> </a:t>
            </a:r>
            <a:r>
              <a:rPr lang="pt-PT" sz="1400" dirty="0" err="1">
                <a:latin typeface="Times New Roman"/>
                <a:cs typeface="Times New Roman"/>
              </a:rPr>
              <a:t>latter</a:t>
            </a:r>
            <a:r>
              <a:rPr lang="pt-PT" sz="1400" dirty="0">
                <a:latin typeface="Times New Roman"/>
                <a:cs typeface="Times New Roman"/>
              </a:rPr>
              <a:t> </a:t>
            </a:r>
            <a:r>
              <a:rPr lang="pt-PT" sz="1400" dirty="0" err="1">
                <a:latin typeface="Times New Roman"/>
                <a:cs typeface="Times New Roman"/>
              </a:rPr>
              <a:t>being</a:t>
            </a:r>
            <a:r>
              <a:rPr lang="pt-PT" sz="1400" dirty="0">
                <a:latin typeface="Times New Roman"/>
                <a:cs typeface="Times New Roman"/>
              </a:rPr>
              <a:t> </a:t>
            </a:r>
            <a:r>
              <a:rPr lang="pt-PT" sz="1400" dirty="0" err="1">
                <a:latin typeface="Times New Roman"/>
                <a:cs typeface="Times New Roman"/>
              </a:rPr>
              <a:t>the</a:t>
            </a:r>
            <a:r>
              <a:rPr lang="pt-PT" sz="1400" dirty="0">
                <a:latin typeface="Times New Roman"/>
                <a:cs typeface="Times New Roman"/>
              </a:rPr>
              <a:t> </a:t>
            </a:r>
            <a:r>
              <a:rPr lang="pt-PT" sz="1400" dirty="0" err="1">
                <a:latin typeface="Times New Roman"/>
                <a:cs typeface="Times New Roman"/>
              </a:rPr>
              <a:t>most</a:t>
            </a:r>
            <a:r>
              <a:rPr lang="pt-PT" sz="1400" dirty="0">
                <a:latin typeface="Times New Roman"/>
                <a:cs typeface="Times New Roman"/>
              </a:rPr>
              <a:t> </a:t>
            </a:r>
            <a:r>
              <a:rPr lang="pt-PT" sz="1400" dirty="0" err="1">
                <a:latin typeface="Times New Roman"/>
                <a:cs typeface="Times New Roman"/>
              </a:rPr>
              <a:t>abundant</a:t>
            </a:r>
            <a:r>
              <a:rPr lang="pt-PT" sz="1400" dirty="0">
                <a:latin typeface="Times New Roman"/>
                <a:cs typeface="Times New Roman"/>
              </a:rPr>
              <a:t> </a:t>
            </a:r>
            <a:r>
              <a:rPr lang="pt-PT" sz="1400" dirty="0" err="1">
                <a:latin typeface="Times New Roman"/>
                <a:cs typeface="Times New Roman"/>
              </a:rPr>
              <a:t>colour</a:t>
            </a:r>
            <a:endParaRPr lang="pt-PT" sz="1400" dirty="0">
              <a:latin typeface="Times New Roman"/>
              <a:ea typeface="+mn-lt"/>
              <a:cs typeface="Times New Roman"/>
            </a:endParaRPr>
          </a:p>
          <a:p>
            <a:pPr marL="285750" indent="-285750">
              <a:buFont typeface="Arial,Sans-Serif"/>
              <a:buChar char="•"/>
            </a:pPr>
            <a:endParaRPr lang="pt-PT" sz="1400" dirty="0">
              <a:latin typeface="Times New Roman"/>
              <a:ea typeface="+mn-lt"/>
              <a:cs typeface="+mn-lt"/>
            </a:endParaRPr>
          </a:p>
          <a:p>
            <a:pPr marL="285750" indent="-285750">
              <a:buFont typeface="Arial,Sans-Serif"/>
              <a:buChar char="•"/>
            </a:pPr>
            <a:r>
              <a:rPr lang="pt-PT" sz="1400" dirty="0" err="1">
                <a:latin typeface="Times New Roman"/>
                <a:cs typeface="Times New Roman"/>
              </a:rPr>
              <a:t>It</a:t>
            </a:r>
            <a:r>
              <a:rPr lang="pt-PT" sz="1400" dirty="0">
                <a:latin typeface="Times New Roman"/>
                <a:cs typeface="Times New Roman"/>
              </a:rPr>
              <a:t> </a:t>
            </a:r>
            <a:r>
              <a:rPr lang="pt-PT" sz="1400" dirty="0" err="1">
                <a:latin typeface="Times New Roman"/>
                <a:cs typeface="Times New Roman"/>
              </a:rPr>
              <a:t>is</a:t>
            </a:r>
            <a:r>
              <a:rPr lang="pt-PT" sz="1400" dirty="0">
                <a:latin typeface="Times New Roman"/>
                <a:cs typeface="Times New Roman"/>
              </a:rPr>
              <a:t> </a:t>
            </a:r>
            <a:r>
              <a:rPr lang="pt-PT" sz="1400" dirty="0" err="1">
                <a:latin typeface="Times New Roman"/>
                <a:cs typeface="Times New Roman"/>
              </a:rPr>
              <a:t>made</a:t>
            </a:r>
            <a:r>
              <a:rPr lang="pt-PT" sz="1400" dirty="0">
                <a:latin typeface="Times New Roman"/>
                <a:cs typeface="Times New Roman"/>
              </a:rPr>
              <a:t> in </a:t>
            </a:r>
            <a:r>
              <a:rPr lang="pt-PT" sz="1400" dirty="0" err="1">
                <a:latin typeface="Times New Roman"/>
                <a:cs typeface="Times New Roman"/>
              </a:rPr>
              <a:t>several</a:t>
            </a:r>
            <a:r>
              <a:rPr lang="pt-PT" sz="1400" dirty="0">
                <a:latin typeface="Times New Roman"/>
                <a:cs typeface="Times New Roman"/>
              </a:rPr>
              <a:t> </a:t>
            </a:r>
            <a:r>
              <a:rPr lang="pt-PT" sz="1400" dirty="0" err="1">
                <a:latin typeface="Times New Roman"/>
                <a:cs typeface="Times New Roman"/>
              </a:rPr>
              <a:t>shapes</a:t>
            </a:r>
            <a:r>
              <a:rPr lang="pt-PT" sz="1400" dirty="0">
                <a:latin typeface="Times New Roman"/>
                <a:cs typeface="Times New Roman"/>
              </a:rPr>
              <a:t> </a:t>
            </a:r>
            <a:r>
              <a:rPr lang="pt-PT" sz="1400" dirty="0" err="1">
                <a:latin typeface="Times New Roman"/>
                <a:cs typeface="Times New Roman"/>
              </a:rPr>
              <a:t>and</a:t>
            </a:r>
            <a:r>
              <a:rPr lang="pt-PT" sz="1400" dirty="0">
                <a:latin typeface="Times New Roman"/>
                <a:cs typeface="Times New Roman"/>
              </a:rPr>
              <a:t> for </a:t>
            </a:r>
            <a:r>
              <a:rPr lang="pt-PT" sz="1400" dirty="0" err="1">
                <a:latin typeface="Times New Roman"/>
                <a:cs typeface="Times New Roman"/>
              </a:rPr>
              <a:t>different</a:t>
            </a:r>
            <a:r>
              <a:rPr lang="pt-PT" sz="1400" dirty="0">
                <a:latin typeface="Times New Roman"/>
                <a:cs typeface="Times New Roman"/>
              </a:rPr>
              <a:t> uses</a:t>
            </a:r>
            <a:endParaRPr lang="pt-PT" sz="1400" dirty="0">
              <a:latin typeface="Times New Roman"/>
              <a:ea typeface="+mn-lt"/>
              <a:cs typeface="Times New Roman"/>
            </a:endParaRPr>
          </a:p>
          <a:p>
            <a:pPr marL="285750" indent="-285750">
              <a:buFont typeface="Arial,Sans-Serif"/>
              <a:buChar char="•"/>
            </a:pPr>
            <a:endParaRPr lang="pt-PT" sz="1400" dirty="0">
              <a:latin typeface="Times New Roman"/>
              <a:ea typeface="+mn-lt"/>
              <a:cs typeface="+mn-lt"/>
            </a:endParaRPr>
          </a:p>
          <a:p>
            <a:pPr algn="l"/>
            <a:endParaRPr lang="pt-PT" dirty="0"/>
          </a:p>
        </p:txBody>
      </p:sp>
      <p:pic>
        <p:nvPicPr>
          <p:cNvPr id="4098" name="Picture 2" descr="Louça – Foto de Museu Raul Da Bernarda, Alcobaça - Tripadvisor">
            <a:extLst>
              <a:ext uri="{FF2B5EF4-FFF2-40B4-BE49-F238E27FC236}">
                <a16:creationId xmlns:a16="http://schemas.microsoft.com/office/drawing/2014/main" id="{FD2B1FC5-FF95-4727-983A-068443C46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4" t="29661" b="13300"/>
          <a:stretch/>
        </p:blipFill>
        <p:spPr bwMode="auto">
          <a:xfrm>
            <a:off x="6214266" y="466344"/>
            <a:ext cx="5460212" cy="291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0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2668E-1BE0-4453-BCBA-85E0DB08351E}"/>
              </a:ext>
            </a:extLst>
          </p:cNvPr>
          <p:cNvSpPr>
            <a:spLocks noGrp="1"/>
          </p:cNvSpPr>
          <p:nvPr>
            <p:ph type="title"/>
          </p:nvPr>
        </p:nvSpPr>
        <p:spPr>
          <a:xfrm>
            <a:off x="373117" y="272067"/>
            <a:ext cx="5353968" cy="398319"/>
          </a:xfrm>
        </p:spPr>
        <p:txBody>
          <a:bodyPr>
            <a:normAutofit/>
          </a:bodyPr>
          <a:lstStyle/>
          <a:p>
            <a:r>
              <a:rPr lang="pt-BR" sz="1800" dirty="0">
                <a:latin typeface="Times New Roman"/>
                <a:cs typeface="Times New Roman"/>
              </a:rPr>
              <a:t>South Region</a:t>
            </a:r>
          </a:p>
        </p:txBody>
      </p:sp>
      <p:sp>
        <p:nvSpPr>
          <p:cNvPr id="3" name="Espaço Reservado para Conteúdo 2">
            <a:extLst>
              <a:ext uri="{FF2B5EF4-FFF2-40B4-BE49-F238E27FC236}">
                <a16:creationId xmlns:a16="http://schemas.microsoft.com/office/drawing/2014/main" id="{C337F5B3-01A4-4818-9699-7203AD1257CA}"/>
              </a:ext>
            </a:extLst>
          </p:cNvPr>
          <p:cNvSpPr>
            <a:spLocks noGrp="1"/>
          </p:cNvSpPr>
          <p:nvPr>
            <p:ph idx="1"/>
          </p:nvPr>
        </p:nvSpPr>
        <p:spPr>
          <a:xfrm>
            <a:off x="373117" y="1087505"/>
            <a:ext cx="5077232" cy="4222110"/>
          </a:xfrm>
        </p:spPr>
        <p:txBody>
          <a:bodyPr vert="horz" lIns="0" tIns="0" rIns="0" bIns="0" rtlCol="0" anchor="t">
            <a:normAutofit/>
          </a:bodyPr>
          <a:lstStyle/>
          <a:p>
            <a:pPr marL="0" indent="0">
              <a:buNone/>
            </a:pPr>
            <a:r>
              <a:rPr lang="pt-PT" sz="1400" b="1" i="1" dirty="0">
                <a:latin typeface="Times New Roman"/>
                <a:ea typeface="+mn-lt"/>
                <a:cs typeface="+mn-lt"/>
              </a:rPr>
              <a:t>Arraiolos  </a:t>
            </a:r>
            <a:r>
              <a:rPr lang="pt-PT" sz="1400" b="1" i="1" dirty="0" err="1">
                <a:latin typeface="Times New Roman"/>
                <a:ea typeface="+mn-lt"/>
                <a:cs typeface="+mn-lt"/>
              </a:rPr>
              <a:t>tapestry</a:t>
            </a:r>
            <a:endParaRPr lang="pt-BR" sz="1400" b="1" dirty="0">
              <a:latin typeface="Times New Roman"/>
            </a:endParaRPr>
          </a:p>
          <a:p>
            <a:pPr>
              <a:lnSpc>
                <a:spcPct val="100000"/>
              </a:lnSpc>
            </a:pPr>
            <a:r>
              <a:rPr lang="pt-PT" sz="1400" dirty="0" err="1">
                <a:latin typeface="Times New Roman"/>
                <a:cs typeface="Arial"/>
              </a:rPr>
              <a:t>is</a:t>
            </a:r>
            <a:r>
              <a:rPr lang="pt-PT" sz="1400" dirty="0">
                <a:latin typeface="Times New Roman"/>
                <a:cs typeface="Arial"/>
              </a:rPr>
              <a:t> </a:t>
            </a:r>
            <a:r>
              <a:rPr lang="pt-PT" sz="1400" dirty="0" err="1">
                <a:latin typeface="Times New Roman"/>
                <a:cs typeface="Arial"/>
              </a:rPr>
              <a:t>an</a:t>
            </a:r>
            <a:r>
              <a:rPr lang="pt-PT" sz="1400" dirty="0">
                <a:latin typeface="Times New Roman"/>
                <a:cs typeface="Arial"/>
              </a:rPr>
              <a:t> </a:t>
            </a:r>
            <a:r>
              <a:rPr lang="pt-PT" sz="1400" dirty="0" err="1">
                <a:latin typeface="Times New Roman"/>
                <a:cs typeface="Arial"/>
              </a:rPr>
              <a:t>embroidered</a:t>
            </a:r>
            <a:r>
              <a:rPr lang="pt-PT" sz="1400" dirty="0">
                <a:latin typeface="Times New Roman"/>
                <a:cs typeface="Arial"/>
              </a:rPr>
              <a:t> </a:t>
            </a:r>
            <a:r>
              <a:rPr lang="pt-PT" sz="1400" dirty="0" err="1">
                <a:latin typeface="Times New Roman"/>
                <a:cs typeface="Arial"/>
              </a:rPr>
              <a:t>wool</a:t>
            </a:r>
            <a:r>
              <a:rPr lang="pt-PT" sz="1400" dirty="0">
                <a:latin typeface="Times New Roman"/>
                <a:cs typeface="Arial"/>
              </a:rPr>
              <a:t> </a:t>
            </a:r>
            <a:r>
              <a:rPr lang="pt-PT" sz="1400" dirty="0" err="1">
                <a:latin typeface="Times New Roman"/>
                <a:cs typeface="Arial"/>
              </a:rPr>
              <a:t>rug</a:t>
            </a:r>
            <a:r>
              <a:rPr lang="pt-PT" sz="1400" dirty="0">
                <a:latin typeface="Times New Roman"/>
                <a:cs typeface="Arial"/>
              </a:rPr>
              <a:t> </a:t>
            </a:r>
            <a:r>
              <a:rPr lang="pt-PT" sz="1400" dirty="0" err="1">
                <a:latin typeface="Times New Roman"/>
                <a:cs typeface="Arial"/>
              </a:rPr>
              <a:t>made</a:t>
            </a:r>
            <a:r>
              <a:rPr lang="pt-PT" sz="1400" dirty="0">
                <a:latin typeface="Times New Roman"/>
                <a:cs typeface="Arial"/>
              </a:rPr>
              <a:t> </a:t>
            </a:r>
            <a:r>
              <a:rPr lang="pt-PT" sz="1400" dirty="0" err="1">
                <a:latin typeface="Times New Roman"/>
                <a:cs typeface="Arial"/>
              </a:rPr>
              <a:t>traditionally</a:t>
            </a:r>
            <a:r>
              <a:rPr lang="pt-PT" sz="1400" dirty="0">
                <a:latin typeface="Times New Roman"/>
                <a:cs typeface="Arial"/>
              </a:rPr>
              <a:t> in </a:t>
            </a:r>
            <a:r>
              <a:rPr lang="pt-PT" sz="1400" dirty="0" err="1">
                <a:latin typeface="Times New Roman"/>
                <a:cs typeface="Arial"/>
              </a:rPr>
              <a:t>the</a:t>
            </a:r>
            <a:r>
              <a:rPr lang="pt-PT" sz="1400" dirty="0">
                <a:latin typeface="Times New Roman"/>
                <a:cs typeface="Arial"/>
              </a:rPr>
              <a:t> </a:t>
            </a:r>
            <a:r>
              <a:rPr lang="pt-PT" sz="1400" dirty="0" err="1">
                <a:latin typeface="Times New Roman"/>
                <a:cs typeface="Arial"/>
              </a:rPr>
              <a:t>small</a:t>
            </a:r>
            <a:r>
              <a:rPr lang="pt-PT" sz="1400" dirty="0">
                <a:latin typeface="Times New Roman"/>
                <a:cs typeface="Arial"/>
              </a:rPr>
              <a:t> </a:t>
            </a:r>
            <a:r>
              <a:rPr lang="pt-PT" sz="1400" dirty="0" err="1">
                <a:latin typeface="Times New Roman"/>
                <a:cs typeface="Arial"/>
              </a:rPr>
              <a:t>town</a:t>
            </a:r>
            <a:r>
              <a:rPr lang="pt-PT" sz="1400" dirty="0">
                <a:latin typeface="Times New Roman"/>
                <a:cs typeface="Arial"/>
              </a:rPr>
              <a:t> </a:t>
            </a:r>
            <a:r>
              <a:rPr lang="pt-PT" sz="1400" dirty="0" err="1">
                <a:latin typeface="Times New Roman"/>
                <a:cs typeface="Arial"/>
              </a:rPr>
              <a:t>of</a:t>
            </a:r>
            <a:r>
              <a:rPr lang="pt-PT" sz="1400" dirty="0">
                <a:latin typeface="Times New Roman"/>
                <a:cs typeface="Arial"/>
              </a:rPr>
              <a:t> Arraiolos;</a:t>
            </a:r>
            <a:endParaRPr lang="en-US" sz="1400" dirty="0">
              <a:latin typeface="Times New Roman"/>
              <a:ea typeface="+mn-lt"/>
              <a:cs typeface="+mn-lt"/>
            </a:endParaRPr>
          </a:p>
          <a:p>
            <a:pPr>
              <a:lnSpc>
                <a:spcPct val="100000"/>
              </a:lnSpc>
            </a:pPr>
            <a:r>
              <a:rPr lang="pt-PT" sz="1400" dirty="0" err="1">
                <a:latin typeface="Times New Roman"/>
                <a:cs typeface="Arial"/>
              </a:rPr>
              <a:t>They</a:t>
            </a:r>
            <a:r>
              <a:rPr lang="pt-PT" sz="1400" dirty="0">
                <a:latin typeface="Times New Roman"/>
                <a:cs typeface="Arial"/>
              </a:rPr>
              <a:t> are </a:t>
            </a:r>
            <a:r>
              <a:rPr lang="pt-PT" sz="1400" dirty="0" err="1">
                <a:latin typeface="Times New Roman"/>
                <a:cs typeface="Arial"/>
              </a:rPr>
              <a:t>inspired</a:t>
            </a:r>
            <a:r>
              <a:rPr lang="pt-PT" sz="1400" dirty="0">
                <a:latin typeface="Times New Roman"/>
                <a:cs typeface="Arial"/>
              </a:rPr>
              <a:t> </a:t>
            </a:r>
            <a:r>
              <a:rPr lang="pt-PT" sz="1400" dirty="0" err="1">
                <a:latin typeface="Times New Roman"/>
                <a:cs typeface="Arial"/>
              </a:rPr>
              <a:t>by</a:t>
            </a:r>
            <a:r>
              <a:rPr lang="pt-PT" sz="1400" dirty="0">
                <a:latin typeface="Times New Roman"/>
                <a:cs typeface="Arial"/>
              </a:rPr>
              <a:t> </a:t>
            </a:r>
            <a:r>
              <a:rPr lang="pt-PT" sz="1400" dirty="0" err="1">
                <a:latin typeface="Times New Roman"/>
                <a:cs typeface="Arial"/>
              </a:rPr>
              <a:t>Persian</a:t>
            </a:r>
            <a:r>
              <a:rPr lang="pt-PT" sz="1400" dirty="0">
                <a:latin typeface="Times New Roman"/>
                <a:cs typeface="Arial"/>
              </a:rPr>
              <a:t> </a:t>
            </a:r>
            <a:r>
              <a:rPr lang="pt-PT" sz="1400" dirty="0" err="1">
                <a:latin typeface="Times New Roman"/>
                <a:cs typeface="Arial"/>
              </a:rPr>
              <a:t>carpets</a:t>
            </a:r>
            <a:r>
              <a:rPr lang="pt-PT" sz="1400" dirty="0">
                <a:latin typeface="Times New Roman"/>
                <a:cs typeface="Arial"/>
              </a:rPr>
              <a:t> </a:t>
            </a:r>
            <a:r>
              <a:rPr lang="pt-PT" sz="1400" dirty="0" err="1">
                <a:latin typeface="Times New Roman"/>
                <a:cs typeface="Arial"/>
              </a:rPr>
              <a:t>and</a:t>
            </a:r>
            <a:r>
              <a:rPr lang="pt-PT" sz="1400" dirty="0">
                <a:latin typeface="Times New Roman"/>
                <a:cs typeface="Arial"/>
              </a:rPr>
              <a:t> </a:t>
            </a:r>
            <a:r>
              <a:rPr lang="pt-PT" sz="1400" dirty="0" err="1">
                <a:latin typeface="Times New Roman"/>
                <a:cs typeface="Arial"/>
              </a:rPr>
              <a:t>made</a:t>
            </a:r>
            <a:r>
              <a:rPr lang="pt-PT" sz="1400" dirty="0">
                <a:latin typeface="Times New Roman"/>
                <a:cs typeface="Arial"/>
              </a:rPr>
              <a:t> </a:t>
            </a:r>
            <a:r>
              <a:rPr lang="pt-PT" sz="1400" dirty="0" err="1">
                <a:latin typeface="Times New Roman"/>
                <a:cs typeface="Arial"/>
              </a:rPr>
              <a:t>of</a:t>
            </a:r>
            <a:r>
              <a:rPr lang="pt-PT" sz="1400" dirty="0">
                <a:latin typeface="Times New Roman"/>
                <a:cs typeface="Arial"/>
              </a:rPr>
              <a:t> </a:t>
            </a:r>
            <a:r>
              <a:rPr lang="pt-PT" sz="1400" dirty="0" err="1">
                <a:latin typeface="Times New Roman"/>
                <a:cs typeface="Arial"/>
              </a:rPr>
              <a:t>cotton</a:t>
            </a:r>
            <a:r>
              <a:rPr lang="pt-PT" sz="1400" dirty="0">
                <a:latin typeface="Times New Roman"/>
                <a:cs typeface="Arial"/>
              </a:rPr>
              <a:t> </a:t>
            </a:r>
            <a:r>
              <a:rPr lang="pt-PT" sz="1400" dirty="0" err="1">
                <a:latin typeface="Times New Roman"/>
                <a:cs typeface="Arial"/>
              </a:rPr>
              <a:t>and</a:t>
            </a:r>
            <a:r>
              <a:rPr lang="pt-PT" sz="1400" dirty="0">
                <a:latin typeface="Times New Roman"/>
                <a:cs typeface="Arial"/>
              </a:rPr>
              <a:t> </a:t>
            </a:r>
            <a:r>
              <a:rPr lang="pt-PT" sz="1400" dirty="0" err="1">
                <a:latin typeface="Times New Roman"/>
                <a:cs typeface="Arial"/>
              </a:rPr>
              <a:t>pure</a:t>
            </a:r>
            <a:r>
              <a:rPr lang="pt-PT" sz="1400" dirty="0">
                <a:latin typeface="Times New Roman"/>
                <a:cs typeface="Arial"/>
              </a:rPr>
              <a:t>  </a:t>
            </a:r>
            <a:r>
              <a:rPr lang="pt-PT" sz="1400" dirty="0" err="1">
                <a:latin typeface="Times New Roman"/>
                <a:cs typeface="Arial"/>
              </a:rPr>
              <a:t>wool</a:t>
            </a:r>
            <a:r>
              <a:rPr lang="pt-PT" sz="1400" dirty="0">
                <a:latin typeface="Times New Roman"/>
                <a:cs typeface="Arial"/>
              </a:rPr>
              <a:t> </a:t>
            </a:r>
            <a:r>
              <a:rPr lang="pt-PT" sz="1400" dirty="0" err="1">
                <a:latin typeface="Times New Roman"/>
                <a:cs typeface="Arial"/>
              </a:rPr>
              <a:t>fabric</a:t>
            </a:r>
            <a:r>
              <a:rPr lang="pt-PT" sz="1400" dirty="0">
                <a:latin typeface="Times New Roman"/>
                <a:cs typeface="Arial"/>
              </a:rPr>
              <a:t>;</a:t>
            </a:r>
            <a:endParaRPr lang="pt-PT" sz="1400" dirty="0">
              <a:latin typeface="Times New Roman"/>
              <a:ea typeface="+mn-lt"/>
              <a:cs typeface="+mn-lt"/>
            </a:endParaRPr>
          </a:p>
          <a:p>
            <a:pPr>
              <a:lnSpc>
                <a:spcPct val="100000"/>
              </a:lnSpc>
            </a:pPr>
            <a:r>
              <a:rPr lang="pt-PT" sz="1400" dirty="0" err="1">
                <a:latin typeface="Times New Roman"/>
                <a:cs typeface="Arial"/>
              </a:rPr>
              <a:t>The</a:t>
            </a:r>
            <a:r>
              <a:rPr lang="pt-PT" sz="1400" dirty="0">
                <a:latin typeface="Times New Roman"/>
                <a:cs typeface="Arial"/>
              </a:rPr>
              <a:t> </a:t>
            </a:r>
            <a:r>
              <a:rPr lang="pt-PT" sz="1400" dirty="0" err="1">
                <a:latin typeface="Times New Roman"/>
                <a:cs typeface="Arial"/>
              </a:rPr>
              <a:t>technique</a:t>
            </a:r>
            <a:r>
              <a:rPr lang="pt-PT" sz="1400" dirty="0">
                <a:latin typeface="Times New Roman"/>
                <a:cs typeface="Arial"/>
              </a:rPr>
              <a:t> </a:t>
            </a:r>
            <a:r>
              <a:rPr lang="pt-PT" sz="1400" dirty="0" err="1">
                <a:latin typeface="Times New Roman"/>
                <a:cs typeface="Arial"/>
              </a:rPr>
              <a:t>of</a:t>
            </a:r>
            <a:r>
              <a:rPr lang="pt-PT" sz="1400" dirty="0">
                <a:latin typeface="Times New Roman"/>
                <a:cs typeface="Arial"/>
              </a:rPr>
              <a:t> Cross </a:t>
            </a:r>
            <a:r>
              <a:rPr lang="pt-PT" sz="1400" dirty="0" err="1">
                <a:latin typeface="Times New Roman"/>
                <a:cs typeface="Arial"/>
              </a:rPr>
              <a:t>Stitch</a:t>
            </a:r>
            <a:r>
              <a:rPr lang="pt-PT" sz="1400" dirty="0">
                <a:latin typeface="Times New Roman"/>
                <a:cs typeface="Arial"/>
              </a:rPr>
              <a:t> </a:t>
            </a:r>
            <a:r>
              <a:rPr lang="pt-PT" sz="1400" dirty="0" err="1">
                <a:latin typeface="Times New Roman"/>
                <a:cs typeface="Arial"/>
              </a:rPr>
              <a:t>is</a:t>
            </a:r>
            <a:r>
              <a:rPr lang="pt-PT" sz="1400" dirty="0">
                <a:latin typeface="Times New Roman"/>
                <a:cs typeface="Arial"/>
              </a:rPr>
              <a:t> </a:t>
            </a:r>
            <a:r>
              <a:rPr lang="pt-PT" sz="1400" dirty="0" err="1">
                <a:latin typeface="Times New Roman"/>
                <a:cs typeface="Arial"/>
              </a:rPr>
              <a:t>used</a:t>
            </a:r>
            <a:r>
              <a:rPr lang="pt-PT" sz="1400" dirty="0">
                <a:latin typeface="Times New Roman"/>
                <a:cs typeface="Arial"/>
              </a:rPr>
              <a:t> to </a:t>
            </a:r>
            <a:r>
              <a:rPr lang="pt-PT" sz="1400" dirty="0" err="1">
                <a:latin typeface="Times New Roman"/>
                <a:cs typeface="Arial"/>
              </a:rPr>
              <a:t>make</a:t>
            </a:r>
            <a:r>
              <a:rPr lang="pt-PT" sz="1400" dirty="0">
                <a:latin typeface="Times New Roman"/>
                <a:cs typeface="Arial"/>
              </a:rPr>
              <a:t> </a:t>
            </a:r>
            <a:r>
              <a:rPr lang="pt-PT" sz="1400" dirty="0" err="1">
                <a:latin typeface="Times New Roman"/>
                <a:cs typeface="Arial"/>
              </a:rPr>
              <a:t>them</a:t>
            </a:r>
            <a:r>
              <a:rPr lang="pt-PT" sz="1400" dirty="0">
                <a:latin typeface="Times New Roman"/>
                <a:cs typeface="Arial"/>
              </a:rPr>
              <a:t>;</a:t>
            </a:r>
            <a:endParaRPr lang="pt-PT" sz="1400" dirty="0">
              <a:latin typeface="Times New Roman"/>
              <a:ea typeface="+mn-lt"/>
              <a:cs typeface="+mn-lt"/>
            </a:endParaRPr>
          </a:p>
          <a:p>
            <a:pPr>
              <a:lnSpc>
                <a:spcPct val="100000"/>
              </a:lnSpc>
            </a:pPr>
            <a:r>
              <a:rPr lang="pt-PT" sz="1400" dirty="0" err="1">
                <a:latin typeface="Times New Roman"/>
                <a:cs typeface="Arial"/>
              </a:rPr>
              <a:t>They</a:t>
            </a:r>
            <a:r>
              <a:rPr lang="pt-PT" sz="1400" dirty="0">
                <a:latin typeface="Times New Roman"/>
                <a:cs typeface="Arial"/>
              </a:rPr>
              <a:t> </a:t>
            </a:r>
            <a:r>
              <a:rPr lang="pt-PT" sz="1400" dirty="0" err="1">
                <a:latin typeface="Times New Roman"/>
                <a:cs typeface="Arial"/>
              </a:rPr>
              <a:t>appeared</a:t>
            </a:r>
            <a:r>
              <a:rPr lang="pt-PT" sz="1400" dirty="0">
                <a:latin typeface="Times New Roman"/>
                <a:cs typeface="Arial"/>
              </a:rPr>
              <a:t> in </a:t>
            </a:r>
            <a:r>
              <a:rPr lang="pt-PT" sz="1400" dirty="0" err="1">
                <a:latin typeface="Times New Roman"/>
                <a:cs typeface="Arial"/>
              </a:rPr>
              <a:t>the</a:t>
            </a:r>
            <a:r>
              <a:rPr lang="pt-PT" sz="1400" dirty="0">
                <a:latin typeface="Times New Roman"/>
                <a:cs typeface="Arial"/>
              </a:rPr>
              <a:t> XVII </a:t>
            </a:r>
            <a:r>
              <a:rPr lang="pt-PT" sz="1400" dirty="0" err="1">
                <a:latin typeface="Times New Roman"/>
                <a:cs typeface="Arial"/>
              </a:rPr>
              <a:t>century</a:t>
            </a:r>
            <a:r>
              <a:rPr lang="pt-PT" sz="1400" dirty="0">
                <a:latin typeface="Times New Roman"/>
                <a:cs typeface="Arial"/>
              </a:rPr>
              <a:t> </a:t>
            </a:r>
            <a:r>
              <a:rPr lang="pt-PT" sz="1400" dirty="0" err="1">
                <a:latin typeface="Times New Roman"/>
                <a:cs typeface="Arial"/>
              </a:rPr>
              <a:t>and</a:t>
            </a:r>
            <a:r>
              <a:rPr lang="pt-PT" sz="1400" dirty="0">
                <a:latin typeface="Times New Roman"/>
                <a:cs typeface="Arial"/>
              </a:rPr>
              <a:t> </a:t>
            </a:r>
            <a:r>
              <a:rPr lang="pt-PT" sz="1400" dirty="0" err="1">
                <a:latin typeface="Times New Roman"/>
                <a:cs typeface="Arial"/>
              </a:rPr>
              <a:t>they</a:t>
            </a:r>
            <a:r>
              <a:rPr lang="pt-PT" sz="1400" dirty="0">
                <a:latin typeface="Times New Roman"/>
                <a:cs typeface="Arial"/>
              </a:rPr>
              <a:t> are </a:t>
            </a:r>
            <a:r>
              <a:rPr lang="pt-PT" sz="1400" dirty="0" err="1">
                <a:latin typeface="Times New Roman"/>
                <a:cs typeface="Arial"/>
              </a:rPr>
              <a:t>considered</a:t>
            </a:r>
            <a:r>
              <a:rPr lang="pt-PT" sz="1400" dirty="0">
                <a:latin typeface="Times New Roman"/>
                <a:cs typeface="Arial"/>
              </a:rPr>
              <a:t> </a:t>
            </a:r>
            <a:r>
              <a:rPr lang="pt-PT" sz="1400" dirty="0" err="1">
                <a:latin typeface="Times New Roman"/>
                <a:cs typeface="Arial"/>
              </a:rPr>
              <a:t>important</a:t>
            </a:r>
            <a:r>
              <a:rPr lang="pt-PT" sz="1400" dirty="0">
                <a:latin typeface="Times New Roman"/>
                <a:cs typeface="Arial"/>
              </a:rPr>
              <a:t> </a:t>
            </a:r>
            <a:r>
              <a:rPr lang="pt-PT" sz="1400" dirty="0" err="1">
                <a:latin typeface="Times New Roman"/>
                <a:cs typeface="Arial"/>
              </a:rPr>
              <a:t>heritage</a:t>
            </a:r>
            <a:r>
              <a:rPr lang="pt-PT" sz="1400" dirty="0">
                <a:latin typeface="Times New Roman"/>
                <a:cs typeface="Arial"/>
              </a:rPr>
              <a:t> </a:t>
            </a:r>
            <a:r>
              <a:rPr lang="pt-PT" sz="1400" dirty="0" err="1">
                <a:latin typeface="Times New Roman"/>
                <a:cs typeface="Arial"/>
              </a:rPr>
              <a:t>passed</a:t>
            </a:r>
            <a:r>
              <a:rPr lang="pt-PT" sz="1400" dirty="0">
                <a:latin typeface="Times New Roman"/>
                <a:cs typeface="Arial"/>
              </a:rPr>
              <a:t> </a:t>
            </a:r>
            <a:r>
              <a:rPr lang="pt-PT" sz="1400" dirty="0" err="1">
                <a:latin typeface="Times New Roman"/>
                <a:cs typeface="Arial"/>
              </a:rPr>
              <a:t>on</a:t>
            </a:r>
            <a:r>
              <a:rPr lang="pt-PT" sz="1400" dirty="0">
                <a:latin typeface="Times New Roman"/>
                <a:cs typeface="Arial"/>
              </a:rPr>
              <a:t> </a:t>
            </a:r>
            <a:r>
              <a:rPr lang="pt-PT" sz="1400" dirty="0" err="1">
                <a:latin typeface="Times New Roman"/>
                <a:cs typeface="Arial"/>
              </a:rPr>
              <a:t>from</a:t>
            </a:r>
            <a:r>
              <a:rPr lang="pt-PT" sz="1400" dirty="0">
                <a:latin typeface="Times New Roman"/>
                <a:cs typeface="Arial"/>
              </a:rPr>
              <a:t> </a:t>
            </a:r>
            <a:r>
              <a:rPr lang="pt-PT" sz="1400" dirty="0" err="1">
                <a:latin typeface="Times New Roman"/>
                <a:cs typeface="Arial"/>
              </a:rPr>
              <a:t>generation</a:t>
            </a:r>
            <a:r>
              <a:rPr lang="pt-PT" sz="1400" dirty="0">
                <a:latin typeface="Times New Roman"/>
                <a:cs typeface="Arial"/>
              </a:rPr>
              <a:t> to </a:t>
            </a:r>
            <a:r>
              <a:rPr lang="pt-PT" sz="1400" dirty="0" err="1">
                <a:latin typeface="Times New Roman"/>
                <a:cs typeface="Arial"/>
              </a:rPr>
              <a:t>generation</a:t>
            </a:r>
            <a:r>
              <a:rPr lang="pt-PT" sz="1400" dirty="0">
                <a:latin typeface="Times New Roman"/>
                <a:cs typeface="Arial"/>
              </a:rPr>
              <a:t>.</a:t>
            </a:r>
            <a:endParaRPr lang="pt-PT" sz="1400" dirty="0">
              <a:latin typeface="Times New Roman"/>
              <a:ea typeface="+mn-lt"/>
              <a:cs typeface="+mn-lt"/>
            </a:endParaRPr>
          </a:p>
          <a:p>
            <a:endParaRPr lang="pt-PT" dirty="0">
              <a:latin typeface="Times New Roman"/>
              <a:cs typeface="Times New Roman"/>
            </a:endParaRPr>
          </a:p>
          <a:p>
            <a:pPr marL="0" indent="0">
              <a:buNone/>
            </a:pPr>
            <a:endParaRPr lang="pt-PT" sz="3200" i="1" dirty="0">
              <a:latin typeface="Elephant"/>
            </a:endParaRPr>
          </a:p>
        </p:txBody>
      </p:sp>
      <p:pic>
        <p:nvPicPr>
          <p:cNvPr id="5" name="Imagem 5" descr="Uma imagem contendo comida&#10;&#10;Descrição gerada automaticamente">
            <a:extLst>
              <a:ext uri="{FF2B5EF4-FFF2-40B4-BE49-F238E27FC236}">
                <a16:creationId xmlns:a16="http://schemas.microsoft.com/office/drawing/2014/main" id="{90632306-A1DD-482C-8278-11FD008E3A11}"/>
              </a:ext>
            </a:extLst>
          </p:cNvPr>
          <p:cNvPicPr>
            <a:picLocks noChangeAspect="1"/>
          </p:cNvPicPr>
          <p:nvPr/>
        </p:nvPicPr>
        <p:blipFill>
          <a:blip r:embed="rId2"/>
          <a:stretch>
            <a:fillRect/>
          </a:stretch>
        </p:blipFill>
        <p:spPr>
          <a:xfrm>
            <a:off x="5558962" y="234745"/>
            <a:ext cx="2460630" cy="1402583"/>
          </a:xfrm>
          <a:prstGeom prst="rect">
            <a:avLst/>
          </a:prstGeom>
        </p:spPr>
      </p:pic>
      <p:sp>
        <p:nvSpPr>
          <p:cNvPr id="6" name="CaixaDeTexto 5">
            <a:extLst>
              <a:ext uri="{FF2B5EF4-FFF2-40B4-BE49-F238E27FC236}">
                <a16:creationId xmlns:a16="http://schemas.microsoft.com/office/drawing/2014/main" id="{E4E7C9AF-7A73-4D47-BA0C-5127A3759FE8}"/>
              </a:ext>
            </a:extLst>
          </p:cNvPr>
          <p:cNvSpPr txBox="1"/>
          <p:nvPr/>
        </p:nvSpPr>
        <p:spPr>
          <a:xfrm>
            <a:off x="5880540" y="2766848"/>
            <a:ext cx="623788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1400" b="1" i="1" dirty="0" err="1">
                <a:latin typeface="Times New Roman"/>
                <a:ea typeface="+mn-lt"/>
                <a:cs typeface="+mn-lt"/>
              </a:rPr>
              <a:t>Cowbells</a:t>
            </a:r>
            <a:r>
              <a:rPr lang="pt-PT" sz="1400" b="1" i="1" dirty="0">
                <a:latin typeface="Times New Roman"/>
                <a:ea typeface="+mn-lt"/>
                <a:cs typeface="+mn-lt"/>
              </a:rPr>
              <a:t> </a:t>
            </a:r>
            <a:r>
              <a:rPr lang="pt-PT" sz="1400" b="1" i="1" dirty="0" err="1">
                <a:latin typeface="Times New Roman"/>
                <a:ea typeface="+mn-lt"/>
                <a:cs typeface="+mn-lt"/>
              </a:rPr>
              <a:t>Art</a:t>
            </a:r>
            <a:endParaRPr lang="pt-PT" sz="1400" b="1" i="1" dirty="0">
              <a:latin typeface="Times New Roman"/>
              <a:ea typeface="+mn-lt"/>
              <a:cs typeface="+mn-lt"/>
            </a:endParaRPr>
          </a:p>
          <a:p>
            <a:endParaRPr lang="pt-BR" sz="1400" b="1" dirty="0">
              <a:latin typeface="Times New Roman"/>
              <a:ea typeface="+mn-lt"/>
              <a:cs typeface="+mn-lt"/>
            </a:endParaRPr>
          </a:p>
          <a:p>
            <a:pPr marL="285750" indent="-285750">
              <a:buFont typeface="Arial,Sans-Serif"/>
              <a:buChar char="•"/>
            </a:pPr>
            <a:r>
              <a:rPr lang="en-US" sz="1400" dirty="0">
                <a:latin typeface="Times New Roman"/>
                <a:cs typeface="Times New Roman"/>
              </a:rPr>
              <a:t>The manufacture of cowbells, </a:t>
            </a:r>
            <a:r>
              <a:rPr lang="en-US" sz="1400" dirty="0" err="1">
                <a:latin typeface="Times New Roman"/>
                <a:cs typeface="Times New Roman"/>
              </a:rPr>
              <a:t>recognised</a:t>
            </a:r>
            <a:r>
              <a:rPr lang="en-US" sz="1400" dirty="0">
                <a:latin typeface="Times New Roman"/>
                <a:cs typeface="Times New Roman"/>
              </a:rPr>
              <a:t> as Intangible Cultural Heritage, is a unique art that has exists in the </a:t>
            </a:r>
            <a:r>
              <a:rPr lang="en-US" sz="1400" dirty="0" err="1">
                <a:latin typeface="Times New Roman"/>
                <a:cs typeface="Times New Roman"/>
              </a:rPr>
              <a:t>Alentejo</a:t>
            </a:r>
            <a:r>
              <a:rPr lang="en-US" sz="1400" dirty="0">
                <a:latin typeface="Times New Roman"/>
                <a:cs typeface="Times New Roman"/>
              </a:rPr>
              <a:t> region for over two thousand years;</a:t>
            </a:r>
            <a:br>
              <a:rPr lang="en-US" sz="1400" dirty="0">
                <a:latin typeface="Times New Roman"/>
              </a:rPr>
            </a:br>
            <a:endParaRPr lang="pt-PT" sz="1400" dirty="0">
              <a:latin typeface="Times New Roman"/>
              <a:ea typeface="+mn-lt"/>
              <a:cs typeface="+mn-lt"/>
            </a:endParaRPr>
          </a:p>
          <a:p>
            <a:pPr marL="285750" indent="-285750">
              <a:buFont typeface="Arial,Sans-Serif"/>
              <a:buChar char="•"/>
            </a:pPr>
            <a:r>
              <a:rPr lang="pt-PT" sz="1400" dirty="0" err="1">
                <a:latin typeface="Times New Roman"/>
                <a:cs typeface="Times New Roman"/>
              </a:rPr>
              <a:t>It</a:t>
            </a:r>
            <a:r>
              <a:rPr lang="pt-PT" sz="1400" dirty="0">
                <a:latin typeface="Times New Roman"/>
                <a:cs typeface="Times New Roman"/>
              </a:rPr>
              <a:t> </a:t>
            </a:r>
            <a:r>
              <a:rPr lang="pt-PT" sz="1400" dirty="0" err="1">
                <a:latin typeface="Times New Roman"/>
                <a:cs typeface="Times New Roman"/>
              </a:rPr>
              <a:t>started</a:t>
            </a:r>
            <a:r>
              <a:rPr lang="pt-PT" sz="1400" dirty="0">
                <a:latin typeface="Times New Roman"/>
                <a:cs typeface="Times New Roman"/>
              </a:rPr>
              <a:t> in </a:t>
            </a:r>
            <a:r>
              <a:rPr lang="pt-PT" sz="1400" dirty="0" err="1">
                <a:latin typeface="Times New Roman"/>
                <a:cs typeface="Times New Roman"/>
              </a:rPr>
              <a:t>livestock</a:t>
            </a:r>
            <a:r>
              <a:rPr lang="pt-PT" sz="1400" dirty="0">
                <a:latin typeface="Times New Roman"/>
                <a:cs typeface="Times New Roman"/>
              </a:rPr>
              <a:t> </a:t>
            </a:r>
            <a:r>
              <a:rPr lang="pt-PT" sz="1400" dirty="0" err="1">
                <a:latin typeface="Times New Roman"/>
                <a:cs typeface="Times New Roman"/>
              </a:rPr>
              <a:t>farming</a:t>
            </a:r>
            <a:r>
              <a:rPr lang="pt-PT" sz="1400" dirty="0">
                <a:latin typeface="Times New Roman"/>
                <a:cs typeface="Times New Roman"/>
              </a:rPr>
              <a:t>, for </a:t>
            </a:r>
            <a:r>
              <a:rPr lang="pt-PT" sz="1400" dirty="0" err="1">
                <a:latin typeface="Times New Roman"/>
                <a:cs typeface="Times New Roman"/>
              </a:rPr>
              <a:t>shepherds</a:t>
            </a:r>
            <a:r>
              <a:rPr lang="pt-PT" sz="1400" dirty="0">
                <a:latin typeface="Times New Roman"/>
                <a:cs typeface="Times New Roman"/>
              </a:rPr>
              <a:t> to </a:t>
            </a:r>
            <a:r>
              <a:rPr lang="pt-PT" sz="1400" dirty="0" err="1">
                <a:latin typeface="Times New Roman"/>
                <a:cs typeface="Times New Roman"/>
              </a:rPr>
              <a:t>locate</a:t>
            </a:r>
            <a:r>
              <a:rPr lang="pt-PT" sz="1400" dirty="0">
                <a:latin typeface="Times New Roman"/>
                <a:cs typeface="Times New Roman"/>
              </a:rPr>
              <a:t> </a:t>
            </a:r>
            <a:r>
              <a:rPr lang="pt-PT" sz="1400" dirty="0" err="1">
                <a:latin typeface="Times New Roman"/>
                <a:cs typeface="Times New Roman"/>
              </a:rPr>
              <a:t>their</a:t>
            </a:r>
            <a:r>
              <a:rPr lang="pt-PT" sz="1400" dirty="0">
                <a:latin typeface="Times New Roman"/>
                <a:cs typeface="Times New Roman"/>
              </a:rPr>
              <a:t> </a:t>
            </a:r>
            <a:r>
              <a:rPr lang="pt-PT" sz="1400" dirty="0" err="1">
                <a:latin typeface="Times New Roman"/>
                <a:cs typeface="Times New Roman"/>
              </a:rPr>
              <a:t>animals</a:t>
            </a:r>
            <a:r>
              <a:rPr lang="pt-PT" sz="1400" dirty="0">
                <a:latin typeface="Times New Roman"/>
                <a:cs typeface="Times New Roman"/>
              </a:rPr>
              <a:t> </a:t>
            </a:r>
            <a:r>
              <a:rPr lang="pt-PT" sz="1400" dirty="0" err="1">
                <a:latin typeface="Times New Roman"/>
                <a:cs typeface="Times New Roman"/>
              </a:rPr>
              <a:t>and</a:t>
            </a:r>
            <a:r>
              <a:rPr lang="pt-PT" sz="1400" dirty="0">
                <a:latin typeface="Times New Roman"/>
                <a:cs typeface="Times New Roman"/>
              </a:rPr>
              <a:t> </a:t>
            </a:r>
            <a:r>
              <a:rPr lang="pt-PT" sz="1400" dirty="0" err="1">
                <a:latin typeface="Times New Roman"/>
                <a:cs typeface="Times New Roman"/>
              </a:rPr>
              <a:t>not</a:t>
            </a:r>
            <a:r>
              <a:rPr lang="pt-PT" sz="1400" dirty="0">
                <a:latin typeface="Times New Roman"/>
                <a:cs typeface="Times New Roman"/>
              </a:rPr>
              <a:t> </a:t>
            </a:r>
            <a:r>
              <a:rPr lang="pt-PT" sz="1400" dirty="0" err="1">
                <a:latin typeface="Times New Roman"/>
                <a:cs typeface="Times New Roman"/>
              </a:rPr>
              <a:t>let</a:t>
            </a:r>
            <a:r>
              <a:rPr lang="pt-PT" sz="1400" dirty="0">
                <a:latin typeface="Times New Roman"/>
                <a:cs typeface="Times New Roman"/>
              </a:rPr>
              <a:t> </a:t>
            </a:r>
            <a:r>
              <a:rPr lang="pt-PT" sz="1400" dirty="0" err="1">
                <a:latin typeface="Times New Roman"/>
                <a:cs typeface="Times New Roman"/>
              </a:rPr>
              <a:t>them</a:t>
            </a:r>
            <a:r>
              <a:rPr lang="pt-PT" sz="1400" dirty="0">
                <a:latin typeface="Times New Roman"/>
                <a:cs typeface="Times New Roman"/>
              </a:rPr>
              <a:t> </a:t>
            </a:r>
            <a:r>
              <a:rPr lang="pt-PT" sz="1400" dirty="0" err="1">
                <a:latin typeface="Times New Roman"/>
                <a:cs typeface="Times New Roman"/>
              </a:rPr>
              <a:t>run</a:t>
            </a:r>
            <a:r>
              <a:rPr lang="pt-PT" sz="1400" dirty="0">
                <a:latin typeface="Times New Roman"/>
                <a:cs typeface="Times New Roman"/>
              </a:rPr>
              <a:t> </a:t>
            </a:r>
            <a:r>
              <a:rPr lang="pt-PT" sz="1400" dirty="0" err="1">
                <a:latin typeface="Times New Roman"/>
                <a:cs typeface="Times New Roman"/>
              </a:rPr>
              <a:t>away</a:t>
            </a:r>
            <a:r>
              <a:rPr lang="pt-PT" sz="1400" dirty="0">
                <a:latin typeface="Times New Roman"/>
                <a:cs typeface="Times New Roman"/>
              </a:rPr>
              <a:t>;</a:t>
            </a:r>
            <a:endParaRPr lang="en-US" sz="1400" dirty="0">
              <a:latin typeface="Times New Roman"/>
              <a:ea typeface="+mn-lt"/>
              <a:cs typeface="Times New Roman"/>
            </a:endParaRPr>
          </a:p>
          <a:p>
            <a:pPr marL="285750" indent="-285750">
              <a:buFont typeface="Arial,Sans-Serif"/>
              <a:buChar char="•"/>
            </a:pPr>
            <a:endParaRPr lang="pt-PT" sz="1400" dirty="0">
              <a:latin typeface="Times New Roman"/>
              <a:ea typeface="+mn-lt"/>
              <a:cs typeface="+mn-lt"/>
            </a:endParaRPr>
          </a:p>
          <a:p>
            <a:pPr marL="285750" indent="-285750">
              <a:buFont typeface="Arial,Sans-Serif"/>
              <a:buChar char="•"/>
            </a:pPr>
            <a:r>
              <a:rPr lang="en-US" sz="1400" dirty="0">
                <a:latin typeface="Times New Roman"/>
                <a:cs typeface="Times New Roman"/>
              </a:rPr>
              <a:t>It is a traditional percussion instrument with an unmistakable sound which plays an important part in the soundscape of rural areas, especially where animals are still herded;</a:t>
            </a:r>
          </a:p>
          <a:p>
            <a:endParaRPr lang="en-US" sz="1400" dirty="0">
              <a:latin typeface="Times New Roman"/>
              <a:ea typeface="+mn-lt"/>
              <a:cs typeface="Times New Roman"/>
            </a:endParaRPr>
          </a:p>
          <a:p>
            <a:pPr marL="285750" indent="-285750">
              <a:buFont typeface="Arial,Sans-Serif"/>
              <a:buChar char="•"/>
            </a:pPr>
            <a:r>
              <a:rPr lang="en-US" sz="1400" dirty="0">
                <a:latin typeface="Times New Roman"/>
                <a:cs typeface="Times New Roman"/>
              </a:rPr>
              <a:t>The craft is passed down from parents to children and requires a very specific manual manufacturing process, before the pieces are polished and given the finishing touches;</a:t>
            </a:r>
          </a:p>
          <a:p>
            <a:endParaRPr lang="pt-PT" sz="1400" dirty="0">
              <a:latin typeface="Times New Roman"/>
              <a:ea typeface="+mn-lt"/>
              <a:cs typeface="Times New Roman"/>
            </a:endParaRPr>
          </a:p>
          <a:p>
            <a:pPr marL="285750" indent="-285750">
              <a:buFont typeface="Arial,Sans-Serif"/>
              <a:buChar char="•"/>
            </a:pPr>
            <a:r>
              <a:rPr lang="pt-PT" sz="1400" dirty="0" err="1">
                <a:latin typeface="Times New Roman"/>
                <a:cs typeface="Times New Roman"/>
              </a:rPr>
              <a:t>This</a:t>
            </a:r>
            <a:r>
              <a:rPr lang="pt-PT" sz="1400" dirty="0">
                <a:latin typeface="Times New Roman"/>
                <a:cs typeface="Times New Roman"/>
              </a:rPr>
              <a:t> </a:t>
            </a:r>
            <a:r>
              <a:rPr lang="pt-PT" sz="1400" dirty="0" err="1">
                <a:latin typeface="Times New Roman"/>
                <a:cs typeface="Times New Roman"/>
              </a:rPr>
              <a:t>craft</a:t>
            </a:r>
            <a:r>
              <a:rPr lang="pt-PT" sz="1400" dirty="0">
                <a:latin typeface="Times New Roman"/>
                <a:cs typeface="Times New Roman"/>
              </a:rPr>
              <a:t> </a:t>
            </a:r>
            <a:r>
              <a:rPr lang="pt-PT" sz="1400" dirty="0" err="1">
                <a:latin typeface="Times New Roman"/>
                <a:cs typeface="Times New Roman"/>
              </a:rPr>
              <a:t>remains</a:t>
            </a:r>
            <a:r>
              <a:rPr lang="pt-PT" sz="1400" dirty="0">
                <a:latin typeface="Times New Roman"/>
                <a:cs typeface="Times New Roman"/>
              </a:rPr>
              <a:t> </a:t>
            </a:r>
            <a:r>
              <a:rPr lang="pt-PT" sz="1400" dirty="0" err="1">
                <a:latin typeface="Times New Roman"/>
                <a:cs typeface="Times New Roman"/>
              </a:rPr>
              <a:t>active</a:t>
            </a:r>
            <a:r>
              <a:rPr lang="pt-PT" sz="1400" dirty="0">
                <a:latin typeface="Times New Roman"/>
                <a:cs typeface="Times New Roman"/>
              </a:rPr>
              <a:t> in </a:t>
            </a:r>
            <a:r>
              <a:rPr lang="pt-PT" sz="1400" dirty="0" err="1">
                <a:latin typeface="Times New Roman"/>
                <a:cs typeface="Times New Roman"/>
              </a:rPr>
              <a:t>many</a:t>
            </a:r>
            <a:r>
              <a:rPr lang="pt-PT" sz="1400" dirty="0">
                <a:latin typeface="Times New Roman"/>
                <a:cs typeface="Times New Roman"/>
              </a:rPr>
              <a:t> </a:t>
            </a:r>
            <a:r>
              <a:rPr lang="pt-PT" sz="1400" dirty="0" err="1">
                <a:latin typeface="Times New Roman"/>
                <a:cs typeface="Times New Roman"/>
              </a:rPr>
              <a:t>regions</a:t>
            </a:r>
            <a:r>
              <a:rPr lang="pt-PT" sz="1400" dirty="0">
                <a:latin typeface="Times New Roman"/>
                <a:cs typeface="Times New Roman"/>
              </a:rPr>
              <a:t> </a:t>
            </a:r>
            <a:r>
              <a:rPr lang="pt-PT" sz="1400" dirty="0" err="1">
                <a:latin typeface="Times New Roman"/>
                <a:cs typeface="Times New Roman"/>
              </a:rPr>
              <a:t>of</a:t>
            </a:r>
            <a:r>
              <a:rPr lang="pt-PT" sz="1400" dirty="0">
                <a:latin typeface="Times New Roman"/>
                <a:cs typeface="Times New Roman"/>
              </a:rPr>
              <a:t> Alentejo.</a:t>
            </a:r>
            <a:endParaRPr lang="en-US" sz="1400" dirty="0">
              <a:latin typeface="Times New Roman"/>
              <a:ea typeface="+mn-lt"/>
              <a:cs typeface="Times New Roman"/>
            </a:endParaRPr>
          </a:p>
          <a:p>
            <a:pPr marL="285750" indent="-285750">
              <a:buFont typeface="Arial,Sans-Serif"/>
              <a:buChar char="•"/>
            </a:pPr>
            <a:endParaRPr lang="pt-PT" sz="1600" dirty="0">
              <a:latin typeface="WordVisi_MSFontService"/>
              <a:ea typeface="+mn-lt"/>
              <a:cs typeface="+mn-lt"/>
            </a:endParaRPr>
          </a:p>
          <a:p>
            <a:pPr marL="457200" indent="-457200" algn="l">
              <a:buFont typeface="Arial"/>
              <a:buChar char="•"/>
            </a:pPr>
            <a:endParaRPr lang="pt-PT" sz="1600" i="1" dirty="0">
              <a:latin typeface="WordVisi_MSFontService"/>
            </a:endParaRPr>
          </a:p>
          <a:p>
            <a:endParaRPr lang="pt-BR" sz="1600" dirty="0">
              <a:latin typeface="WordVisi_MSFontService"/>
            </a:endParaRPr>
          </a:p>
        </p:txBody>
      </p:sp>
      <p:pic>
        <p:nvPicPr>
          <p:cNvPr id="5122" name="Picture 2" descr="Tapetes de Arraiolos: únicos e sem igual | ncultura">
            <a:extLst>
              <a:ext uri="{FF2B5EF4-FFF2-40B4-BE49-F238E27FC236}">
                <a16:creationId xmlns:a16="http://schemas.microsoft.com/office/drawing/2014/main" id="{BEF60B74-2299-4CE4-A52E-E9F4CB1A7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05"/>
          <a:stretch/>
        </p:blipFill>
        <p:spPr bwMode="auto">
          <a:xfrm>
            <a:off x="373117" y="3929605"/>
            <a:ext cx="3810000" cy="21680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apetes Arraiolos - Passo a passo/1 - (reedição c/som) - YouTube">
            <a:extLst>
              <a:ext uri="{FF2B5EF4-FFF2-40B4-BE49-F238E27FC236}">
                <a16:creationId xmlns:a16="http://schemas.microsoft.com/office/drawing/2014/main" id="{F3E2254A-806A-4CDB-B88B-7A3A7FF23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352" y="3619500"/>
            <a:ext cx="2607733" cy="1955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dalo - Colecções - Antiguidades - OLX Portugal">
            <a:extLst>
              <a:ext uri="{FF2B5EF4-FFF2-40B4-BE49-F238E27FC236}">
                <a16:creationId xmlns:a16="http://schemas.microsoft.com/office/drawing/2014/main" id="{6EDE1AA0-C534-4374-B833-D229E10DF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206" y="234745"/>
            <a:ext cx="3990222" cy="271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8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32554-DE19-41E4-9B22-4B5330E7E587}"/>
              </a:ext>
            </a:extLst>
          </p:cNvPr>
          <p:cNvSpPr>
            <a:spLocks noGrp="1"/>
          </p:cNvSpPr>
          <p:nvPr>
            <p:ph type="title"/>
          </p:nvPr>
        </p:nvSpPr>
        <p:spPr>
          <a:xfrm>
            <a:off x="221672" y="241346"/>
            <a:ext cx="4448801" cy="389313"/>
          </a:xfrm>
        </p:spPr>
        <p:txBody>
          <a:bodyPr>
            <a:noAutofit/>
          </a:bodyPr>
          <a:lstStyle/>
          <a:p>
            <a:r>
              <a:rPr lang="pt-PT" sz="1800" dirty="0">
                <a:latin typeface="Times New Roman"/>
                <a:cs typeface="Times New Roman"/>
              </a:rPr>
              <a:t>THE Algarve </a:t>
            </a:r>
            <a:r>
              <a:rPr lang="pt-PT" sz="1800" dirty="0" err="1">
                <a:latin typeface="Times New Roman"/>
                <a:cs typeface="Times New Roman"/>
              </a:rPr>
              <a:t>region</a:t>
            </a:r>
            <a:endParaRPr lang="pt-PT" sz="1800" dirty="0">
              <a:latin typeface="Times New Roman"/>
              <a:cs typeface="Times New Roman"/>
            </a:endParaRPr>
          </a:p>
        </p:txBody>
      </p:sp>
      <p:sp>
        <p:nvSpPr>
          <p:cNvPr id="3" name="Marcador de Posição de Conteúdo 2">
            <a:extLst>
              <a:ext uri="{FF2B5EF4-FFF2-40B4-BE49-F238E27FC236}">
                <a16:creationId xmlns:a16="http://schemas.microsoft.com/office/drawing/2014/main" id="{CAEEC1CF-8122-4FBD-A572-41101065108C}"/>
              </a:ext>
            </a:extLst>
          </p:cNvPr>
          <p:cNvSpPr>
            <a:spLocks noGrp="1"/>
          </p:cNvSpPr>
          <p:nvPr>
            <p:ph idx="1"/>
          </p:nvPr>
        </p:nvSpPr>
        <p:spPr>
          <a:xfrm>
            <a:off x="221672" y="1032979"/>
            <a:ext cx="6303460" cy="2739683"/>
          </a:xfrm>
        </p:spPr>
        <p:txBody>
          <a:bodyPr vert="horz" lIns="0" tIns="0" rIns="0" bIns="0" rtlCol="0" anchor="t">
            <a:normAutofit fontScale="70000" lnSpcReduction="20000"/>
          </a:bodyPr>
          <a:lstStyle/>
          <a:p>
            <a:pPr marL="0" indent="0">
              <a:buNone/>
            </a:pPr>
            <a:r>
              <a:rPr lang="pt-PT" b="1" i="1" dirty="0" err="1">
                <a:latin typeface="Times New Roman"/>
                <a:ea typeface="+mn-lt"/>
                <a:cs typeface="+mn-lt"/>
              </a:rPr>
              <a:t>Algarve's</a:t>
            </a:r>
            <a:r>
              <a:rPr lang="pt-PT" b="1" i="1" dirty="0">
                <a:latin typeface="Times New Roman"/>
                <a:ea typeface="+mn-lt"/>
                <a:cs typeface="+mn-lt"/>
              </a:rPr>
              <a:t> </a:t>
            </a:r>
            <a:r>
              <a:rPr lang="pt-PT" b="1" i="1" dirty="0" err="1">
                <a:latin typeface="Times New Roman"/>
                <a:ea typeface="+mn-lt"/>
                <a:cs typeface="+mn-lt"/>
              </a:rPr>
              <a:t>chimneys</a:t>
            </a:r>
            <a:endParaRPr lang="pt-PT" b="1" i="1" dirty="0">
              <a:latin typeface="Times New Roman"/>
              <a:ea typeface="+mn-lt"/>
              <a:cs typeface="+mn-lt"/>
            </a:endParaRPr>
          </a:p>
          <a:p>
            <a:r>
              <a:rPr lang="pt-PT" dirty="0" err="1">
                <a:latin typeface="Times New Roman"/>
                <a:cs typeface="Arial"/>
              </a:rPr>
              <a:t>The</a:t>
            </a:r>
            <a:r>
              <a:rPr lang="pt-PT" dirty="0">
                <a:latin typeface="Times New Roman"/>
                <a:cs typeface="Arial"/>
              </a:rPr>
              <a:t> </a:t>
            </a:r>
            <a:r>
              <a:rPr lang="pt-PT" dirty="0" err="1">
                <a:latin typeface="Times New Roman"/>
                <a:cs typeface="Arial"/>
              </a:rPr>
              <a:t>Algarve's</a:t>
            </a:r>
            <a:r>
              <a:rPr lang="pt-PT" dirty="0">
                <a:latin typeface="Times New Roman"/>
                <a:cs typeface="Arial"/>
              </a:rPr>
              <a:t> </a:t>
            </a:r>
            <a:r>
              <a:rPr lang="pt-PT" dirty="0" err="1">
                <a:latin typeface="Times New Roman"/>
                <a:cs typeface="Arial"/>
              </a:rPr>
              <a:t>chimneys</a:t>
            </a:r>
            <a:r>
              <a:rPr lang="pt-PT" dirty="0">
                <a:latin typeface="Times New Roman"/>
                <a:cs typeface="Arial"/>
              </a:rPr>
              <a:t> are a </a:t>
            </a:r>
            <a:r>
              <a:rPr lang="pt-PT" dirty="0" err="1">
                <a:latin typeface="Times New Roman"/>
                <a:cs typeface="Arial"/>
              </a:rPr>
              <a:t>symbol</a:t>
            </a:r>
            <a:r>
              <a:rPr lang="pt-PT" dirty="0">
                <a:latin typeface="Times New Roman"/>
                <a:cs typeface="Arial"/>
              </a:rPr>
              <a:t> </a:t>
            </a:r>
            <a:r>
              <a:rPr lang="pt-PT" dirty="0" err="1">
                <a:latin typeface="Times New Roman"/>
                <a:cs typeface="Arial"/>
              </a:rPr>
              <a:t>of</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region</a:t>
            </a:r>
            <a:r>
              <a:rPr lang="pt-PT" dirty="0">
                <a:latin typeface="Times New Roman"/>
                <a:cs typeface="Arial"/>
              </a:rPr>
              <a:t>, </a:t>
            </a:r>
            <a:r>
              <a:rPr lang="pt-PT" dirty="0" err="1">
                <a:latin typeface="Times New Roman"/>
                <a:cs typeface="Arial"/>
              </a:rPr>
              <a:t>lacy</a:t>
            </a:r>
            <a:r>
              <a:rPr lang="pt-PT" dirty="0">
                <a:latin typeface="Times New Roman"/>
                <a:cs typeface="Arial"/>
              </a:rPr>
              <a:t> </a:t>
            </a:r>
            <a:r>
              <a:rPr lang="pt-PT" dirty="0" err="1">
                <a:latin typeface="Times New Roman"/>
                <a:cs typeface="Arial"/>
              </a:rPr>
              <a:t>and</a:t>
            </a:r>
            <a:r>
              <a:rPr lang="pt-PT" dirty="0">
                <a:latin typeface="Times New Roman"/>
                <a:cs typeface="Arial"/>
              </a:rPr>
              <a:t> </a:t>
            </a:r>
            <a:r>
              <a:rPr lang="pt-PT" dirty="0" err="1">
                <a:latin typeface="Times New Roman"/>
                <a:cs typeface="Arial"/>
              </a:rPr>
              <a:t>meticulous</a:t>
            </a:r>
            <a:r>
              <a:rPr lang="pt-PT" dirty="0">
                <a:latin typeface="Times New Roman"/>
                <a:cs typeface="Arial"/>
              </a:rPr>
              <a:t>. </a:t>
            </a:r>
            <a:r>
              <a:rPr lang="pt-PT" dirty="0" err="1">
                <a:latin typeface="Times New Roman"/>
                <a:cs typeface="Arial"/>
              </a:rPr>
              <a:t>Each</a:t>
            </a:r>
            <a:r>
              <a:rPr lang="pt-PT" dirty="0">
                <a:latin typeface="Times New Roman"/>
                <a:cs typeface="Arial"/>
              </a:rPr>
              <a:t> </a:t>
            </a:r>
            <a:r>
              <a:rPr lang="pt-PT" dirty="0" err="1">
                <a:latin typeface="Times New Roman"/>
                <a:cs typeface="Arial"/>
              </a:rPr>
              <a:t>was</a:t>
            </a:r>
            <a:r>
              <a:rPr lang="pt-PT" dirty="0">
                <a:latin typeface="Times New Roman"/>
                <a:cs typeface="Arial"/>
              </a:rPr>
              <a:t> </a:t>
            </a:r>
            <a:r>
              <a:rPr lang="pt-PT" dirty="0" err="1">
                <a:latin typeface="Times New Roman"/>
                <a:cs typeface="Arial"/>
              </a:rPr>
              <a:t>ordered</a:t>
            </a:r>
            <a:r>
              <a:rPr lang="pt-PT" dirty="0">
                <a:latin typeface="Times New Roman"/>
                <a:cs typeface="Arial"/>
              </a:rPr>
              <a:t> to </a:t>
            </a:r>
            <a:r>
              <a:rPr lang="pt-PT" dirty="0" err="1">
                <a:latin typeface="Times New Roman"/>
                <a:cs typeface="Arial"/>
              </a:rPr>
              <a:t>be</a:t>
            </a:r>
            <a:r>
              <a:rPr lang="pt-PT" dirty="0">
                <a:latin typeface="Times New Roman"/>
                <a:cs typeface="Arial"/>
              </a:rPr>
              <a:t> </a:t>
            </a:r>
            <a:r>
              <a:rPr lang="pt-PT" dirty="0" err="1">
                <a:latin typeface="Times New Roman"/>
                <a:cs typeface="Arial"/>
              </a:rPr>
              <a:t>built</a:t>
            </a:r>
            <a:r>
              <a:rPr lang="pt-PT" dirty="0">
                <a:latin typeface="Times New Roman"/>
                <a:cs typeface="Arial"/>
              </a:rPr>
              <a:t> </a:t>
            </a:r>
            <a:r>
              <a:rPr lang="pt-PT" dirty="0" err="1">
                <a:latin typeface="Times New Roman"/>
                <a:cs typeface="Arial"/>
              </a:rPr>
              <a:t>according</a:t>
            </a:r>
            <a:r>
              <a:rPr lang="pt-PT" dirty="0">
                <a:latin typeface="Times New Roman"/>
                <a:cs typeface="Arial"/>
              </a:rPr>
              <a:t> to </a:t>
            </a:r>
            <a:r>
              <a:rPr lang="pt-PT" dirty="0" err="1">
                <a:latin typeface="Times New Roman"/>
                <a:cs typeface="Arial"/>
              </a:rPr>
              <a:t>the</a:t>
            </a:r>
            <a:r>
              <a:rPr lang="pt-PT" dirty="0">
                <a:latin typeface="Times New Roman"/>
                <a:cs typeface="Arial"/>
              </a:rPr>
              <a:t> </a:t>
            </a:r>
            <a:r>
              <a:rPr lang="pt-PT" dirty="0" err="1">
                <a:latin typeface="Times New Roman"/>
                <a:cs typeface="Arial"/>
              </a:rPr>
              <a:t>wealth</a:t>
            </a:r>
            <a:r>
              <a:rPr lang="pt-PT" dirty="0">
                <a:latin typeface="Times New Roman"/>
                <a:cs typeface="Arial"/>
              </a:rPr>
              <a:t> </a:t>
            </a:r>
            <a:r>
              <a:rPr lang="pt-PT" dirty="0" err="1">
                <a:latin typeface="Times New Roman"/>
                <a:cs typeface="Arial"/>
              </a:rPr>
              <a:t>of</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family</a:t>
            </a:r>
            <a:r>
              <a:rPr lang="pt-PT" dirty="0">
                <a:latin typeface="Times New Roman"/>
                <a:cs typeface="Arial"/>
              </a:rPr>
              <a:t>. </a:t>
            </a:r>
            <a:r>
              <a:rPr lang="pt-PT" dirty="0" err="1">
                <a:latin typeface="Times New Roman"/>
                <a:cs typeface="Arial"/>
              </a:rPr>
              <a:t>The</a:t>
            </a:r>
            <a:r>
              <a:rPr lang="pt-PT" dirty="0">
                <a:latin typeface="Times New Roman"/>
                <a:cs typeface="Arial"/>
              </a:rPr>
              <a:t> more </a:t>
            </a:r>
            <a:r>
              <a:rPr lang="pt-PT" dirty="0" err="1">
                <a:latin typeface="Times New Roman"/>
                <a:cs typeface="Arial"/>
              </a:rPr>
              <a:t>days</a:t>
            </a:r>
            <a:r>
              <a:rPr lang="pt-PT" dirty="0">
                <a:latin typeface="Times New Roman"/>
                <a:cs typeface="Arial"/>
              </a:rPr>
              <a:t> </a:t>
            </a:r>
            <a:r>
              <a:rPr lang="pt-PT" dirty="0" err="1">
                <a:latin typeface="Times New Roman"/>
                <a:cs typeface="Arial"/>
              </a:rPr>
              <a:t>it</a:t>
            </a:r>
            <a:r>
              <a:rPr lang="pt-PT" dirty="0">
                <a:latin typeface="Times New Roman"/>
                <a:cs typeface="Arial"/>
              </a:rPr>
              <a:t> </a:t>
            </a:r>
            <a:r>
              <a:rPr lang="pt-PT" dirty="0" err="1">
                <a:latin typeface="Times New Roman"/>
                <a:cs typeface="Arial"/>
              </a:rPr>
              <a:t>took</a:t>
            </a:r>
            <a:r>
              <a:rPr lang="pt-PT" dirty="0">
                <a:latin typeface="Times New Roman"/>
                <a:cs typeface="Arial"/>
              </a:rPr>
              <a:t> to </a:t>
            </a:r>
            <a:r>
              <a:rPr lang="pt-PT" dirty="0" err="1">
                <a:latin typeface="Times New Roman"/>
                <a:cs typeface="Arial"/>
              </a:rPr>
              <a:t>make</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chimney</a:t>
            </a:r>
            <a:r>
              <a:rPr lang="pt-PT" dirty="0">
                <a:latin typeface="Times New Roman"/>
                <a:cs typeface="Arial"/>
              </a:rPr>
              <a:t>, </a:t>
            </a:r>
            <a:r>
              <a:rPr lang="pt-PT" dirty="0" err="1">
                <a:latin typeface="Times New Roman"/>
                <a:cs typeface="Arial"/>
              </a:rPr>
              <a:t>the</a:t>
            </a:r>
            <a:r>
              <a:rPr lang="pt-PT" dirty="0">
                <a:latin typeface="Times New Roman"/>
                <a:cs typeface="Arial"/>
              </a:rPr>
              <a:t> more </a:t>
            </a:r>
            <a:r>
              <a:rPr lang="pt-PT" dirty="0" err="1">
                <a:latin typeface="Times New Roman"/>
                <a:cs typeface="Arial"/>
              </a:rPr>
              <a:t>expensive</a:t>
            </a:r>
            <a:r>
              <a:rPr lang="pt-PT" dirty="0">
                <a:latin typeface="Times New Roman"/>
                <a:cs typeface="Arial"/>
              </a:rPr>
              <a:t>, </a:t>
            </a:r>
            <a:r>
              <a:rPr lang="pt-PT" dirty="0" err="1">
                <a:latin typeface="Times New Roman"/>
                <a:cs typeface="Arial"/>
              </a:rPr>
              <a:t>bigger</a:t>
            </a:r>
            <a:r>
              <a:rPr lang="pt-PT" dirty="0">
                <a:latin typeface="Times New Roman"/>
                <a:cs typeface="Arial"/>
              </a:rPr>
              <a:t> </a:t>
            </a:r>
            <a:r>
              <a:rPr lang="pt-PT" dirty="0" err="1">
                <a:latin typeface="Times New Roman"/>
                <a:cs typeface="Arial"/>
              </a:rPr>
              <a:t>and</a:t>
            </a:r>
            <a:r>
              <a:rPr lang="pt-PT" dirty="0">
                <a:latin typeface="Times New Roman"/>
                <a:cs typeface="Arial"/>
              </a:rPr>
              <a:t> more </a:t>
            </a:r>
            <a:r>
              <a:rPr lang="pt-PT" dirty="0" err="1">
                <a:latin typeface="Times New Roman"/>
                <a:cs typeface="Arial"/>
              </a:rPr>
              <a:t>ornamented</a:t>
            </a:r>
            <a:r>
              <a:rPr lang="pt-PT" dirty="0">
                <a:latin typeface="Times New Roman"/>
                <a:cs typeface="Arial"/>
              </a:rPr>
              <a:t> </a:t>
            </a:r>
            <a:r>
              <a:rPr lang="pt-PT" dirty="0" err="1">
                <a:latin typeface="Times New Roman"/>
                <a:cs typeface="Arial"/>
              </a:rPr>
              <a:t>it</a:t>
            </a:r>
            <a:r>
              <a:rPr lang="pt-PT" dirty="0">
                <a:latin typeface="Times New Roman"/>
                <a:cs typeface="Arial"/>
              </a:rPr>
              <a:t> </a:t>
            </a:r>
            <a:r>
              <a:rPr lang="pt-PT" dirty="0" err="1">
                <a:latin typeface="Times New Roman"/>
                <a:cs typeface="Arial"/>
              </a:rPr>
              <a:t>would</a:t>
            </a:r>
            <a:r>
              <a:rPr lang="pt-PT" dirty="0">
                <a:latin typeface="Times New Roman"/>
                <a:cs typeface="Arial"/>
              </a:rPr>
              <a:t> </a:t>
            </a:r>
            <a:r>
              <a:rPr lang="pt-PT" dirty="0" err="1">
                <a:latin typeface="Times New Roman"/>
                <a:cs typeface="Arial"/>
              </a:rPr>
              <a:t>be</a:t>
            </a:r>
            <a:r>
              <a:rPr lang="pt-PT" dirty="0">
                <a:latin typeface="Times New Roman"/>
                <a:cs typeface="Arial"/>
              </a:rPr>
              <a:t>.</a:t>
            </a:r>
          </a:p>
          <a:p>
            <a:r>
              <a:rPr lang="pt-PT" dirty="0" err="1">
                <a:latin typeface="Times New Roman"/>
                <a:cs typeface="Arial"/>
              </a:rPr>
              <a:t>The</a:t>
            </a:r>
            <a:r>
              <a:rPr lang="pt-PT" dirty="0">
                <a:latin typeface="Times New Roman"/>
                <a:cs typeface="Arial"/>
              </a:rPr>
              <a:t> </a:t>
            </a:r>
            <a:r>
              <a:rPr lang="pt-PT" dirty="0" err="1">
                <a:latin typeface="Times New Roman"/>
                <a:cs typeface="Arial"/>
              </a:rPr>
              <a:t>predominant</a:t>
            </a:r>
            <a:r>
              <a:rPr lang="pt-PT" dirty="0">
                <a:latin typeface="Times New Roman"/>
                <a:cs typeface="Arial"/>
              </a:rPr>
              <a:t> </a:t>
            </a:r>
            <a:r>
              <a:rPr lang="pt-PT" dirty="0" err="1">
                <a:latin typeface="Times New Roman"/>
                <a:cs typeface="Arial"/>
              </a:rPr>
              <a:t>colour</a:t>
            </a:r>
            <a:r>
              <a:rPr lang="pt-PT" dirty="0">
                <a:latin typeface="Times New Roman"/>
                <a:cs typeface="Arial"/>
              </a:rPr>
              <a:t> </a:t>
            </a:r>
            <a:r>
              <a:rPr lang="pt-PT" dirty="0" err="1">
                <a:latin typeface="Times New Roman"/>
                <a:cs typeface="Arial"/>
              </a:rPr>
              <a:t>was</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white</a:t>
            </a:r>
            <a:r>
              <a:rPr lang="pt-PT" dirty="0">
                <a:latin typeface="Times New Roman"/>
                <a:cs typeface="Arial"/>
              </a:rPr>
              <a:t> </a:t>
            </a:r>
            <a:r>
              <a:rPr lang="pt-PT" dirty="0" err="1">
                <a:latin typeface="Times New Roman"/>
                <a:cs typeface="Arial"/>
              </a:rPr>
              <a:t>of</a:t>
            </a:r>
            <a:r>
              <a:rPr lang="pt-PT" dirty="0">
                <a:latin typeface="Times New Roman"/>
                <a:cs typeface="Arial"/>
              </a:rPr>
              <a:t> </a:t>
            </a:r>
            <a:r>
              <a:rPr lang="pt-PT" dirty="0" err="1">
                <a:latin typeface="Times New Roman"/>
                <a:cs typeface="Arial"/>
              </a:rPr>
              <a:t>the</a:t>
            </a:r>
            <a:r>
              <a:rPr lang="pt-PT" dirty="0">
                <a:latin typeface="Times New Roman"/>
                <a:cs typeface="Arial"/>
              </a:rPr>
              <a:t> lime, </a:t>
            </a:r>
            <a:r>
              <a:rPr lang="pt-PT" dirty="0" err="1">
                <a:latin typeface="Times New Roman"/>
                <a:cs typeface="Arial"/>
              </a:rPr>
              <a:t>but</a:t>
            </a:r>
            <a:r>
              <a:rPr lang="pt-PT" dirty="0">
                <a:latin typeface="Times New Roman"/>
                <a:cs typeface="Arial"/>
              </a:rPr>
              <a:t> </a:t>
            </a:r>
            <a:r>
              <a:rPr lang="pt-PT" dirty="0" err="1">
                <a:latin typeface="Times New Roman"/>
                <a:cs typeface="Arial"/>
              </a:rPr>
              <a:t>there</a:t>
            </a:r>
            <a:r>
              <a:rPr lang="pt-PT" dirty="0">
                <a:latin typeface="Times New Roman"/>
                <a:cs typeface="Arial"/>
              </a:rPr>
              <a:t> are </a:t>
            </a:r>
            <a:r>
              <a:rPr lang="pt-PT" dirty="0" err="1">
                <a:latin typeface="Times New Roman"/>
                <a:cs typeface="Arial"/>
              </a:rPr>
              <a:t>exceptions</a:t>
            </a:r>
            <a:r>
              <a:rPr lang="pt-PT" dirty="0">
                <a:latin typeface="Times New Roman"/>
                <a:cs typeface="Arial"/>
              </a:rPr>
              <a:t>, </a:t>
            </a:r>
            <a:r>
              <a:rPr lang="pt-PT" dirty="0" err="1">
                <a:latin typeface="Times New Roman"/>
                <a:cs typeface="Arial"/>
              </a:rPr>
              <a:t>especially</a:t>
            </a:r>
            <a:r>
              <a:rPr lang="pt-PT" dirty="0">
                <a:latin typeface="Times New Roman"/>
                <a:cs typeface="Arial"/>
              </a:rPr>
              <a:t> in </a:t>
            </a:r>
            <a:r>
              <a:rPr lang="pt-PT" dirty="0" err="1">
                <a:latin typeface="Times New Roman"/>
                <a:cs typeface="Arial"/>
              </a:rPr>
              <a:t>ochre</a:t>
            </a:r>
            <a:r>
              <a:rPr lang="pt-PT" dirty="0">
                <a:latin typeface="Times New Roman"/>
                <a:cs typeface="Arial"/>
              </a:rPr>
              <a:t> </a:t>
            </a:r>
            <a:r>
              <a:rPr lang="pt-PT" dirty="0" err="1">
                <a:latin typeface="Times New Roman"/>
                <a:cs typeface="Arial"/>
              </a:rPr>
              <a:t>and</a:t>
            </a:r>
            <a:r>
              <a:rPr lang="pt-PT" dirty="0">
                <a:latin typeface="Times New Roman"/>
                <a:cs typeface="Arial"/>
              </a:rPr>
              <a:t> </a:t>
            </a:r>
            <a:r>
              <a:rPr lang="pt-PT" dirty="0" err="1">
                <a:latin typeface="Times New Roman"/>
                <a:cs typeface="Arial"/>
              </a:rPr>
              <a:t>blue</a:t>
            </a:r>
            <a:r>
              <a:rPr lang="pt-PT" dirty="0">
                <a:latin typeface="Times New Roman"/>
                <a:cs typeface="Arial"/>
              </a:rPr>
              <a:t>. More </a:t>
            </a:r>
            <a:r>
              <a:rPr lang="pt-PT" dirty="0" err="1">
                <a:latin typeface="Times New Roman"/>
                <a:cs typeface="Arial"/>
              </a:rPr>
              <a:t>than</a:t>
            </a:r>
            <a:r>
              <a:rPr lang="pt-PT" dirty="0">
                <a:latin typeface="Times New Roman"/>
                <a:cs typeface="Arial"/>
              </a:rPr>
              <a:t> </a:t>
            </a:r>
            <a:r>
              <a:rPr lang="pt-PT" dirty="0" err="1">
                <a:latin typeface="Times New Roman"/>
                <a:cs typeface="Arial"/>
              </a:rPr>
              <a:t>pure</a:t>
            </a:r>
            <a:r>
              <a:rPr lang="pt-PT" dirty="0">
                <a:latin typeface="Times New Roman"/>
                <a:cs typeface="Arial"/>
              </a:rPr>
              <a:t> </a:t>
            </a:r>
            <a:r>
              <a:rPr lang="pt-PT" dirty="0" err="1">
                <a:latin typeface="Times New Roman"/>
                <a:cs typeface="Arial"/>
              </a:rPr>
              <a:t>utility</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chimneys</a:t>
            </a:r>
            <a:r>
              <a:rPr lang="pt-PT" dirty="0">
                <a:latin typeface="Times New Roman"/>
                <a:cs typeface="Arial"/>
              </a:rPr>
              <a:t> </a:t>
            </a:r>
            <a:r>
              <a:rPr lang="pt-PT" dirty="0" err="1">
                <a:latin typeface="Times New Roman"/>
                <a:cs typeface="Arial"/>
              </a:rPr>
              <a:t>had</a:t>
            </a:r>
            <a:r>
              <a:rPr lang="pt-PT" dirty="0">
                <a:latin typeface="Times New Roman"/>
                <a:cs typeface="Arial"/>
              </a:rPr>
              <a:t> </a:t>
            </a:r>
            <a:r>
              <a:rPr lang="pt-PT" dirty="0" err="1">
                <a:latin typeface="Times New Roman"/>
                <a:cs typeface="Arial"/>
              </a:rPr>
              <a:t>an</a:t>
            </a:r>
            <a:r>
              <a:rPr lang="pt-PT" dirty="0">
                <a:latin typeface="Times New Roman"/>
                <a:cs typeface="Arial"/>
              </a:rPr>
              <a:t> ornamental </a:t>
            </a:r>
            <a:r>
              <a:rPr lang="pt-PT" dirty="0" err="1">
                <a:latin typeface="Times New Roman"/>
                <a:cs typeface="Arial"/>
              </a:rPr>
              <a:t>value</a:t>
            </a:r>
            <a:r>
              <a:rPr lang="pt-PT" dirty="0">
                <a:latin typeface="Times New Roman"/>
                <a:cs typeface="Arial"/>
              </a:rPr>
              <a:t>.</a:t>
            </a:r>
          </a:p>
          <a:p>
            <a:r>
              <a:rPr lang="pt-PT" dirty="0" err="1">
                <a:latin typeface="Times New Roman"/>
                <a:cs typeface="Arial"/>
              </a:rPr>
              <a:t>Nowadays</a:t>
            </a:r>
            <a:r>
              <a:rPr lang="pt-PT" dirty="0">
                <a:latin typeface="Times New Roman"/>
                <a:cs typeface="Arial"/>
              </a:rPr>
              <a:t> </a:t>
            </a:r>
            <a:r>
              <a:rPr lang="pt-PT" dirty="0" err="1">
                <a:latin typeface="Times New Roman"/>
                <a:cs typeface="Arial"/>
              </a:rPr>
              <a:t>you</a:t>
            </a:r>
            <a:r>
              <a:rPr lang="pt-PT" dirty="0">
                <a:latin typeface="Times New Roman"/>
                <a:cs typeface="Arial"/>
              </a:rPr>
              <a:t> can </a:t>
            </a:r>
            <a:r>
              <a:rPr lang="pt-PT" dirty="0" err="1">
                <a:latin typeface="Times New Roman"/>
                <a:cs typeface="Arial"/>
              </a:rPr>
              <a:t>stroll</a:t>
            </a:r>
            <a:r>
              <a:rPr lang="pt-PT" dirty="0">
                <a:latin typeface="Times New Roman"/>
                <a:cs typeface="Arial"/>
              </a:rPr>
              <a:t> </a:t>
            </a:r>
            <a:r>
              <a:rPr lang="pt-PT" dirty="0" err="1">
                <a:latin typeface="Times New Roman"/>
                <a:cs typeface="Arial"/>
              </a:rPr>
              <a:t>around</a:t>
            </a:r>
            <a:r>
              <a:rPr lang="pt-PT" dirty="0">
                <a:latin typeface="Times New Roman"/>
                <a:cs typeface="Arial"/>
              </a:rPr>
              <a:t> </a:t>
            </a:r>
            <a:r>
              <a:rPr lang="pt-PT" dirty="0" err="1">
                <a:latin typeface="Times New Roman"/>
                <a:cs typeface="Arial"/>
              </a:rPr>
              <a:t>the</a:t>
            </a:r>
            <a:r>
              <a:rPr lang="pt-PT" dirty="0">
                <a:latin typeface="Times New Roman"/>
                <a:cs typeface="Arial"/>
              </a:rPr>
              <a:t> </a:t>
            </a:r>
            <a:r>
              <a:rPr lang="pt-PT" dirty="0" err="1">
                <a:latin typeface="Times New Roman"/>
                <a:cs typeface="Arial"/>
              </a:rPr>
              <a:t>small</a:t>
            </a:r>
            <a:r>
              <a:rPr lang="pt-PT" dirty="0">
                <a:latin typeface="Times New Roman"/>
                <a:cs typeface="Arial"/>
              </a:rPr>
              <a:t> </a:t>
            </a:r>
            <a:r>
              <a:rPr lang="pt-PT" dirty="0" err="1">
                <a:latin typeface="Times New Roman"/>
                <a:cs typeface="Arial"/>
              </a:rPr>
              <a:t>villages</a:t>
            </a:r>
            <a:r>
              <a:rPr lang="pt-PT" dirty="0">
                <a:latin typeface="Times New Roman"/>
                <a:cs typeface="Arial"/>
              </a:rPr>
              <a:t> in </a:t>
            </a:r>
            <a:r>
              <a:rPr lang="pt-PT" dirty="0" err="1">
                <a:latin typeface="Times New Roman"/>
                <a:cs typeface="Arial"/>
              </a:rPr>
              <a:t>the</a:t>
            </a:r>
            <a:r>
              <a:rPr lang="pt-PT" dirty="0">
                <a:latin typeface="Times New Roman"/>
                <a:cs typeface="Arial"/>
              </a:rPr>
              <a:t> Algarve </a:t>
            </a:r>
            <a:r>
              <a:rPr lang="pt-PT" dirty="0" err="1">
                <a:latin typeface="Times New Roman"/>
                <a:cs typeface="Arial"/>
              </a:rPr>
              <a:t>or</a:t>
            </a:r>
            <a:r>
              <a:rPr lang="pt-PT" dirty="0">
                <a:latin typeface="Times New Roman"/>
                <a:cs typeface="Arial"/>
              </a:rPr>
              <a:t> </a:t>
            </a:r>
            <a:r>
              <a:rPr lang="pt-PT" dirty="0" err="1">
                <a:latin typeface="Times New Roman"/>
                <a:cs typeface="Arial"/>
              </a:rPr>
              <a:t>even</a:t>
            </a:r>
            <a:r>
              <a:rPr lang="pt-PT" dirty="0">
                <a:latin typeface="Times New Roman"/>
                <a:cs typeface="Arial"/>
              </a:rPr>
              <a:t> in </a:t>
            </a:r>
            <a:r>
              <a:rPr lang="pt-PT" dirty="0" err="1">
                <a:latin typeface="Times New Roman"/>
                <a:cs typeface="Arial"/>
              </a:rPr>
              <a:t>big</a:t>
            </a:r>
            <a:r>
              <a:rPr lang="pt-PT" dirty="0">
                <a:latin typeface="Times New Roman"/>
                <a:cs typeface="Arial"/>
              </a:rPr>
              <a:t> </a:t>
            </a:r>
            <a:r>
              <a:rPr lang="pt-PT" dirty="0" err="1">
                <a:latin typeface="Times New Roman"/>
                <a:cs typeface="Arial"/>
              </a:rPr>
              <a:t>cities</a:t>
            </a:r>
            <a:r>
              <a:rPr lang="pt-PT" dirty="0">
                <a:latin typeface="Times New Roman"/>
                <a:cs typeface="Arial"/>
              </a:rPr>
              <a:t> </a:t>
            </a:r>
            <a:r>
              <a:rPr lang="pt-PT" dirty="0" err="1">
                <a:latin typeface="Times New Roman"/>
                <a:cs typeface="Arial"/>
              </a:rPr>
              <a:t>and</a:t>
            </a:r>
            <a:r>
              <a:rPr lang="pt-PT" dirty="0">
                <a:latin typeface="Times New Roman"/>
                <a:cs typeface="Arial"/>
              </a:rPr>
              <a:t> admire </a:t>
            </a:r>
            <a:r>
              <a:rPr lang="pt-PT" dirty="0" err="1">
                <a:latin typeface="Times New Roman"/>
                <a:cs typeface="Arial"/>
              </a:rPr>
              <a:t>this</a:t>
            </a:r>
            <a:r>
              <a:rPr lang="pt-PT" dirty="0">
                <a:latin typeface="Times New Roman"/>
                <a:cs typeface="Arial"/>
              </a:rPr>
              <a:t> </a:t>
            </a:r>
            <a:r>
              <a:rPr lang="pt-PT" dirty="0" err="1">
                <a:latin typeface="Times New Roman"/>
                <a:cs typeface="Arial"/>
              </a:rPr>
              <a:t>work</a:t>
            </a:r>
            <a:r>
              <a:rPr lang="pt-PT" dirty="0">
                <a:latin typeface="Times New Roman"/>
                <a:cs typeface="Arial"/>
              </a:rPr>
              <a:t> </a:t>
            </a:r>
            <a:r>
              <a:rPr lang="pt-PT" dirty="0" err="1">
                <a:latin typeface="Times New Roman"/>
                <a:cs typeface="Arial"/>
              </a:rPr>
              <a:t>of</a:t>
            </a:r>
            <a:r>
              <a:rPr lang="pt-PT" dirty="0">
                <a:latin typeface="Times New Roman"/>
                <a:cs typeface="Arial"/>
              </a:rPr>
              <a:t> </a:t>
            </a:r>
            <a:r>
              <a:rPr lang="pt-PT" dirty="0" err="1">
                <a:latin typeface="Times New Roman"/>
                <a:cs typeface="Arial"/>
              </a:rPr>
              <a:t>art</a:t>
            </a:r>
            <a:r>
              <a:rPr lang="pt-PT" dirty="0">
                <a:latin typeface="Times New Roman"/>
                <a:cs typeface="Arial"/>
              </a:rPr>
              <a:t>.</a:t>
            </a:r>
          </a:p>
          <a:p>
            <a:endParaRPr lang="pt-PT" sz="1600" dirty="0">
              <a:latin typeface="Times New Roman"/>
              <a:cs typeface="Arial"/>
            </a:endParaRPr>
          </a:p>
          <a:p>
            <a:pPr marL="0" indent="0">
              <a:buNone/>
            </a:pPr>
            <a:endParaRPr lang="en-US" dirty="0"/>
          </a:p>
        </p:txBody>
      </p:sp>
      <p:sp>
        <p:nvSpPr>
          <p:cNvPr id="5" name="CaixaDeTexto 4">
            <a:extLst>
              <a:ext uri="{FF2B5EF4-FFF2-40B4-BE49-F238E27FC236}">
                <a16:creationId xmlns:a16="http://schemas.microsoft.com/office/drawing/2014/main" id="{DADDAE37-286C-4ADD-9138-1BFE7C311863}"/>
              </a:ext>
            </a:extLst>
          </p:cNvPr>
          <p:cNvSpPr txBox="1"/>
          <p:nvPr/>
        </p:nvSpPr>
        <p:spPr>
          <a:xfrm>
            <a:off x="7130644" y="3488787"/>
            <a:ext cx="506135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1400" b="1" i="1" dirty="0" err="1">
                <a:latin typeface="Times New Roman" panose="02020603050405020304" pitchFamily="18" charset="0"/>
                <a:ea typeface="+mn-lt"/>
                <a:cs typeface="Times New Roman" panose="02020603050405020304" pitchFamily="18" charset="0"/>
              </a:rPr>
              <a:t>Algarve´s</a:t>
            </a:r>
            <a:r>
              <a:rPr lang="pt-PT" sz="1400" b="1" i="1" dirty="0">
                <a:latin typeface="Times New Roman" panose="02020603050405020304" pitchFamily="18" charset="0"/>
                <a:ea typeface="+mn-lt"/>
                <a:cs typeface="Times New Roman" panose="02020603050405020304" pitchFamily="18" charset="0"/>
              </a:rPr>
              <a:t> </a:t>
            </a:r>
            <a:r>
              <a:rPr lang="pt-PT" sz="1400" b="1" i="1" dirty="0" err="1">
                <a:latin typeface="Times New Roman" panose="02020603050405020304" pitchFamily="18" charset="0"/>
                <a:ea typeface="+mn-lt"/>
                <a:cs typeface="Times New Roman" panose="02020603050405020304" pitchFamily="18" charset="0"/>
              </a:rPr>
              <a:t>houses</a:t>
            </a:r>
            <a:endParaRPr lang="pt-PT" sz="1400" b="1" i="1" dirty="0">
              <a:latin typeface="Times New Roman" panose="02020603050405020304" pitchFamily="18" charset="0"/>
              <a:ea typeface="+mn-lt"/>
              <a:cs typeface="Times New Roman" panose="02020603050405020304" pitchFamily="18" charset="0"/>
            </a:endParaRPr>
          </a:p>
          <a:p>
            <a:endParaRPr lang="pt-PT" sz="1400" b="1" i="1" dirty="0">
              <a:latin typeface="Times New Roman" panose="02020603050405020304" pitchFamily="18" charset="0"/>
              <a:ea typeface="+mn-lt"/>
              <a:cs typeface="Times New Roman" panose="02020603050405020304" pitchFamily="18" charset="0"/>
            </a:endParaRPr>
          </a:p>
          <a:p>
            <a:endParaRPr lang="pt-PT" sz="1400" b="1" i="1" dirty="0">
              <a:latin typeface="Times New Roman" panose="02020603050405020304" pitchFamily="18" charset="0"/>
              <a:ea typeface="+mn-lt"/>
              <a:cs typeface="Times New Roman" panose="02020603050405020304" pitchFamily="18" charset="0"/>
            </a:endParaRPr>
          </a:p>
          <a:p>
            <a:pPr marL="285750" indent="-285750">
              <a:buFont typeface="Arial" panose="020B0604020202020204" pitchFamily="34" charset="0"/>
              <a:buChar char="•"/>
            </a:pPr>
            <a:r>
              <a:rPr lang="pt-PT" altLang="pt-PT" sz="1400" dirty="0" err="1">
                <a:solidFill>
                  <a:srgbClr val="202124"/>
                </a:solidFill>
                <a:latin typeface="Times New Roman" panose="02020603050405020304" pitchFamily="18" charset="0"/>
                <a:cs typeface="Times New Roman" panose="02020603050405020304" pitchFamily="18" charset="0"/>
              </a:rPr>
              <a:t>Traditional</a:t>
            </a:r>
            <a:r>
              <a:rPr lang="pt-PT" altLang="pt-PT" sz="1400" dirty="0">
                <a:solidFill>
                  <a:srgbClr val="202124"/>
                </a:solidFill>
                <a:latin typeface="Times New Roman" panose="02020603050405020304" pitchFamily="18" charset="0"/>
                <a:cs typeface="Times New Roman" panose="02020603050405020304" pitchFamily="18" charset="0"/>
              </a:rPr>
              <a:t> Algarve </a:t>
            </a:r>
            <a:r>
              <a:rPr lang="pt-PT" altLang="pt-PT" sz="1400" dirty="0" err="1">
                <a:solidFill>
                  <a:srgbClr val="202124"/>
                </a:solidFill>
                <a:latin typeface="Times New Roman" panose="02020603050405020304" pitchFamily="18" charset="0"/>
                <a:cs typeface="Times New Roman" panose="02020603050405020304" pitchFamily="18" charset="0"/>
              </a:rPr>
              <a:t>architecture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reflects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history</a:t>
            </a:r>
            <a:r>
              <a:rPr lang="pt-PT" altLang="pt-PT" sz="1400" dirty="0">
                <a:solidFill>
                  <a:srgbClr val="202124"/>
                </a:solidFill>
                <a:latin typeface="Times New Roman" panose="02020603050405020304" pitchFamily="18" charset="0"/>
                <a:cs typeface="Times New Roman" panose="02020603050405020304" pitchFamily="18" charset="0"/>
              </a:rPr>
              <a:t>, popular </a:t>
            </a:r>
            <a:r>
              <a:rPr lang="pt-PT" altLang="pt-PT" sz="1400" dirty="0" err="1">
                <a:solidFill>
                  <a:srgbClr val="202124"/>
                </a:solidFill>
                <a:latin typeface="Times New Roman" panose="02020603050405020304" pitchFamily="18" charset="0"/>
                <a:cs typeface="Times New Roman" panose="02020603050405020304" pitchFamily="18" charset="0"/>
              </a:rPr>
              <a:t>taste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and</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needs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of</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people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of</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south</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whiteness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of</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walls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on</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walls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effectively</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reflecting</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sunlight</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made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the</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houses</a:t>
            </a:r>
            <a:r>
              <a:rPr lang="pt-PT" altLang="pt-PT" sz="1400" dirty="0">
                <a:solidFill>
                  <a:srgbClr val="202124"/>
                </a:solidFill>
                <a:latin typeface="Times New Roman" panose="02020603050405020304" pitchFamily="18" charset="0"/>
                <a:cs typeface="Times New Roman" panose="02020603050405020304" pitchFamily="18" charset="0"/>
              </a:rPr>
              <a:t> </a:t>
            </a:r>
            <a:r>
              <a:rPr lang="pt-PT" altLang="pt-PT" sz="1400" dirty="0" err="1">
                <a:solidFill>
                  <a:srgbClr val="202124"/>
                </a:solidFill>
                <a:latin typeface="Times New Roman" panose="02020603050405020304" pitchFamily="18" charset="0"/>
                <a:cs typeface="Times New Roman" panose="02020603050405020304" pitchFamily="18" charset="0"/>
              </a:rPr>
              <a:t>cooler</a:t>
            </a:r>
            <a:r>
              <a:rPr lang="pt-PT" altLang="pt-PT" sz="1400" dirty="0">
                <a:solidFill>
                  <a:srgbClr val="202124"/>
                </a:solidFill>
                <a:latin typeface="Times New Roman" panose="02020603050405020304" pitchFamily="18" charset="0"/>
                <a:cs typeface="Times New Roman" panose="02020603050405020304" pitchFamily="18" charset="0"/>
              </a:rPr>
              <a:t>.</a:t>
            </a:r>
            <a:endParaRPr lang="pt-PT" sz="1400" b="1" i="1" dirty="0">
              <a:latin typeface="Times New Roman" panose="02020603050405020304" pitchFamily="18" charset="0"/>
              <a:ea typeface="+mn-lt"/>
              <a:cs typeface="Times New Roman" panose="02020603050405020304" pitchFamily="18" charset="0"/>
            </a:endParaRPr>
          </a:p>
          <a:p>
            <a:endParaRPr lang="pt-PT" sz="1400" b="1" i="1" dirty="0">
              <a:latin typeface="Times New Roman" panose="02020603050405020304" pitchFamily="18" charset="0"/>
              <a:ea typeface="+mn-lt"/>
              <a:cs typeface="Times New Roman" panose="02020603050405020304" pitchFamily="18" charset="0"/>
            </a:endParaRPr>
          </a:p>
          <a:p>
            <a:pPr marL="285750" indent="-285750" algn="l">
              <a:buFont typeface="Arial"/>
              <a:buChar char="•"/>
            </a:pPr>
            <a:r>
              <a:rPr lang="pt-PT" sz="1400" dirty="0" err="1">
                <a:latin typeface="Times New Roman" panose="02020603050405020304" pitchFamily="18" charset="0"/>
                <a:cs typeface="Times New Roman" panose="02020603050405020304" pitchFamily="18" charset="0"/>
              </a:rPr>
              <a:t>Typical</a:t>
            </a:r>
            <a:r>
              <a:rPr lang="pt-PT" sz="1400" dirty="0">
                <a:latin typeface="Times New Roman" panose="02020603050405020304" pitchFamily="18" charset="0"/>
                <a:cs typeface="Times New Roman" panose="02020603050405020304" pitchFamily="18" charset="0"/>
              </a:rPr>
              <a:t> Algarve </a:t>
            </a:r>
            <a:r>
              <a:rPr lang="pt-PT" sz="1400" dirty="0" err="1">
                <a:latin typeface="Times New Roman" panose="02020603050405020304" pitchFamily="18" charset="0"/>
                <a:cs typeface="Times New Roman" panose="02020603050405020304" pitchFamily="18" charset="0"/>
              </a:rPr>
              <a:t>houses</a:t>
            </a:r>
            <a:r>
              <a:rPr lang="pt-PT" sz="1400" dirty="0">
                <a:latin typeface="Times New Roman" panose="02020603050405020304" pitchFamily="18" charset="0"/>
                <a:cs typeface="Times New Roman" panose="02020603050405020304" pitchFamily="18" charset="0"/>
              </a:rPr>
              <a:t> in miniature, are </a:t>
            </a:r>
            <a:r>
              <a:rPr lang="pt-PT" sz="1400" dirty="0" err="1">
                <a:latin typeface="Times New Roman" panose="02020603050405020304" pitchFamily="18" charset="0"/>
                <a:cs typeface="Times New Roman" panose="02020603050405020304" pitchFamily="18" charset="0"/>
              </a:rPr>
              <a:t>handpainted</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decorated</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with</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beautiful</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details</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such</a:t>
            </a:r>
            <a:r>
              <a:rPr lang="pt-PT" sz="1400" dirty="0">
                <a:latin typeface="Times New Roman" panose="02020603050405020304" pitchFamily="18" charset="0"/>
                <a:cs typeface="Times New Roman" panose="02020603050405020304" pitchFamily="18" charset="0"/>
              </a:rPr>
              <a:t> as </a:t>
            </a:r>
            <a:r>
              <a:rPr lang="pt-PT" sz="1400" dirty="0" err="1">
                <a:latin typeface="Times New Roman" panose="02020603050405020304" pitchFamily="18" charset="0"/>
                <a:cs typeface="Times New Roman" panose="02020603050405020304" pitchFamily="18" charset="0"/>
              </a:rPr>
              <a:t>chimneys</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and</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colorful</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platibands</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with</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geometric</a:t>
            </a:r>
            <a:r>
              <a:rPr lang="pt-PT" sz="1400" dirty="0">
                <a:latin typeface="Times New Roman" panose="02020603050405020304" pitchFamily="18" charset="0"/>
                <a:cs typeface="Times New Roman" panose="02020603050405020304" pitchFamily="18" charset="0"/>
              </a:rPr>
              <a:t> </a:t>
            </a:r>
            <a:r>
              <a:rPr lang="pt-PT" sz="1400" dirty="0" err="1">
                <a:latin typeface="Times New Roman" panose="02020603050405020304" pitchFamily="18" charset="0"/>
                <a:cs typeface="Times New Roman" panose="02020603050405020304" pitchFamily="18" charset="0"/>
              </a:rPr>
              <a:t>motifs</a:t>
            </a:r>
            <a:r>
              <a:rPr lang="pt-PT" sz="1400" dirty="0">
                <a:latin typeface="Times New Roman" panose="02020603050405020304" pitchFamily="18" charset="0"/>
                <a:cs typeface="Times New Roman" panose="02020603050405020304" pitchFamily="18" charset="0"/>
              </a:rPr>
              <a:t>.</a:t>
            </a:r>
          </a:p>
        </p:txBody>
      </p:sp>
      <p:pic>
        <p:nvPicPr>
          <p:cNvPr id="8" name="Imagem 8" descr="Uma imagem com interior&#10;&#10;Descrição gerada automaticamente">
            <a:extLst>
              <a:ext uri="{FF2B5EF4-FFF2-40B4-BE49-F238E27FC236}">
                <a16:creationId xmlns:a16="http://schemas.microsoft.com/office/drawing/2014/main" id="{A9DE324D-7E17-45FC-BE73-E9AE69C1551F}"/>
              </a:ext>
            </a:extLst>
          </p:cNvPr>
          <p:cNvPicPr>
            <a:picLocks noChangeAspect="1"/>
          </p:cNvPicPr>
          <p:nvPr/>
        </p:nvPicPr>
        <p:blipFill rotWithShape="1">
          <a:blip r:embed="rId2"/>
          <a:srcRect l="14378" r="15473"/>
          <a:stretch/>
        </p:blipFill>
        <p:spPr>
          <a:xfrm>
            <a:off x="210372" y="3576710"/>
            <a:ext cx="1421478" cy="2720899"/>
          </a:xfrm>
          <a:prstGeom prst="rect">
            <a:avLst/>
          </a:prstGeom>
        </p:spPr>
      </p:pic>
      <p:pic>
        <p:nvPicPr>
          <p:cNvPr id="1030" name="Picture 6" descr="A herança de José Franco, um país em miniatura - quilometrosquecontam">
            <a:extLst>
              <a:ext uri="{FF2B5EF4-FFF2-40B4-BE49-F238E27FC236}">
                <a16:creationId xmlns:a16="http://schemas.microsoft.com/office/drawing/2014/main" id="{8393CBB2-0BAA-4A73-9687-84930870B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452" y="86163"/>
            <a:ext cx="4870548" cy="27396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esanato no Algarve - Holidays Algarve">
            <a:extLst>
              <a:ext uri="{FF2B5EF4-FFF2-40B4-BE49-F238E27FC236}">
                <a16:creationId xmlns:a16="http://schemas.microsoft.com/office/drawing/2014/main" id="{14388FCE-48A7-4374-8A59-FA6B0B2B4D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37" r="60831" b="26910"/>
          <a:stretch/>
        </p:blipFill>
        <p:spPr bwMode="auto">
          <a:xfrm>
            <a:off x="10221365" y="2224021"/>
            <a:ext cx="1970635" cy="1893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minés Algarvias - OLX Portugal">
            <a:extLst>
              <a:ext uri="{FF2B5EF4-FFF2-40B4-BE49-F238E27FC236}">
                <a16:creationId xmlns:a16="http://schemas.microsoft.com/office/drawing/2014/main" id="{A10640AA-2F16-4BF7-B97E-A92811F372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73" r="20470"/>
          <a:stretch/>
        </p:blipFill>
        <p:spPr bwMode="auto">
          <a:xfrm>
            <a:off x="1730323" y="3576710"/>
            <a:ext cx="1380662" cy="27208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ltura Algarvia - Holidays Algarve">
            <a:extLst>
              <a:ext uri="{FF2B5EF4-FFF2-40B4-BE49-F238E27FC236}">
                <a16:creationId xmlns:a16="http://schemas.microsoft.com/office/drawing/2014/main" id="{82A801CE-01AE-471A-97BF-45B6226F66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95"/>
          <a:stretch/>
        </p:blipFill>
        <p:spPr bwMode="auto">
          <a:xfrm>
            <a:off x="3218847" y="3576710"/>
            <a:ext cx="3280427" cy="267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3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53FEA-D05B-44C2-B021-3EA83CA5A8E0}"/>
              </a:ext>
            </a:extLst>
          </p:cNvPr>
          <p:cNvSpPr>
            <a:spLocks noGrp="1"/>
          </p:cNvSpPr>
          <p:nvPr>
            <p:ph type="title"/>
          </p:nvPr>
        </p:nvSpPr>
        <p:spPr>
          <a:xfrm>
            <a:off x="128169" y="328"/>
            <a:ext cx="6016381" cy="563996"/>
          </a:xfrm>
        </p:spPr>
        <p:txBody>
          <a:bodyPr>
            <a:normAutofit/>
          </a:bodyPr>
          <a:lstStyle/>
          <a:p>
            <a:r>
              <a:rPr lang="en-US" sz="1800" dirty="0">
                <a:latin typeface="Times New Roman"/>
                <a:cs typeface="Times New Roman"/>
              </a:rPr>
              <a:t>MADEIRA REGION</a:t>
            </a:r>
            <a:r>
              <a:rPr lang="en-US" dirty="0"/>
              <a:t> </a:t>
            </a:r>
            <a:endParaRPr lang="pt-BR" dirty="0"/>
          </a:p>
        </p:txBody>
      </p:sp>
      <p:sp>
        <p:nvSpPr>
          <p:cNvPr id="3" name="Espaço Reservado para Conteúdo 2">
            <a:extLst>
              <a:ext uri="{FF2B5EF4-FFF2-40B4-BE49-F238E27FC236}">
                <a16:creationId xmlns:a16="http://schemas.microsoft.com/office/drawing/2014/main" id="{73CACECA-6182-404F-AE18-248302BF63A8}"/>
              </a:ext>
            </a:extLst>
          </p:cNvPr>
          <p:cNvSpPr>
            <a:spLocks noGrp="1"/>
          </p:cNvSpPr>
          <p:nvPr>
            <p:ph idx="1"/>
          </p:nvPr>
        </p:nvSpPr>
        <p:spPr>
          <a:xfrm>
            <a:off x="128169" y="783738"/>
            <a:ext cx="6605190" cy="2750701"/>
          </a:xfrm>
        </p:spPr>
        <p:txBody>
          <a:bodyPr vert="horz" lIns="0" tIns="0" rIns="0" bIns="0" rtlCol="0" anchor="t">
            <a:normAutofit/>
          </a:bodyPr>
          <a:lstStyle/>
          <a:p>
            <a:pPr marL="0" indent="0">
              <a:buNone/>
            </a:pPr>
            <a:r>
              <a:rPr lang="en-US" sz="1400" b="1" i="1" dirty="0">
                <a:latin typeface="Times New Roman" panose="02020603050405020304" pitchFamily="18" charset="0"/>
                <a:cs typeface="Times New Roman" panose="02020603050405020304" pitchFamily="18" charset="0"/>
              </a:rPr>
              <a:t>Madeira Embroidery </a:t>
            </a:r>
          </a:p>
          <a:p>
            <a:r>
              <a:rPr lang="en-US" sz="1400" dirty="0">
                <a:latin typeface="Times New Roman" panose="02020603050405020304" pitchFamily="18" charset="0"/>
                <a:cs typeface="Times New Roman" panose="02020603050405020304" pitchFamily="18" charset="0"/>
              </a:rPr>
              <a:t>Typical from the Madeira archipelago in Portugal dating back to the early days of colonization of the island;</a:t>
            </a:r>
          </a:p>
          <a:p>
            <a:r>
              <a:rPr lang="en-US" sz="1400" dirty="0">
                <a:latin typeface="Times New Roman" panose="02020603050405020304" pitchFamily="18" charset="0"/>
                <a:cs typeface="Times New Roman" panose="02020603050405020304" pitchFamily="18" charset="0"/>
              </a:rPr>
              <a:t>The technique is use on tablecloth, dresses, sheets…</a:t>
            </a:r>
          </a:p>
          <a:p>
            <a:r>
              <a:rPr lang="en-US" sz="1400" dirty="0">
                <a:latin typeface="Times New Roman" panose="02020603050405020304" pitchFamily="18" charset="0"/>
                <a:cs typeface="Times New Roman" panose="02020603050405020304" pitchFamily="18" charset="0"/>
              </a:rPr>
              <a:t> As raw material, it uses fabrics as linen, silk, cotton, and organdy;</a:t>
            </a:r>
          </a:p>
          <a:p>
            <a:r>
              <a:rPr lang="en-US" sz="1400" dirty="0">
                <a:latin typeface="Times New Roman" panose="02020603050405020304" pitchFamily="18" charset="0"/>
                <a:cs typeface="Times New Roman" panose="02020603050405020304" pitchFamily="18" charset="0"/>
              </a:rPr>
              <a:t>And it is believed  to have begun to be elaborated by noblewoman as a decoration item, as well as clothing. </a:t>
            </a:r>
          </a:p>
        </p:txBody>
      </p:sp>
      <p:sp>
        <p:nvSpPr>
          <p:cNvPr id="4" name="CaixaDeTexto 3">
            <a:extLst>
              <a:ext uri="{FF2B5EF4-FFF2-40B4-BE49-F238E27FC236}">
                <a16:creationId xmlns:a16="http://schemas.microsoft.com/office/drawing/2014/main" id="{67E906EB-CE9A-DB44-9133-0084A2CC6996}"/>
              </a:ext>
            </a:extLst>
          </p:cNvPr>
          <p:cNvSpPr txBox="1"/>
          <p:nvPr/>
        </p:nvSpPr>
        <p:spPr>
          <a:xfrm rot="10800000" flipV="1">
            <a:off x="7079636" y="3892696"/>
            <a:ext cx="4889642" cy="2723823"/>
          </a:xfrm>
          <a:prstGeom prst="rect">
            <a:avLst/>
          </a:prstGeom>
          <a:noFill/>
        </p:spPr>
        <p:txBody>
          <a:bodyPr wrap="square" lIns="91440" tIns="45720" rIns="91440" bIns="45720" rtlCol="0" anchor="t">
            <a:spAutoFit/>
          </a:bodyPr>
          <a:lstStyle/>
          <a:p>
            <a:r>
              <a:rPr lang="en-US" sz="1400" b="1" i="1" dirty="0">
                <a:latin typeface="Times New Roman"/>
                <a:cs typeface="Times New Roman"/>
              </a:rPr>
              <a:t>Villain Boots </a:t>
            </a:r>
          </a:p>
          <a:p>
            <a:endParaRPr lang="en-US" sz="1400" b="1" i="1" dirty="0">
              <a:latin typeface="Times New Roman"/>
              <a:cs typeface="Times New Roman"/>
            </a:endParaRPr>
          </a:p>
          <a:p>
            <a:pPr marL="285750" indent="-285750">
              <a:lnSpc>
                <a:spcPct val="150000"/>
              </a:lnSpc>
              <a:buFont typeface="Arial" panose="020B0604020202020204" pitchFamily="34" charset="0"/>
              <a:buChar char="•"/>
            </a:pPr>
            <a:r>
              <a:rPr lang="en-US" sz="1400" dirty="0">
                <a:latin typeface="Times New Roman"/>
                <a:cs typeface="Times New Roman"/>
              </a:rPr>
              <a:t>Madeira’s boots originated in the 20</a:t>
            </a:r>
            <a:r>
              <a:rPr lang="en-US" sz="1400" baseline="30000" dirty="0">
                <a:latin typeface="Times New Roman"/>
                <a:cs typeface="Times New Roman"/>
              </a:rPr>
              <a:t>th</a:t>
            </a:r>
            <a:r>
              <a:rPr lang="en-US" sz="1400" dirty="0">
                <a:latin typeface="Times New Roman"/>
                <a:cs typeface="Times New Roman"/>
              </a:rPr>
              <a:t> century;</a:t>
            </a:r>
          </a:p>
          <a:p>
            <a:pPr marL="285750" indent="-285750" algn="l">
              <a:lnSpc>
                <a:spcPct val="150000"/>
              </a:lnSpc>
              <a:buFont typeface="Arial" panose="020B0604020202020204" pitchFamily="34" charset="0"/>
              <a:buChar char="•"/>
            </a:pPr>
            <a:r>
              <a:rPr lang="en-US" sz="1400" dirty="0">
                <a:latin typeface="Times New Roman"/>
                <a:cs typeface="Times New Roman"/>
              </a:rPr>
              <a:t>They were used for many decades due to their characteristics: durability, resistance and impermeability;</a:t>
            </a:r>
          </a:p>
          <a:p>
            <a:pPr marL="285750" indent="-285750" algn="l">
              <a:lnSpc>
                <a:spcPct val="150000"/>
              </a:lnSpc>
              <a:buFont typeface="Arial" panose="020B0604020202020204" pitchFamily="34" charset="0"/>
              <a:buChar char="•"/>
            </a:pPr>
            <a:r>
              <a:rPr lang="en-US" sz="1400" dirty="0">
                <a:latin typeface="Times New Roman"/>
                <a:cs typeface="Times New Roman"/>
              </a:rPr>
              <a:t>It is one of most important crafts of Madeira culture;</a:t>
            </a:r>
          </a:p>
          <a:p>
            <a:pPr marL="285750" indent="-285750" algn="l">
              <a:lnSpc>
                <a:spcPct val="150000"/>
              </a:lnSpc>
              <a:buFont typeface="Arial" panose="020B0604020202020204" pitchFamily="34" charset="0"/>
              <a:buChar char="•"/>
            </a:pPr>
            <a:r>
              <a:rPr lang="en-US" sz="1400" dirty="0">
                <a:latin typeface="Times New Roman"/>
                <a:cs typeface="Times New Roman"/>
              </a:rPr>
              <a:t>Currently used only in folk groups handmade by a few manufacturers.</a:t>
            </a:r>
          </a:p>
          <a:p>
            <a:pPr algn="l"/>
            <a:endParaRPr lang="en-US" sz="1400" dirty="0">
              <a:latin typeface="Times New Roman"/>
              <a:cs typeface="Times New Roman"/>
            </a:endParaRPr>
          </a:p>
        </p:txBody>
      </p:sp>
      <p:pic>
        <p:nvPicPr>
          <p:cNvPr id="6" name="Imagem 6">
            <a:extLst>
              <a:ext uri="{FF2B5EF4-FFF2-40B4-BE49-F238E27FC236}">
                <a16:creationId xmlns:a16="http://schemas.microsoft.com/office/drawing/2014/main" id="{75D71E8E-A870-014A-80AA-41B8D9341FC2}"/>
              </a:ext>
            </a:extLst>
          </p:cNvPr>
          <p:cNvPicPr>
            <a:picLocks noChangeAspect="1"/>
          </p:cNvPicPr>
          <p:nvPr/>
        </p:nvPicPr>
        <p:blipFill>
          <a:blip r:embed="rId2"/>
          <a:stretch>
            <a:fillRect/>
          </a:stretch>
        </p:blipFill>
        <p:spPr>
          <a:xfrm>
            <a:off x="7079636" y="-4927"/>
            <a:ext cx="5108158" cy="3718406"/>
          </a:xfrm>
          <a:prstGeom prst="rect">
            <a:avLst/>
          </a:prstGeom>
        </p:spPr>
      </p:pic>
      <p:pic>
        <p:nvPicPr>
          <p:cNvPr id="2050" name="Picture 2" descr="Bordado da Madeira, contando histórias e tradições, ponto a ponto - Revista  RUA">
            <a:extLst>
              <a:ext uri="{FF2B5EF4-FFF2-40B4-BE49-F238E27FC236}">
                <a16:creationId xmlns:a16="http://schemas.microsoft.com/office/drawing/2014/main" id="{8202C73D-DAE0-4BD6-8CFE-D6F2DBBCB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69" y="3534439"/>
            <a:ext cx="3231164" cy="2750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rdado Madeira | Madeira Embroidery - Parque Temático da Madeira">
            <a:extLst>
              <a:ext uri="{FF2B5EF4-FFF2-40B4-BE49-F238E27FC236}">
                <a16:creationId xmlns:a16="http://schemas.microsoft.com/office/drawing/2014/main" id="{CB87CB28-C59D-4187-B078-4EF97DCF3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90491"/>
            <a:ext cx="2443395" cy="319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1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E6031-678B-4428-85ED-00BCFD6EC1B0}"/>
              </a:ext>
            </a:extLst>
          </p:cNvPr>
          <p:cNvSpPr>
            <a:spLocks noGrp="1"/>
          </p:cNvSpPr>
          <p:nvPr>
            <p:ph type="title"/>
          </p:nvPr>
        </p:nvSpPr>
        <p:spPr>
          <a:xfrm>
            <a:off x="215649" y="-23816"/>
            <a:ext cx="5177251" cy="547146"/>
          </a:xfrm>
        </p:spPr>
        <p:txBody>
          <a:bodyPr>
            <a:normAutofit/>
          </a:bodyPr>
          <a:lstStyle/>
          <a:p>
            <a:r>
              <a:rPr lang="pt-PT" sz="1800" dirty="0" err="1">
                <a:latin typeface="Times New Roman"/>
                <a:cs typeface="Times New Roman"/>
              </a:rPr>
              <a:t>Azores</a:t>
            </a:r>
            <a:r>
              <a:rPr lang="pt-PT" sz="1800" dirty="0">
                <a:latin typeface="Times New Roman"/>
                <a:cs typeface="Times New Roman"/>
              </a:rPr>
              <a:t> </a:t>
            </a:r>
            <a:r>
              <a:rPr lang="pt-PT" sz="1800" dirty="0" err="1">
                <a:latin typeface="Times New Roman"/>
                <a:cs typeface="Times New Roman"/>
              </a:rPr>
              <a:t>Region</a:t>
            </a:r>
            <a:r>
              <a:rPr lang="pt-PT" sz="1800" dirty="0">
                <a:latin typeface="Times New Roman"/>
                <a:cs typeface="Times New Roman"/>
              </a:rPr>
              <a:t> </a:t>
            </a:r>
            <a:endParaRPr lang="pt-BR" sz="1800" dirty="0">
              <a:latin typeface="Times New Roman"/>
              <a:cs typeface="Times New Roman"/>
            </a:endParaRPr>
          </a:p>
        </p:txBody>
      </p:sp>
      <p:sp>
        <p:nvSpPr>
          <p:cNvPr id="3" name="Espaço Reservado para Conteúdo 2">
            <a:extLst>
              <a:ext uri="{FF2B5EF4-FFF2-40B4-BE49-F238E27FC236}">
                <a16:creationId xmlns:a16="http://schemas.microsoft.com/office/drawing/2014/main" id="{A3728342-4354-446B-B1A9-8A243C43D857}"/>
              </a:ext>
            </a:extLst>
          </p:cNvPr>
          <p:cNvSpPr>
            <a:spLocks noGrp="1"/>
          </p:cNvSpPr>
          <p:nvPr>
            <p:ph idx="1"/>
          </p:nvPr>
        </p:nvSpPr>
        <p:spPr>
          <a:xfrm>
            <a:off x="64956" y="667493"/>
            <a:ext cx="6895981" cy="2690847"/>
          </a:xfrm>
        </p:spPr>
        <p:txBody>
          <a:bodyPr vert="horz" lIns="0" tIns="0" rIns="0" bIns="0" rtlCol="0" anchor="t">
            <a:noAutofit/>
          </a:bodyPr>
          <a:lstStyle/>
          <a:p>
            <a:pPr>
              <a:buNone/>
            </a:pPr>
            <a:r>
              <a:rPr lang="pt-PT" sz="1400" b="1" i="1" dirty="0">
                <a:latin typeface="Times New Roman"/>
                <a:cs typeface="Times New Roman"/>
              </a:rPr>
              <a:t>Christmas </a:t>
            </a:r>
            <a:r>
              <a:rPr lang="pt-PT" sz="1400" b="1" i="1" dirty="0" err="1">
                <a:latin typeface="Times New Roman"/>
                <a:cs typeface="Times New Roman"/>
              </a:rPr>
              <a:t>Crib</a:t>
            </a:r>
            <a:r>
              <a:rPr lang="pt-PT" sz="1400" b="1" i="1" dirty="0">
                <a:latin typeface="Times New Roman"/>
                <a:cs typeface="Times New Roman"/>
              </a:rPr>
              <a:t> </a:t>
            </a:r>
            <a:r>
              <a:rPr lang="pt-PT" sz="1400" b="1" i="1" dirty="0" err="1">
                <a:latin typeface="Times New Roman"/>
                <a:cs typeface="Times New Roman"/>
              </a:rPr>
              <a:t>from</a:t>
            </a:r>
            <a:r>
              <a:rPr lang="pt-PT" sz="1400" b="1" i="1" dirty="0">
                <a:latin typeface="Times New Roman"/>
                <a:cs typeface="Times New Roman"/>
              </a:rPr>
              <a:t> </a:t>
            </a:r>
            <a:r>
              <a:rPr lang="pt-PT" sz="1400" b="1" i="1" dirty="0" err="1">
                <a:latin typeface="Times New Roman"/>
                <a:cs typeface="Times New Roman"/>
              </a:rPr>
              <a:t>Lapinha</a:t>
            </a:r>
            <a:endParaRPr lang="pt-BR" sz="1400" b="1" i="1" dirty="0">
              <a:latin typeface="Times New Roman"/>
              <a:cs typeface="Times New Roman"/>
            </a:endParaRPr>
          </a:p>
          <a:p>
            <a:pPr>
              <a:buFont typeface="Arial"/>
              <a:buChar char="•"/>
            </a:pPr>
            <a:r>
              <a:rPr lang="pt-PT" sz="1400" dirty="0" err="1">
                <a:latin typeface="Times New Roman" panose="02020603050405020304" pitchFamily="18" charset="0"/>
                <a:ea typeface="+mn-lt"/>
                <a:cs typeface="Times New Roman" panose="02020603050405020304" pitchFamily="18" charset="0"/>
              </a:rPr>
              <a:t>They</a:t>
            </a:r>
            <a:r>
              <a:rPr lang="pt-PT" sz="1400" dirty="0">
                <a:latin typeface="Times New Roman" panose="02020603050405020304" pitchFamily="18" charset="0"/>
                <a:ea typeface="+mn-lt"/>
                <a:cs typeface="Times New Roman" panose="02020603050405020304" pitchFamily="18" charset="0"/>
              </a:rPr>
              <a:t> are miniature Christmas </a:t>
            </a:r>
            <a:r>
              <a:rPr lang="pt-PT" sz="1400" dirty="0" err="1">
                <a:latin typeface="Times New Roman" panose="02020603050405020304" pitchFamily="18" charset="0"/>
                <a:ea typeface="+mn-lt"/>
                <a:cs typeface="Times New Roman" panose="02020603050405020304" pitchFamily="18" charset="0"/>
              </a:rPr>
              <a:t>cribs</a:t>
            </a:r>
            <a:r>
              <a:rPr lang="pt-PT" sz="1400" dirty="0">
                <a:latin typeface="Times New Roman" panose="02020603050405020304" pitchFamily="18" charset="0"/>
                <a:ea typeface="+mn-lt"/>
                <a:cs typeface="Times New Roman" panose="02020603050405020304" pitchFamily="18" charset="0"/>
              </a:rPr>
              <a:t>, a cultural </a:t>
            </a:r>
            <a:r>
              <a:rPr lang="pt-PT" sz="1400" dirty="0" err="1">
                <a:latin typeface="Times New Roman" panose="02020603050405020304" pitchFamily="18" charset="0"/>
                <a:ea typeface="+mn-lt"/>
                <a:cs typeface="Times New Roman" panose="02020603050405020304" pitchFamily="18" charset="0"/>
              </a:rPr>
              <a:t>art</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from</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Azores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especially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from</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Island </a:t>
            </a:r>
            <a:r>
              <a:rPr lang="pt-PT" sz="1400" dirty="0" err="1">
                <a:latin typeface="Times New Roman" panose="02020603050405020304" pitchFamily="18" charset="0"/>
                <a:ea typeface="+mn-lt"/>
                <a:cs typeface="Times New Roman" panose="02020603050405020304" pitchFamily="18" charset="0"/>
              </a:rPr>
              <a:t>of</a:t>
            </a:r>
            <a:r>
              <a:rPr lang="pt-PT" sz="1400" dirty="0">
                <a:latin typeface="Times New Roman" panose="02020603050405020304" pitchFamily="18" charset="0"/>
                <a:ea typeface="+mn-lt"/>
                <a:cs typeface="Times New Roman" panose="02020603050405020304" pitchFamily="18" charset="0"/>
              </a:rPr>
              <a:t> S. Miguel;</a:t>
            </a:r>
            <a:endParaRPr lang="en-US" sz="1400" dirty="0">
              <a:latin typeface="Times New Roman" panose="02020603050405020304" pitchFamily="18" charset="0"/>
              <a:ea typeface="+mn-lt"/>
              <a:cs typeface="Times New Roman" panose="02020603050405020304" pitchFamily="18" charset="0"/>
            </a:endParaRPr>
          </a:p>
          <a:p>
            <a:pPr>
              <a:buFont typeface="Arial"/>
              <a:buChar char="•"/>
            </a:pPr>
            <a:r>
              <a:rPr lang="pt-PT" sz="1400" dirty="0" err="1">
                <a:latin typeface="Times New Roman" panose="02020603050405020304" pitchFamily="18" charset="0"/>
                <a:ea typeface="+mn-lt"/>
                <a:cs typeface="Times New Roman" panose="02020603050405020304" pitchFamily="18" charset="0"/>
              </a:rPr>
              <a:t>They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were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first</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created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by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hands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of</a:t>
            </a:r>
            <a:r>
              <a:rPr lang="pt-PT" sz="1400" dirty="0">
                <a:latin typeface="Times New Roman" panose="02020603050405020304" pitchFamily="18" charset="0"/>
                <a:ea typeface="+mn-lt"/>
                <a:cs typeface="Times New Roman" panose="02020603050405020304" pitchFamily="18" charset="0"/>
              </a:rPr>
              <a:t> nuns in </a:t>
            </a:r>
            <a:r>
              <a:rPr lang="pt-PT" sz="1400" dirty="0" err="1">
                <a:latin typeface="Times New Roman" panose="02020603050405020304" pitchFamily="18" charset="0"/>
                <a:ea typeface="+mn-lt"/>
                <a:cs typeface="Times New Roman" panose="02020603050405020304" pitchFamily="18" charset="0"/>
              </a:rPr>
              <a:t>religious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convents</a:t>
            </a:r>
            <a:r>
              <a:rPr lang="pt-PT" sz="1400" dirty="0">
                <a:latin typeface="Times New Roman" panose="02020603050405020304" pitchFamily="18" charset="0"/>
                <a:ea typeface="+mn-lt"/>
                <a:cs typeface="Times New Roman" panose="02020603050405020304" pitchFamily="18" charset="0"/>
              </a:rPr>
              <a:t>, in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16th </a:t>
            </a:r>
            <a:r>
              <a:rPr lang="pt-PT" sz="1400" dirty="0" err="1">
                <a:latin typeface="Times New Roman" panose="02020603050405020304" pitchFamily="18" charset="0"/>
                <a:ea typeface="+mn-lt"/>
                <a:cs typeface="Times New Roman" panose="02020603050405020304" pitchFamily="18" charset="0"/>
              </a:rPr>
              <a:t>century</a:t>
            </a:r>
            <a:r>
              <a:rPr lang="pt-PT" sz="1400" dirty="0">
                <a:latin typeface="Times New Roman" panose="02020603050405020304" pitchFamily="18" charset="0"/>
                <a:ea typeface="+mn-lt"/>
                <a:cs typeface="Times New Roman" panose="02020603050405020304" pitchFamily="18" charset="0"/>
              </a:rPr>
              <a:t>;</a:t>
            </a:r>
            <a:endParaRPr lang="en-US" sz="1400" dirty="0">
              <a:latin typeface="Times New Roman" panose="02020603050405020304" pitchFamily="18" charset="0"/>
              <a:ea typeface="+mn-lt"/>
              <a:cs typeface="Times New Roman" panose="02020603050405020304" pitchFamily="18" charset="0"/>
            </a:endParaRPr>
          </a:p>
          <a:p>
            <a:pPr>
              <a:buFont typeface="Arial"/>
              <a:buChar char="•"/>
            </a:pPr>
            <a:r>
              <a:rPr lang="pt-PT" sz="1400" dirty="0" err="1">
                <a:latin typeface="Times New Roman" panose="02020603050405020304" pitchFamily="18" charset="0"/>
                <a:ea typeface="+mn-lt"/>
                <a:cs typeface="Times New Roman" panose="02020603050405020304" pitchFamily="18" charset="0"/>
              </a:rPr>
              <a:t>They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were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decorated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with</a:t>
            </a:r>
            <a:r>
              <a:rPr lang="pt-PT" sz="1400" dirty="0">
                <a:latin typeface="Times New Roman" panose="02020603050405020304" pitchFamily="18" charset="0"/>
                <a:ea typeface="+mn-lt"/>
                <a:cs typeface="Times New Roman" panose="02020603050405020304" pitchFamily="18" charset="0"/>
              </a:rPr>
              <a:t> natural </a:t>
            </a:r>
            <a:r>
              <a:rPr lang="pt-PT" sz="1400" dirty="0" err="1">
                <a:latin typeface="Times New Roman" panose="02020603050405020304" pitchFamily="18" charset="0"/>
                <a:ea typeface="+mn-lt"/>
                <a:cs typeface="Times New Roman" panose="02020603050405020304" pitchFamily="18" charset="0"/>
              </a:rPr>
              <a:t>artifacts</a:t>
            </a:r>
            <a:r>
              <a:rPr lang="pt-PT" sz="1400" dirty="0">
                <a:latin typeface="Times New Roman" panose="02020603050405020304" pitchFamily="18" charset="0"/>
                <a:ea typeface="+mn-lt"/>
                <a:cs typeface="Times New Roman" panose="02020603050405020304" pitchFamily="18" charset="0"/>
              </a:rPr>
              <a:t> nuns </a:t>
            </a:r>
            <a:r>
              <a:rPr lang="pt-PT" sz="1400" dirty="0" err="1">
                <a:latin typeface="Times New Roman" panose="02020603050405020304" pitchFamily="18" charset="0"/>
                <a:ea typeface="+mn-lt"/>
                <a:cs typeface="Times New Roman" panose="02020603050405020304" pitchFamily="18" charset="0"/>
              </a:rPr>
              <a:t>had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available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at</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time: </a:t>
            </a:r>
            <a:r>
              <a:rPr lang="pt-PT" sz="1400" dirty="0" err="1">
                <a:latin typeface="Times New Roman" panose="02020603050405020304" pitchFamily="18" charset="0"/>
                <a:ea typeface="+mn-lt"/>
                <a:cs typeface="Times New Roman" panose="02020603050405020304" pitchFamily="18" charset="0"/>
              </a:rPr>
              <a:t>flowers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shells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fish</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scales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dried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moss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bird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feathers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cooton</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paper</a:t>
            </a:r>
            <a:r>
              <a:rPr lang="pt-PT" sz="1400" dirty="0">
                <a:latin typeface="Times New Roman" panose="02020603050405020304" pitchFamily="18" charset="0"/>
                <a:ea typeface="+mn-lt"/>
                <a:cs typeface="Times New Roman" panose="02020603050405020304" pitchFamily="18" charset="0"/>
              </a:rPr>
              <a:t>…</a:t>
            </a:r>
            <a:endParaRPr lang="en-US" sz="1400" dirty="0">
              <a:latin typeface="Times New Roman" panose="02020603050405020304" pitchFamily="18" charset="0"/>
              <a:ea typeface="+mn-lt"/>
              <a:cs typeface="Times New Roman" panose="02020603050405020304" pitchFamily="18" charset="0"/>
            </a:endParaRPr>
          </a:p>
          <a:p>
            <a:pPr>
              <a:buFont typeface="Arial"/>
              <a:buChar char="•"/>
            </a:pP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central </a:t>
            </a:r>
            <a:r>
              <a:rPr lang="pt-PT" sz="1400" dirty="0" err="1">
                <a:latin typeface="Times New Roman" panose="02020603050405020304" pitchFamily="18" charset="0"/>
                <a:ea typeface="+mn-lt"/>
                <a:cs typeface="Times New Roman" panose="02020603050405020304" pitchFamily="18" charset="0"/>
              </a:rPr>
              <a:t>theme</a:t>
            </a:r>
            <a:r>
              <a:rPr lang="pt-PT" sz="1400" dirty="0">
                <a:latin typeface="Times New Roman" panose="02020603050405020304" pitchFamily="18" charset="0"/>
                <a:ea typeface="+mn-lt"/>
                <a:cs typeface="Times New Roman" panose="02020603050405020304" pitchFamily="18" charset="0"/>
              </a:rPr>
              <a:t> are </a:t>
            </a:r>
            <a:r>
              <a:rPr lang="pt-PT" sz="1400" dirty="0" err="1">
                <a:latin typeface="Times New Roman" panose="02020603050405020304" pitchFamily="18" charset="0"/>
                <a:ea typeface="+mn-lt"/>
                <a:cs typeface="Times New Roman" panose="02020603050405020304" pitchFamily="18" charset="0"/>
              </a:rPr>
              <a:t>nativity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scenes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Holy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Family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and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birth</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of</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Baby Jesus, as </a:t>
            </a:r>
            <a:r>
              <a:rPr lang="pt-PT" sz="1400" dirty="0" err="1">
                <a:latin typeface="Times New Roman" panose="02020603050405020304" pitchFamily="18" charset="0"/>
                <a:ea typeface="+mn-lt"/>
                <a:cs typeface="Times New Roman" panose="02020603050405020304" pitchFamily="18" charset="0"/>
              </a:rPr>
              <a:t>well</a:t>
            </a:r>
            <a:r>
              <a:rPr lang="pt-PT" sz="1400" dirty="0">
                <a:latin typeface="Times New Roman" panose="02020603050405020304" pitchFamily="18" charset="0"/>
                <a:ea typeface="+mn-lt"/>
                <a:cs typeface="Times New Roman" panose="02020603050405020304" pitchFamily="18" charset="0"/>
              </a:rPr>
              <a:t> as </a:t>
            </a:r>
            <a:r>
              <a:rPr lang="pt-PT" sz="1400" dirty="0" err="1">
                <a:latin typeface="Times New Roman" panose="02020603050405020304" pitchFamily="18" charset="0"/>
                <a:ea typeface="+mn-lt"/>
                <a:cs typeface="Times New Roman" panose="02020603050405020304" pitchFamily="18" charset="0"/>
              </a:rPr>
              <a:t>daily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life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activities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of</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a:t>
            </a:r>
            <a:r>
              <a:rPr lang="pt-PT" sz="1400" dirty="0">
                <a:latin typeface="Times New Roman" panose="02020603050405020304" pitchFamily="18" charset="0"/>
                <a:ea typeface="+mn-lt"/>
                <a:cs typeface="Times New Roman" panose="02020603050405020304" pitchFamily="18" charset="0"/>
              </a:rPr>
              <a:t> time;</a:t>
            </a:r>
            <a:endParaRPr lang="en-US" sz="1400" dirty="0">
              <a:latin typeface="Times New Roman" panose="02020603050405020304" pitchFamily="18" charset="0"/>
              <a:ea typeface="+mn-lt"/>
              <a:cs typeface="Times New Roman" panose="02020603050405020304" pitchFamily="18" charset="0"/>
            </a:endParaRPr>
          </a:p>
          <a:p>
            <a:pPr>
              <a:buFont typeface="Arial"/>
              <a:buChar char="•"/>
            </a:pPr>
            <a:r>
              <a:rPr lang="pt-PT" sz="1400" dirty="0">
                <a:latin typeface="Times New Roman" panose="02020603050405020304" pitchFamily="18" charset="0"/>
                <a:ea typeface="+mn-lt"/>
                <a:cs typeface="Times New Roman" panose="02020603050405020304" pitchFamily="18" charset="0"/>
              </a:rPr>
              <a:t>As </a:t>
            </a:r>
            <a:r>
              <a:rPr lang="pt-PT" sz="1400" dirty="0" err="1">
                <a:latin typeface="Times New Roman" panose="02020603050405020304" pitchFamily="18" charset="0"/>
                <a:ea typeface="+mn-lt"/>
                <a:cs typeface="Times New Roman" panose="02020603050405020304" pitchFamily="18" charset="0"/>
              </a:rPr>
              <a:t>delicate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pieces</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they</a:t>
            </a:r>
            <a:r>
              <a:rPr lang="pt-PT" sz="1400" dirty="0">
                <a:latin typeface="Times New Roman" panose="02020603050405020304" pitchFamily="18" charset="0"/>
                <a:ea typeface="+mn-lt"/>
                <a:cs typeface="Times New Roman" panose="02020603050405020304" pitchFamily="18" charset="0"/>
              </a:rPr>
              <a:t> are </a:t>
            </a:r>
            <a:r>
              <a:rPr lang="pt-PT" sz="1400" dirty="0" err="1">
                <a:latin typeface="Times New Roman" panose="02020603050405020304" pitchFamily="18" charset="0"/>
                <a:ea typeface="+mn-lt"/>
                <a:cs typeface="Times New Roman" panose="02020603050405020304" pitchFamily="18" charset="0"/>
              </a:rPr>
              <a:t>kept</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inside</a:t>
            </a:r>
            <a:r>
              <a:rPr lang="pt-PT" sz="1400" dirty="0">
                <a:latin typeface="Times New Roman" panose="02020603050405020304" pitchFamily="18" charset="0"/>
                <a:ea typeface="+mn-lt"/>
                <a:cs typeface="Times New Roman" panose="02020603050405020304" pitchFamily="18" charset="0"/>
              </a:rPr>
              <a:t> domes </a:t>
            </a:r>
            <a:r>
              <a:rPr lang="pt-PT" sz="1400" dirty="0" err="1">
                <a:latin typeface="Times New Roman" panose="02020603050405020304" pitchFamily="18" charset="0"/>
                <a:ea typeface="+mn-lt"/>
                <a:cs typeface="Times New Roman" panose="02020603050405020304" pitchFamily="18" charset="0"/>
              </a:rPr>
              <a:t>or</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glass</a:t>
            </a:r>
            <a:r>
              <a:rPr lang="pt-PT" sz="1400" dirty="0">
                <a:latin typeface="Times New Roman" panose="02020603050405020304" pitchFamily="18" charset="0"/>
                <a:ea typeface="+mn-lt"/>
                <a:cs typeface="Times New Roman" panose="02020603050405020304" pitchFamily="18" charset="0"/>
              </a:rPr>
              <a:t> boxes to </a:t>
            </a:r>
            <a:r>
              <a:rPr lang="pt-PT" sz="1400" dirty="0" err="1">
                <a:latin typeface="Times New Roman" panose="02020603050405020304" pitchFamily="18" charset="0"/>
                <a:ea typeface="+mn-lt"/>
                <a:cs typeface="Times New Roman" panose="02020603050405020304" pitchFamily="18" charset="0"/>
              </a:rPr>
              <a:t>be</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exhibited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and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easily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appreciated</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by</a:t>
            </a:r>
            <a:r>
              <a:rPr lang="pt-PT" sz="1400" dirty="0">
                <a:latin typeface="Times New Roman" panose="02020603050405020304" pitchFamily="18" charset="0"/>
                <a:ea typeface="+mn-lt"/>
                <a:cs typeface="Times New Roman" panose="02020603050405020304" pitchFamily="18" charset="0"/>
              </a:rPr>
              <a:t> </a:t>
            </a:r>
            <a:r>
              <a:rPr lang="pt-PT" sz="1400" dirty="0" err="1">
                <a:latin typeface="Times New Roman" panose="02020603050405020304" pitchFamily="18" charset="0"/>
                <a:ea typeface="+mn-lt"/>
                <a:cs typeface="Times New Roman" panose="02020603050405020304" pitchFamily="18" charset="0"/>
              </a:rPr>
              <a:t>everyone</a:t>
            </a:r>
            <a:r>
              <a:rPr lang="pt-PT" sz="1400" dirty="0">
                <a:latin typeface="Times New Roman" panose="02020603050405020304" pitchFamily="18" charset="0"/>
                <a:ea typeface="+mn-lt"/>
                <a:cs typeface="Times New Roman" panose="02020603050405020304" pitchFamily="18" charset="0"/>
              </a:rPr>
              <a:t>.</a:t>
            </a:r>
          </a:p>
          <a:p>
            <a:pPr marL="0" indent="0">
              <a:buNone/>
            </a:pPr>
            <a:endParaRPr lang="pt-BR" sz="1400" dirty="0">
              <a:latin typeface="Elephant"/>
              <a:ea typeface="+mn-lt"/>
              <a:cs typeface="+mn-lt"/>
            </a:endParaRPr>
          </a:p>
          <a:p>
            <a:pPr marL="0" indent="0">
              <a:buNone/>
            </a:pPr>
            <a:endParaRPr lang="pt-PT" sz="1400" dirty="0">
              <a:ea typeface="+mn-lt"/>
              <a:cs typeface="+mn-lt"/>
            </a:endParaRPr>
          </a:p>
          <a:p>
            <a:pPr>
              <a:buFont typeface="Arial"/>
              <a:buChar char="•"/>
            </a:pPr>
            <a:endParaRPr lang="pt-PT" sz="1400" dirty="0">
              <a:latin typeface="Gill Sans Nova"/>
            </a:endParaRPr>
          </a:p>
          <a:p>
            <a:pPr marL="0" indent="0">
              <a:buNone/>
            </a:pPr>
            <a:endParaRPr lang="pt-BR" sz="1400" dirty="0">
              <a:latin typeface="Elephant"/>
            </a:endParaRPr>
          </a:p>
        </p:txBody>
      </p:sp>
      <p:sp>
        <p:nvSpPr>
          <p:cNvPr id="4" name="CaixaDeTexto 3">
            <a:extLst>
              <a:ext uri="{FF2B5EF4-FFF2-40B4-BE49-F238E27FC236}">
                <a16:creationId xmlns:a16="http://schemas.microsoft.com/office/drawing/2014/main" id="{ECECB222-492C-449C-97D3-DBAAF2BEE7AD}"/>
              </a:ext>
            </a:extLst>
          </p:cNvPr>
          <p:cNvSpPr txBox="1"/>
          <p:nvPr/>
        </p:nvSpPr>
        <p:spPr>
          <a:xfrm>
            <a:off x="6965907" y="4183241"/>
            <a:ext cx="5015413" cy="2903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1500" b="1" i="1" dirty="0" err="1">
                <a:latin typeface="Times New Roman"/>
                <a:cs typeface="Times New Roman"/>
              </a:rPr>
              <a:t>Sculpture</a:t>
            </a:r>
            <a:r>
              <a:rPr lang="pt-PT" sz="1500" b="1" i="1" dirty="0">
                <a:latin typeface="Times New Roman"/>
                <a:cs typeface="Times New Roman"/>
              </a:rPr>
              <a:t> in </a:t>
            </a:r>
            <a:r>
              <a:rPr lang="pt-PT" sz="1500" b="1" i="1" dirty="0" err="1">
                <a:latin typeface="Times New Roman"/>
                <a:cs typeface="Times New Roman"/>
              </a:rPr>
              <a:t>fig</a:t>
            </a:r>
            <a:r>
              <a:rPr lang="pt-PT" sz="1500" b="1" i="1" dirty="0">
                <a:latin typeface="Times New Roman"/>
                <a:cs typeface="Times New Roman"/>
              </a:rPr>
              <a:t> </a:t>
            </a:r>
            <a:r>
              <a:rPr lang="pt-PT" sz="1500" b="1" i="1" dirty="0" err="1">
                <a:latin typeface="Times New Roman"/>
                <a:cs typeface="Times New Roman"/>
              </a:rPr>
              <a:t>tree</a:t>
            </a:r>
            <a:r>
              <a:rPr lang="pt-PT" sz="1500" b="1" i="1" dirty="0">
                <a:latin typeface="Times New Roman"/>
                <a:cs typeface="Times New Roman"/>
              </a:rPr>
              <a:t> </a:t>
            </a:r>
            <a:r>
              <a:rPr lang="pt-PT" sz="1500" b="1" i="1" dirty="0" err="1">
                <a:latin typeface="Times New Roman"/>
                <a:cs typeface="Times New Roman"/>
              </a:rPr>
              <a:t>kernels</a:t>
            </a:r>
            <a:r>
              <a:rPr lang="pt-PT" sz="1400" dirty="0">
                <a:latin typeface="Times New Roman"/>
                <a:ea typeface="+mn-lt"/>
                <a:cs typeface="+mn-lt"/>
              </a:rPr>
              <a:t> </a:t>
            </a:r>
          </a:p>
          <a:p>
            <a:pPr marL="285750" indent="-285750">
              <a:spcBef>
                <a:spcPts val="1000"/>
              </a:spcBef>
              <a:buFont typeface="Arial"/>
              <a:buChar char="•"/>
            </a:pPr>
            <a:r>
              <a:rPr lang="pt-PT" sz="1400" dirty="0" err="1">
                <a:latin typeface="Times New Roman"/>
                <a:ea typeface="+mn-lt"/>
                <a:cs typeface="+mn-lt"/>
              </a:rPr>
              <a:t>They</a:t>
            </a:r>
            <a:r>
              <a:rPr lang="pt-PT" sz="1400" dirty="0">
                <a:latin typeface="Times New Roman"/>
                <a:ea typeface="+mn-lt"/>
                <a:cs typeface="+mn-lt"/>
              </a:rPr>
              <a:t> are </a:t>
            </a:r>
            <a:r>
              <a:rPr lang="pt-PT" sz="1400" dirty="0" err="1">
                <a:latin typeface="Times New Roman"/>
                <a:ea typeface="+mn-lt"/>
                <a:cs typeface="+mn-lt"/>
              </a:rPr>
              <a:t>small</a:t>
            </a:r>
            <a:r>
              <a:rPr lang="pt-PT" sz="1400" dirty="0">
                <a:latin typeface="Times New Roman"/>
                <a:ea typeface="+mn-lt"/>
                <a:cs typeface="+mn-lt"/>
              </a:rPr>
              <a:t> </a:t>
            </a:r>
            <a:r>
              <a:rPr lang="pt-PT" sz="1400" dirty="0" err="1">
                <a:latin typeface="Times New Roman"/>
                <a:ea typeface="+mn-lt"/>
                <a:cs typeface="+mn-lt"/>
              </a:rPr>
              <a:t>pieces</a:t>
            </a:r>
            <a:r>
              <a:rPr lang="pt-PT" sz="1400" dirty="0">
                <a:latin typeface="Times New Roman"/>
                <a:ea typeface="+mn-lt"/>
                <a:cs typeface="+mn-lt"/>
              </a:rPr>
              <a:t> </a:t>
            </a:r>
            <a:r>
              <a:rPr lang="pt-PT" sz="1400" dirty="0" err="1">
                <a:latin typeface="Times New Roman"/>
                <a:ea typeface="+mn-lt"/>
                <a:cs typeface="+mn-lt"/>
              </a:rPr>
              <a:t>made</a:t>
            </a:r>
            <a:r>
              <a:rPr lang="pt-PT" sz="1400" dirty="0">
                <a:latin typeface="Times New Roman"/>
                <a:ea typeface="+mn-lt"/>
                <a:cs typeface="+mn-lt"/>
              </a:rPr>
              <a:t> f</a:t>
            </a:r>
            <a:r>
              <a:rPr lang="en-US" sz="1400" dirty="0">
                <a:latin typeface="Times New Roman"/>
                <a:ea typeface="+mn-lt"/>
                <a:cs typeface="+mn-lt"/>
              </a:rPr>
              <a:t>rom the white matter of the core of </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branches</a:t>
            </a:r>
            <a:r>
              <a:rPr lang="pt-PT" sz="1400" dirty="0">
                <a:latin typeface="Times New Roman"/>
                <a:ea typeface="+mn-lt"/>
                <a:cs typeface="+mn-lt"/>
              </a:rPr>
              <a:t> </a:t>
            </a:r>
            <a:r>
              <a:rPr lang="pt-PT" sz="1400" dirty="0" err="1">
                <a:latin typeface="Times New Roman"/>
                <a:ea typeface="+mn-lt"/>
                <a:cs typeface="+mn-lt"/>
              </a:rPr>
              <a:t>of</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fig</a:t>
            </a:r>
            <a:r>
              <a:rPr lang="pt-PT" sz="1400" dirty="0">
                <a:latin typeface="Times New Roman"/>
                <a:ea typeface="+mn-lt"/>
                <a:cs typeface="+mn-lt"/>
              </a:rPr>
              <a:t> </a:t>
            </a:r>
            <a:r>
              <a:rPr lang="pt-PT" sz="1400" dirty="0" err="1">
                <a:latin typeface="Times New Roman"/>
                <a:ea typeface="+mn-lt"/>
                <a:cs typeface="+mn-lt"/>
              </a:rPr>
              <a:t>tree</a:t>
            </a:r>
            <a:r>
              <a:rPr lang="pt-PT" sz="1400" dirty="0">
                <a:latin typeface="Times New Roman"/>
                <a:ea typeface="+mn-lt"/>
                <a:cs typeface="+mn-lt"/>
              </a:rPr>
              <a:t>;</a:t>
            </a:r>
            <a:endParaRPr lang="en-US" sz="1400" dirty="0">
              <a:latin typeface="Times New Roman"/>
              <a:ea typeface="+mn-lt"/>
              <a:cs typeface="+mn-lt"/>
            </a:endParaRPr>
          </a:p>
          <a:p>
            <a:pPr marL="285750" indent="-285750">
              <a:spcBef>
                <a:spcPts val="1000"/>
              </a:spcBef>
              <a:buFont typeface="Arial"/>
              <a:buChar char="•"/>
            </a:pP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artisan</a:t>
            </a:r>
            <a:r>
              <a:rPr lang="pt-PT" sz="1400" dirty="0">
                <a:latin typeface="Times New Roman"/>
                <a:ea typeface="+mn-lt"/>
                <a:cs typeface="+mn-lt"/>
              </a:rPr>
              <a:t>, </a:t>
            </a:r>
            <a:r>
              <a:rPr lang="pt-PT" sz="1400" dirty="0" err="1">
                <a:latin typeface="Times New Roman"/>
                <a:ea typeface="+mn-lt"/>
                <a:cs typeface="+mn-lt"/>
              </a:rPr>
              <a:t>with</a:t>
            </a:r>
            <a:r>
              <a:rPr lang="pt-PT" sz="1400" dirty="0">
                <a:latin typeface="Times New Roman"/>
                <a:ea typeface="+mn-lt"/>
                <a:cs typeface="+mn-lt"/>
              </a:rPr>
              <a:t> </a:t>
            </a:r>
            <a:r>
              <a:rPr lang="pt-PT" sz="1400" dirty="0" err="1">
                <a:latin typeface="Times New Roman"/>
                <a:ea typeface="+mn-lt"/>
                <a:cs typeface="+mn-lt"/>
              </a:rPr>
              <a:t>patience</a:t>
            </a:r>
            <a:r>
              <a:rPr lang="pt-PT" sz="1400" dirty="0">
                <a:latin typeface="Times New Roman"/>
                <a:ea typeface="+mn-lt"/>
                <a:cs typeface="+mn-lt"/>
              </a:rPr>
              <a:t> </a:t>
            </a:r>
            <a:r>
              <a:rPr lang="pt-PT" sz="1400" dirty="0" err="1">
                <a:latin typeface="Times New Roman"/>
                <a:ea typeface="+mn-lt"/>
                <a:cs typeface="+mn-lt"/>
              </a:rPr>
              <a:t>and</a:t>
            </a:r>
            <a:r>
              <a:rPr lang="pt-PT" sz="1400" dirty="0">
                <a:latin typeface="Times New Roman"/>
                <a:ea typeface="+mn-lt"/>
                <a:cs typeface="+mn-lt"/>
              </a:rPr>
              <a:t> a </a:t>
            </a:r>
            <a:r>
              <a:rPr lang="pt-PT" sz="1400" dirty="0" err="1">
                <a:latin typeface="Times New Roman"/>
                <a:ea typeface="+mn-lt"/>
                <a:cs typeface="+mn-lt"/>
              </a:rPr>
              <a:t>steady</a:t>
            </a:r>
            <a:r>
              <a:rPr lang="pt-PT" sz="1400" dirty="0">
                <a:latin typeface="Times New Roman"/>
                <a:ea typeface="+mn-lt"/>
                <a:cs typeface="+mn-lt"/>
              </a:rPr>
              <a:t> </a:t>
            </a:r>
            <a:r>
              <a:rPr lang="pt-PT" sz="1400" dirty="0" err="1">
                <a:latin typeface="Times New Roman"/>
                <a:ea typeface="+mn-lt"/>
                <a:cs typeface="+mn-lt"/>
              </a:rPr>
              <a:t>hand</a:t>
            </a:r>
            <a:r>
              <a:rPr lang="pt-PT" sz="1400" dirty="0">
                <a:latin typeface="Times New Roman"/>
                <a:ea typeface="+mn-lt"/>
                <a:cs typeface="+mn-lt"/>
              </a:rPr>
              <a:t>, </a:t>
            </a:r>
            <a:r>
              <a:rPr lang="pt-PT" sz="1400" dirty="0" err="1">
                <a:latin typeface="Times New Roman"/>
                <a:ea typeface="+mn-lt"/>
                <a:cs typeface="+mn-lt"/>
              </a:rPr>
              <a:t>creates</a:t>
            </a:r>
            <a:r>
              <a:rPr lang="pt-PT" sz="1400" dirty="0">
                <a:latin typeface="Times New Roman"/>
                <a:ea typeface="+mn-lt"/>
                <a:cs typeface="+mn-lt"/>
              </a:rPr>
              <a:t> </a:t>
            </a:r>
            <a:r>
              <a:rPr lang="pt-PT" sz="1400" dirty="0" err="1">
                <a:latin typeface="Times New Roman"/>
                <a:ea typeface="+mn-lt"/>
                <a:cs typeface="+mn-lt"/>
              </a:rPr>
              <a:t>beautiful</a:t>
            </a:r>
            <a:r>
              <a:rPr lang="pt-PT" sz="1400" dirty="0">
                <a:latin typeface="Times New Roman"/>
                <a:ea typeface="+mn-lt"/>
                <a:cs typeface="+mn-lt"/>
              </a:rPr>
              <a:t>  </a:t>
            </a:r>
            <a:r>
              <a:rPr lang="pt-PT" sz="1400" dirty="0" err="1">
                <a:latin typeface="Times New Roman"/>
                <a:ea typeface="+mn-lt"/>
                <a:cs typeface="+mn-lt"/>
              </a:rPr>
              <a:t>and</a:t>
            </a:r>
            <a:r>
              <a:rPr lang="pt-PT" sz="1400" dirty="0">
                <a:latin typeface="Times New Roman"/>
                <a:ea typeface="+mn-lt"/>
                <a:cs typeface="+mn-lt"/>
              </a:rPr>
              <a:t> </a:t>
            </a:r>
            <a:r>
              <a:rPr lang="pt-PT" sz="1400" dirty="0" err="1">
                <a:latin typeface="Times New Roman"/>
                <a:ea typeface="+mn-lt"/>
                <a:cs typeface="+mn-lt"/>
              </a:rPr>
              <a:t>delicate</a:t>
            </a:r>
            <a:r>
              <a:rPr lang="pt-PT" sz="1400" dirty="0">
                <a:latin typeface="Times New Roman"/>
                <a:ea typeface="+mn-lt"/>
                <a:cs typeface="+mn-lt"/>
              </a:rPr>
              <a:t> figures;</a:t>
            </a:r>
          </a:p>
          <a:p>
            <a:pPr marL="285750" indent="-285750">
              <a:spcBef>
                <a:spcPts val="1000"/>
              </a:spcBef>
              <a:buFont typeface="Arial"/>
              <a:buChar char="•"/>
            </a:pPr>
            <a:r>
              <a:rPr lang="pt-PT" sz="1400" dirty="0" err="1">
                <a:latin typeface="Times New Roman"/>
                <a:ea typeface="+mn-lt"/>
                <a:cs typeface="+mn-lt"/>
              </a:rPr>
              <a:t>It</a:t>
            </a:r>
            <a:r>
              <a:rPr lang="pt-PT" sz="1400" dirty="0">
                <a:latin typeface="Times New Roman"/>
                <a:ea typeface="+mn-lt"/>
                <a:cs typeface="+mn-lt"/>
              </a:rPr>
              <a:t> </a:t>
            </a:r>
            <a:r>
              <a:rPr lang="pt-PT" sz="1400" dirty="0" err="1">
                <a:latin typeface="Times New Roman"/>
                <a:ea typeface="+mn-lt"/>
                <a:cs typeface="+mn-lt"/>
              </a:rPr>
              <a:t>is</a:t>
            </a:r>
            <a:r>
              <a:rPr lang="pt-PT" sz="1400" dirty="0">
                <a:latin typeface="Times New Roman"/>
                <a:ea typeface="+mn-lt"/>
                <a:cs typeface="+mn-lt"/>
              </a:rPr>
              <a:t> </a:t>
            </a:r>
            <a:r>
              <a:rPr lang="pt-PT" sz="1400" dirty="0" err="1">
                <a:latin typeface="Times New Roman"/>
                <a:ea typeface="+mn-lt"/>
                <a:cs typeface="+mn-lt"/>
              </a:rPr>
              <a:t>said</a:t>
            </a:r>
            <a:r>
              <a:rPr lang="pt-PT" sz="1400" dirty="0">
                <a:latin typeface="Times New Roman"/>
                <a:ea typeface="+mn-lt"/>
                <a:cs typeface="+mn-lt"/>
              </a:rPr>
              <a:t> to </a:t>
            </a:r>
            <a:r>
              <a:rPr lang="pt-PT" sz="1400" dirty="0" err="1">
                <a:latin typeface="Times New Roman"/>
                <a:ea typeface="+mn-lt"/>
                <a:cs typeface="+mn-lt"/>
              </a:rPr>
              <a:t>have</a:t>
            </a:r>
            <a:r>
              <a:rPr lang="pt-PT" sz="1400" dirty="0">
                <a:latin typeface="Times New Roman"/>
                <a:ea typeface="+mn-lt"/>
                <a:cs typeface="+mn-lt"/>
              </a:rPr>
              <a:t> </a:t>
            </a:r>
            <a:r>
              <a:rPr lang="pt-PT" sz="1400" dirty="0" err="1">
                <a:latin typeface="Times New Roman"/>
                <a:ea typeface="+mn-lt"/>
                <a:cs typeface="+mn-lt"/>
              </a:rPr>
              <a:t>emerged</a:t>
            </a:r>
            <a:r>
              <a:rPr lang="pt-PT" sz="1400" dirty="0">
                <a:latin typeface="Times New Roman"/>
                <a:ea typeface="+mn-lt"/>
                <a:cs typeface="+mn-lt"/>
              </a:rPr>
              <a:t> </a:t>
            </a:r>
            <a:r>
              <a:rPr lang="pt-PT" sz="1400" dirty="0" err="1">
                <a:latin typeface="Times New Roman"/>
                <a:ea typeface="+mn-lt"/>
                <a:cs typeface="+mn-lt"/>
              </a:rPr>
              <a:t>within</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a:t>
            </a:r>
            <a:r>
              <a:rPr lang="pt-PT" sz="1400" dirty="0" err="1">
                <a:latin typeface="Times New Roman"/>
                <a:ea typeface="+mn-lt"/>
                <a:cs typeface="+mn-lt"/>
              </a:rPr>
              <a:t>convents</a:t>
            </a:r>
            <a:r>
              <a:rPr lang="pt-PT" sz="1400" dirty="0">
                <a:latin typeface="Times New Roman"/>
                <a:ea typeface="+mn-lt"/>
                <a:cs typeface="+mn-lt"/>
              </a:rPr>
              <a:t> </a:t>
            </a:r>
            <a:r>
              <a:rPr lang="pt-PT" sz="1400" dirty="0" err="1">
                <a:latin typeface="Times New Roman"/>
                <a:ea typeface="+mn-lt"/>
                <a:cs typeface="+mn-lt"/>
              </a:rPr>
              <a:t>of</a:t>
            </a:r>
            <a:r>
              <a:rPr lang="pt-PT" sz="1400" dirty="0">
                <a:latin typeface="Times New Roman"/>
                <a:ea typeface="+mn-lt"/>
                <a:cs typeface="+mn-lt"/>
              </a:rPr>
              <a:t> nuns </a:t>
            </a:r>
            <a:r>
              <a:rPr lang="pt-PT" sz="1400" dirty="0" err="1">
                <a:latin typeface="Times New Roman"/>
                <a:ea typeface="+mn-lt"/>
                <a:cs typeface="+mn-lt"/>
              </a:rPr>
              <a:t>between</a:t>
            </a:r>
            <a:r>
              <a:rPr lang="pt-PT" sz="1400" dirty="0">
                <a:latin typeface="Times New Roman"/>
                <a:ea typeface="+mn-lt"/>
                <a:cs typeface="+mn-lt"/>
              </a:rPr>
              <a:t> </a:t>
            </a:r>
            <a:r>
              <a:rPr lang="pt-PT" sz="1400" dirty="0" err="1">
                <a:latin typeface="Times New Roman"/>
                <a:ea typeface="+mn-lt"/>
                <a:cs typeface="+mn-lt"/>
              </a:rPr>
              <a:t>the</a:t>
            </a:r>
            <a:r>
              <a:rPr lang="pt-PT" sz="1400" dirty="0">
                <a:latin typeface="Times New Roman"/>
                <a:ea typeface="+mn-lt"/>
                <a:cs typeface="+mn-lt"/>
              </a:rPr>
              <a:t> 16 </a:t>
            </a:r>
            <a:r>
              <a:rPr lang="pt-PT" sz="1400" dirty="0" err="1">
                <a:latin typeface="Times New Roman"/>
                <a:ea typeface="+mn-lt"/>
                <a:cs typeface="+mn-lt"/>
              </a:rPr>
              <a:t>and</a:t>
            </a:r>
            <a:r>
              <a:rPr lang="pt-PT" sz="1400" dirty="0">
                <a:latin typeface="Times New Roman"/>
                <a:ea typeface="+mn-lt"/>
                <a:cs typeface="+mn-lt"/>
              </a:rPr>
              <a:t> 19 </a:t>
            </a:r>
            <a:r>
              <a:rPr lang="pt-PT" sz="1400" dirty="0" err="1">
                <a:latin typeface="Times New Roman"/>
                <a:ea typeface="+mn-lt"/>
                <a:cs typeface="+mn-lt"/>
              </a:rPr>
              <a:t>centuries</a:t>
            </a:r>
            <a:r>
              <a:rPr lang="pt-PT" sz="1400" dirty="0">
                <a:latin typeface="Times New Roman"/>
                <a:ea typeface="+mn-lt"/>
                <a:cs typeface="+mn-lt"/>
              </a:rPr>
              <a:t>;</a:t>
            </a:r>
          </a:p>
          <a:p>
            <a:pPr marL="285750" indent="-285750">
              <a:spcBef>
                <a:spcPts val="1000"/>
              </a:spcBef>
              <a:buFont typeface="Arial"/>
              <a:buChar char="•"/>
            </a:pPr>
            <a:endParaRPr lang="pt-PT" sz="1400" dirty="0">
              <a:latin typeface="Times New Roman"/>
              <a:ea typeface="+mn-lt"/>
              <a:cs typeface="+mn-lt"/>
            </a:endParaRPr>
          </a:p>
          <a:p>
            <a:pPr marL="285750" indent="-285750">
              <a:spcBef>
                <a:spcPts val="1000"/>
              </a:spcBef>
              <a:buFont typeface="Arial"/>
              <a:buChar char="•"/>
            </a:pPr>
            <a:endParaRPr lang="pt-PT" sz="1400" dirty="0">
              <a:ea typeface="+mn-lt"/>
              <a:cs typeface="+mn-lt"/>
            </a:endParaRPr>
          </a:p>
          <a:p>
            <a:endParaRPr lang="pt-PT" sz="1400" dirty="0">
              <a:latin typeface="Elephant"/>
            </a:endParaRPr>
          </a:p>
        </p:txBody>
      </p:sp>
      <p:pic>
        <p:nvPicPr>
          <p:cNvPr id="5" name="Imagem 5" descr="Uma imagem com interior, planta&#10;&#10;Descrição gerada automaticamente">
            <a:extLst>
              <a:ext uri="{FF2B5EF4-FFF2-40B4-BE49-F238E27FC236}">
                <a16:creationId xmlns:a16="http://schemas.microsoft.com/office/drawing/2014/main" id="{C84B9A0B-239F-413E-83E3-AF0AB73BD6E0}"/>
              </a:ext>
            </a:extLst>
          </p:cNvPr>
          <p:cNvPicPr>
            <a:picLocks noChangeAspect="1"/>
          </p:cNvPicPr>
          <p:nvPr/>
        </p:nvPicPr>
        <p:blipFill>
          <a:blip r:embed="rId2"/>
          <a:stretch>
            <a:fillRect/>
          </a:stretch>
        </p:blipFill>
        <p:spPr>
          <a:xfrm>
            <a:off x="215649" y="3892859"/>
            <a:ext cx="2587108" cy="2538502"/>
          </a:xfrm>
          <a:prstGeom prst="rect">
            <a:avLst/>
          </a:prstGeom>
        </p:spPr>
      </p:pic>
      <p:pic>
        <p:nvPicPr>
          <p:cNvPr id="6" name="Imagem 6">
            <a:extLst>
              <a:ext uri="{FF2B5EF4-FFF2-40B4-BE49-F238E27FC236}">
                <a16:creationId xmlns:a16="http://schemas.microsoft.com/office/drawing/2014/main" id="{80CB8582-3D8D-442A-90FF-94C51E3899FE}"/>
              </a:ext>
            </a:extLst>
          </p:cNvPr>
          <p:cNvPicPr>
            <a:picLocks noChangeAspect="1"/>
          </p:cNvPicPr>
          <p:nvPr/>
        </p:nvPicPr>
        <p:blipFill>
          <a:blip r:embed="rId3"/>
          <a:stretch>
            <a:fillRect/>
          </a:stretch>
        </p:blipFill>
        <p:spPr>
          <a:xfrm>
            <a:off x="9631061" y="406400"/>
            <a:ext cx="2420594" cy="3486459"/>
          </a:xfrm>
          <a:prstGeom prst="rect">
            <a:avLst/>
          </a:prstGeom>
        </p:spPr>
      </p:pic>
      <p:pic>
        <p:nvPicPr>
          <p:cNvPr id="3074" name="Picture 2" descr="Lapinha”: o delicado presépio micaelense | All From Azores">
            <a:extLst>
              <a:ext uri="{FF2B5EF4-FFF2-40B4-BE49-F238E27FC236}">
                <a16:creationId xmlns:a16="http://schemas.microsoft.com/office/drawing/2014/main" id="{1B820944-9CBD-4510-8849-F6406E8D2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93" y="3892859"/>
            <a:ext cx="3810000" cy="25385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TNOBIODIVERSIDADE: Esculturas de Madeira de Figueira (Ficus carica)">
            <a:extLst>
              <a:ext uri="{FF2B5EF4-FFF2-40B4-BE49-F238E27FC236}">
                <a16:creationId xmlns:a16="http://schemas.microsoft.com/office/drawing/2014/main" id="{5687B9E8-2A81-42F7-B067-CCF967685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100" y="406400"/>
            <a:ext cx="2345289" cy="348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94156"/>
      </p:ext>
    </p:extLst>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412430"/>
      </a:dk2>
      <a:lt2>
        <a:srgbClr val="E8E2E8"/>
      </a:lt2>
      <a:accent1>
        <a:srgbClr val="84AC82"/>
      </a:accent1>
      <a:accent2>
        <a:srgbClr val="8DAA74"/>
      </a:accent2>
      <a:accent3>
        <a:srgbClr val="9FA47C"/>
      </a:accent3>
      <a:accent4>
        <a:srgbClr val="B09F78"/>
      </a:accent4>
      <a:accent5>
        <a:srgbClr val="C0998A"/>
      </a:accent5>
      <a:accent6>
        <a:srgbClr val="BA7F87"/>
      </a:accent6>
      <a:hlink>
        <a:srgbClr val="AB69AE"/>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61</TotalTime>
  <Words>1535</Words>
  <Application>Microsoft Office PowerPoint</Application>
  <PresentationFormat>Ecrã Panorâmico</PresentationFormat>
  <Paragraphs>114</Paragraphs>
  <Slides>10</Slides>
  <Notes>2</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10</vt:i4>
      </vt:variant>
    </vt:vector>
  </HeadingPairs>
  <TitlesOfParts>
    <vt:vector size="20" baseType="lpstr">
      <vt:lpstr>Arial</vt:lpstr>
      <vt:lpstr>Arial,Sans-Serif</vt:lpstr>
      <vt:lpstr>Calibri</vt:lpstr>
      <vt:lpstr>Century Gothic</vt:lpstr>
      <vt:lpstr>Elephant</vt:lpstr>
      <vt:lpstr>Gill Sans MT</vt:lpstr>
      <vt:lpstr>Gill Sans Nova</vt:lpstr>
      <vt:lpstr>Times New Roman</vt:lpstr>
      <vt:lpstr>WordVisi_MSFontService</vt:lpstr>
      <vt:lpstr>GradientRiseVTI</vt:lpstr>
      <vt:lpstr>ERASMUS+ KA229 PROJECT 2020-1-PL01-KA229-081615 </vt:lpstr>
      <vt:lpstr>Arts and Crafts IN portugal</vt:lpstr>
      <vt:lpstr>Apresentação do PowerPoint</vt:lpstr>
      <vt:lpstr>North region</vt:lpstr>
      <vt:lpstr>Center region</vt:lpstr>
      <vt:lpstr>South Region</vt:lpstr>
      <vt:lpstr>THE Algarve region</vt:lpstr>
      <vt:lpstr>MADEIRA REGION </vt:lpstr>
      <vt:lpstr>Azores Region </vt:lpstr>
      <vt:lpstr>"This project has been funded with support from the European Commission. This publication reflects the views only of the author, and the Commission cannot be held responsible for any use which may be made of the information contained therein."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Professor</dc:creator>
  <cp:lastModifiedBy>Belita Almeida</cp:lastModifiedBy>
  <cp:revision>85</cp:revision>
  <dcterms:created xsi:type="dcterms:W3CDTF">2022-02-12T14:21:40Z</dcterms:created>
  <dcterms:modified xsi:type="dcterms:W3CDTF">2022-03-16T18:52:04Z</dcterms:modified>
</cp:coreProperties>
</file>