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Gill Sans" panose="020B0604020202020204" charset="0"/>
      <p:regular r:id="rId12"/>
      <p:bold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rMXqrS5LNwi1qKuEzinYLtnge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8" d="100"/>
          <a:sy n="88" d="100"/>
        </p:scale>
        <p:origin x="-437" y="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3-02T16:52:03.318" idx="1">
    <p:pos x="7705" y="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vB83TK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34861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1"/>
          <p:cNvSpPr txBox="1">
            <a:spLocks noGrp="1"/>
          </p:cNvSpPr>
          <p:nvPr>
            <p:ph type="ctrTitle"/>
          </p:nvPr>
        </p:nvSpPr>
        <p:spPr>
          <a:xfrm>
            <a:off x="1524000" y="1033272"/>
            <a:ext cx="9144000" cy="2478024"/>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4000"/>
              <a:buFont typeface="Gill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1524000" y="3822192"/>
            <a:ext cx="9144000" cy="1435608"/>
          </a:xfrm>
          <a:prstGeom prst="rect">
            <a:avLst/>
          </a:prstGeom>
          <a:noFill/>
          <a:ln>
            <a:noFill/>
          </a:ln>
        </p:spPr>
        <p:txBody>
          <a:bodyPr spcFirstLastPara="1" wrap="square" lIns="0" tIns="0" rIns="0" bIns="0" anchor="t" anchorCtr="0">
            <a:normAutofit/>
          </a:bodyPr>
          <a:lstStyle>
            <a:lvl1pPr lvl="0" algn="ctr">
              <a:lnSpc>
                <a:spcPct val="150000"/>
              </a:lnSpc>
              <a:spcBef>
                <a:spcPts val="1000"/>
              </a:spcBef>
              <a:spcAft>
                <a:spcPts val="0"/>
              </a:spcAft>
              <a:buClr>
                <a:schemeClr val="dk1"/>
              </a:buClr>
              <a:buSzPts val="1600"/>
              <a:buNone/>
              <a:defRPr sz="1600" cap="none">
                <a:solidFill>
                  <a:schemeClr val="dk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4512564" y="-1028700"/>
            <a:ext cx="3959352" cy="10241280"/>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rot="5400000">
            <a:off x="7614700" y="1949100"/>
            <a:ext cx="4849301" cy="26289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1"/>
          <p:cNvSpPr txBox="1">
            <a:spLocks noGrp="1"/>
          </p:cNvSpPr>
          <p:nvPr>
            <p:ph type="body" idx="1"/>
          </p:nvPr>
        </p:nvSpPr>
        <p:spPr>
          <a:xfrm rot="5400000">
            <a:off x="2286218" y="-598082"/>
            <a:ext cx="4849300" cy="7723265"/>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1"/>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1371600" y="2112264"/>
            <a:ext cx="10241280" cy="3959352"/>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1371600" y="1709738"/>
            <a:ext cx="9966960" cy="2852737"/>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4400"/>
              <a:buFont typeface="Gill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1371600" y="4974336"/>
            <a:ext cx="9966961" cy="111556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600"/>
              <a:buNone/>
              <a:defRPr sz="1600" cap="none">
                <a:solidFill>
                  <a:schemeClr val="dk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13"/>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1371600" y="2112264"/>
            <a:ext cx="4846320" cy="3959352"/>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4"/>
          <p:cNvSpPr txBox="1">
            <a:spLocks noGrp="1"/>
          </p:cNvSpPr>
          <p:nvPr>
            <p:ph type="body" idx="2"/>
          </p:nvPr>
        </p:nvSpPr>
        <p:spPr>
          <a:xfrm>
            <a:off x="6766560" y="2112265"/>
            <a:ext cx="4846320" cy="3959351"/>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4"/>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4"/>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2"/>
        <p:cNvGrpSpPr/>
        <p:nvPr/>
      </p:nvGrpSpPr>
      <p:grpSpPr>
        <a:xfrm>
          <a:off x="0" y="0"/>
          <a:ext cx="0" cy="0"/>
          <a:chOff x="0" y="0"/>
          <a:chExt cx="0" cy="0"/>
        </a:xfrm>
      </p:grpSpPr>
      <p:sp>
        <p:nvSpPr>
          <p:cNvPr id="43" name="Google Shape;43;p15"/>
          <p:cNvSpPr txBox="1">
            <a:spLocks noGrp="1"/>
          </p:cNvSpPr>
          <p:nvPr>
            <p:ph type="body" idx="1"/>
          </p:nvPr>
        </p:nvSpPr>
        <p:spPr>
          <a:xfrm>
            <a:off x="1371600" y="2112264"/>
            <a:ext cx="4841076" cy="823912"/>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5"/>
          <p:cNvSpPr txBox="1">
            <a:spLocks noGrp="1"/>
          </p:cNvSpPr>
          <p:nvPr>
            <p:ph type="body" idx="2"/>
          </p:nvPr>
        </p:nvSpPr>
        <p:spPr>
          <a:xfrm>
            <a:off x="1371600" y="3018472"/>
            <a:ext cx="4841076" cy="3104856"/>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5"/>
          <p:cNvSpPr txBox="1">
            <a:spLocks noGrp="1"/>
          </p:cNvSpPr>
          <p:nvPr>
            <p:ph type="body" idx="3"/>
          </p:nvPr>
        </p:nvSpPr>
        <p:spPr>
          <a:xfrm>
            <a:off x="6766560" y="2112264"/>
            <a:ext cx="4846320" cy="823912"/>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4"/>
          </p:nvPr>
        </p:nvSpPr>
        <p:spPr>
          <a:xfrm>
            <a:off x="6766560" y="3018471"/>
            <a:ext cx="4841076" cy="3104857"/>
          </a:xfrm>
          <a:prstGeom prst="rect">
            <a:avLst/>
          </a:prstGeom>
          <a:noFill/>
          <a:ln>
            <a:noFill/>
          </a:ln>
        </p:spPr>
        <p:txBody>
          <a:bodyPr spcFirstLastPara="1" wrap="square" lIns="0" tIns="0" rIns="0" bIns="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50" name="Google Shape;50;p15"/>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6"/>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7"/>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8"/>
          <p:cNvSpPr txBox="1">
            <a:spLocks noGrp="1"/>
          </p:cNvSpPr>
          <p:nvPr>
            <p:ph type="title"/>
          </p:nvPr>
        </p:nvSpPr>
        <p:spPr>
          <a:xfrm>
            <a:off x="1371600" y="987425"/>
            <a:ext cx="3932237" cy="189451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8"/>
          <p:cNvSpPr txBox="1">
            <a:spLocks noGrp="1"/>
          </p:cNvSpPr>
          <p:nvPr>
            <p:ph type="body" idx="1"/>
          </p:nvPr>
        </p:nvSpPr>
        <p:spPr>
          <a:xfrm>
            <a:off x="5650992" y="987425"/>
            <a:ext cx="5687568" cy="4873625"/>
          </a:xfrm>
          <a:prstGeom prst="rect">
            <a:avLst/>
          </a:prstGeom>
          <a:noFill/>
          <a:ln>
            <a:noFill/>
          </a:ln>
        </p:spPr>
        <p:txBody>
          <a:bodyPr spcFirstLastPara="1" wrap="square" lIns="0" tIns="0" rIns="0" bIns="0" anchor="t" anchorCtr="0">
            <a:normAutofit/>
          </a:bodyPr>
          <a:lstStyle>
            <a:lvl1pPr marL="457200" lvl="0" indent="-355600" algn="l">
              <a:lnSpc>
                <a:spcPct val="120000"/>
              </a:lnSpc>
              <a:spcBef>
                <a:spcPts val="1000"/>
              </a:spcBef>
              <a:spcAft>
                <a:spcPts val="0"/>
              </a:spcAft>
              <a:buClr>
                <a:schemeClr val="dk1"/>
              </a:buClr>
              <a:buSzPts val="2000"/>
              <a:buChar char="•"/>
              <a:defRPr sz="2000"/>
            </a:lvl1pPr>
            <a:lvl2pPr marL="914400" lvl="1" indent="-355600" algn="l">
              <a:lnSpc>
                <a:spcPct val="120000"/>
              </a:lnSpc>
              <a:spcBef>
                <a:spcPts val="500"/>
              </a:spcBef>
              <a:spcAft>
                <a:spcPts val="0"/>
              </a:spcAft>
              <a:buClr>
                <a:schemeClr val="dk1"/>
              </a:buClr>
              <a:buSzPts val="2000"/>
              <a:buChar char="•"/>
              <a:defRPr sz="2000"/>
            </a:lvl2pPr>
            <a:lvl3pPr marL="1371600" lvl="2" indent="-342900" algn="l">
              <a:lnSpc>
                <a:spcPct val="120000"/>
              </a:lnSpc>
              <a:spcBef>
                <a:spcPts val="500"/>
              </a:spcBef>
              <a:spcAft>
                <a:spcPts val="0"/>
              </a:spcAft>
              <a:buClr>
                <a:schemeClr val="dk1"/>
              </a:buClr>
              <a:buSzPts val="1800"/>
              <a:buChar char="•"/>
              <a:defRPr sz="1800"/>
            </a:lvl3pPr>
            <a:lvl4pPr marL="1828800" lvl="3" indent="-330200" algn="l">
              <a:lnSpc>
                <a:spcPct val="120000"/>
              </a:lnSpc>
              <a:spcBef>
                <a:spcPts val="500"/>
              </a:spcBef>
              <a:spcAft>
                <a:spcPts val="0"/>
              </a:spcAft>
              <a:buClr>
                <a:schemeClr val="dk1"/>
              </a:buClr>
              <a:buSzPts val="1600"/>
              <a:buChar char="•"/>
              <a:defRPr sz="1600"/>
            </a:lvl4pPr>
            <a:lvl5pPr marL="2286000" lvl="4" indent="-330200" algn="l">
              <a:lnSpc>
                <a:spcPct val="120000"/>
              </a:lnSpc>
              <a:spcBef>
                <a:spcPts val="500"/>
              </a:spcBef>
              <a:spcAft>
                <a:spcPts val="0"/>
              </a:spcAft>
              <a:buClr>
                <a:schemeClr val="dk1"/>
              </a:buClr>
              <a:buSzPts val="1600"/>
              <a:buChar char="•"/>
              <a:defRPr sz="1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8"/>
          <p:cNvSpPr txBox="1">
            <a:spLocks noGrp="1"/>
          </p:cNvSpPr>
          <p:nvPr>
            <p:ph type="body" idx="2"/>
          </p:nvPr>
        </p:nvSpPr>
        <p:spPr>
          <a:xfrm>
            <a:off x="1371600" y="3058510"/>
            <a:ext cx="3932237" cy="2802540"/>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8"/>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1371600" y="987552"/>
            <a:ext cx="3932237" cy="1892808"/>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a:spLocks noGrp="1"/>
          </p:cNvSpPr>
          <p:nvPr>
            <p:ph type="pic" idx="2"/>
          </p:nvPr>
        </p:nvSpPr>
        <p:spPr>
          <a:xfrm>
            <a:off x="5505319" y="987425"/>
            <a:ext cx="5833242" cy="4873625"/>
          </a:xfrm>
          <a:prstGeom prst="rect">
            <a:avLst/>
          </a:prstGeom>
          <a:noFill/>
          <a:ln>
            <a:noFill/>
          </a:ln>
        </p:spPr>
      </p:sp>
      <p:sp>
        <p:nvSpPr>
          <p:cNvPr id="70" name="Google Shape;70;p19"/>
          <p:cNvSpPr txBox="1">
            <a:spLocks noGrp="1"/>
          </p:cNvSpPr>
          <p:nvPr>
            <p:ph type="body" idx="1"/>
          </p:nvPr>
        </p:nvSpPr>
        <p:spPr>
          <a:xfrm>
            <a:off x="1371600" y="3033286"/>
            <a:ext cx="3932237" cy="2835702"/>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9"/>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p:nvPr/>
        </p:nvSpPr>
        <p:spPr>
          <a:xfrm rot="10800000" flipH="1">
            <a:off x="0" y="6401226"/>
            <a:ext cx="12192000" cy="456773"/>
          </a:xfrm>
          <a:prstGeom prst="rect">
            <a:avLst/>
          </a:prstGeom>
          <a:gradFill>
            <a:gsLst>
              <a:gs pos="0">
                <a:srgbClr val="B09F78">
                  <a:alpha val="27843"/>
                </a:srgbClr>
              </a:gs>
              <a:gs pos="14000">
                <a:srgbClr val="B09F78">
                  <a:alpha val="27843"/>
                </a:srgbClr>
              </a:gs>
              <a:gs pos="100000">
                <a:srgbClr val="C0998A">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10"/>
          <p:cNvSpPr/>
          <p:nvPr/>
        </p:nvSpPr>
        <p:spPr>
          <a:xfrm flipH="1">
            <a:off x="4038602" y="6401228"/>
            <a:ext cx="8153398" cy="456772"/>
          </a:xfrm>
          <a:prstGeom prst="rect">
            <a:avLst/>
          </a:prstGeom>
          <a:gradFill>
            <a:gsLst>
              <a:gs pos="0">
                <a:srgbClr val="BACBAB">
                  <a:alpha val="54901"/>
                </a:srgbClr>
              </a:gs>
              <a:gs pos="9000">
                <a:srgbClr val="BACBAB">
                  <a:alpha val="5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 name="Google Shape;12;p10"/>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dk1"/>
              </a:buClr>
              <a:buSzPts val="3600"/>
              <a:buFont typeface="Gill Sans"/>
              <a:buNone/>
              <a:defRPr sz="3600" b="1"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0"/>
          <p:cNvSpPr txBox="1">
            <a:spLocks noGrp="1"/>
          </p:cNvSpPr>
          <p:nvPr>
            <p:ph type="body" idx="1"/>
          </p:nvPr>
        </p:nvSpPr>
        <p:spPr>
          <a:xfrm>
            <a:off x="1371600" y="2112264"/>
            <a:ext cx="10241280" cy="3959352"/>
          </a:xfrm>
          <a:prstGeom prst="rect">
            <a:avLst/>
          </a:prstGeom>
          <a:noFill/>
          <a:ln>
            <a:noFill/>
          </a:ln>
        </p:spPr>
        <p:txBody>
          <a:bodyPr spcFirstLastPara="1" wrap="square" lIns="0" tIns="0" rIns="0" bIns="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55600" algn="l" rtl="0">
              <a:lnSpc>
                <a:spcPct val="12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2pPr>
            <a:lvl3pPr marL="1371600" marR="0" lvl="2"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3pPr>
            <a:lvl4pPr marL="1828800" marR="0" lvl="3"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4pPr>
            <a:lvl5pPr marL="2286000" marR="0" lvl="4"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0"/>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 name="Google Shape;15;p10"/>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1"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0"/>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FFFFFF"/>
                </a:solidFill>
                <a:latin typeface="Gill Sans"/>
                <a:ea typeface="Gill Sans"/>
                <a:cs typeface="Gill Sans"/>
                <a:sym typeface="Gill Sans"/>
              </a:defRPr>
            </a:lvl1pPr>
            <a:lvl2pPr marL="0" marR="0" lvl="1" indent="0" algn="r" rtl="0">
              <a:spcBef>
                <a:spcPts val="0"/>
              </a:spcBef>
              <a:buNone/>
              <a:defRPr sz="800" b="0" i="0" u="none" strike="noStrike" cap="none">
                <a:solidFill>
                  <a:srgbClr val="FFFFFF"/>
                </a:solidFill>
                <a:latin typeface="Gill Sans"/>
                <a:ea typeface="Gill Sans"/>
                <a:cs typeface="Gill Sans"/>
                <a:sym typeface="Gill Sans"/>
              </a:defRPr>
            </a:lvl2pPr>
            <a:lvl3pPr marL="0" marR="0" lvl="2" indent="0" algn="r" rtl="0">
              <a:spcBef>
                <a:spcPts val="0"/>
              </a:spcBef>
              <a:buNone/>
              <a:defRPr sz="800" b="0" i="0" u="none" strike="noStrike" cap="none">
                <a:solidFill>
                  <a:srgbClr val="FFFFFF"/>
                </a:solidFill>
                <a:latin typeface="Gill Sans"/>
                <a:ea typeface="Gill Sans"/>
                <a:cs typeface="Gill Sans"/>
                <a:sym typeface="Gill Sans"/>
              </a:defRPr>
            </a:lvl3pPr>
            <a:lvl4pPr marL="0" marR="0" lvl="3" indent="0" algn="r" rtl="0">
              <a:spcBef>
                <a:spcPts val="0"/>
              </a:spcBef>
              <a:buNone/>
              <a:defRPr sz="800" b="0" i="0" u="none" strike="noStrike" cap="none">
                <a:solidFill>
                  <a:srgbClr val="FFFFFF"/>
                </a:solidFill>
                <a:latin typeface="Gill Sans"/>
                <a:ea typeface="Gill Sans"/>
                <a:cs typeface="Gill Sans"/>
                <a:sym typeface="Gill Sans"/>
              </a:defRPr>
            </a:lvl4pPr>
            <a:lvl5pPr marL="0" marR="0" lvl="4" indent="0" algn="r" rtl="0">
              <a:spcBef>
                <a:spcPts val="0"/>
              </a:spcBef>
              <a:buNone/>
              <a:defRPr sz="800" b="0" i="0" u="none" strike="noStrike" cap="none">
                <a:solidFill>
                  <a:srgbClr val="FFFFFF"/>
                </a:solidFill>
                <a:latin typeface="Gill Sans"/>
                <a:ea typeface="Gill Sans"/>
                <a:cs typeface="Gill Sans"/>
                <a:sym typeface="Gill Sans"/>
              </a:defRPr>
            </a:lvl5pPr>
            <a:lvl6pPr marL="0" marR="0" lvl="5" indent="0" algn="r" rtl="0">
              <a:spcBef>
                <a:spcPts val="0"/>
              </a:spcBef>
              <a:buNone/>
              <a:defRPr sz="800" b="0" i="0" u="none" strike="noStrike" cap="none">
                <a:solidFill>
                  <a:srgbClr val="FFFFFF"/>
                </a:solidFill>
                <a:latin typeface="Gill Sans"/>
                <a:ea typeface="Gill Sans"/>
                <a:cs typeface="Gill Sans"/>
                <a:sym typeface="Gill Sans"/>
              </a:defRPr>
            </a:lvl6pPr>
            <a:lvl7pPr marL="0" marR="0" lvl="6" indent="0" algn="r" rtl="0">
              <a:spcBef>
                <a:spcPts val="0"/>
              </a:spcBef>
              <a:buNone/>
              <a:defRPr sz="800" b="0" i="0" u="none" strike="noStrike" cap="none">
                <a:solidFill>
                  <a:srgbClr val="FFFFFF"/>
                </a:solidFill>
                <a:latin typeface="Gill Sans"/>
                <a:ea typeface="Gill Sans"/>
                <a:cs typeface="Gill Sans"/>
                <a:sym typeface="Gill Sans"/>
              </a:defRPr>
            </a:lvl7pPr>
            <a:lvl8pPr marL="0" marR="0" lvl="7" indent="0" algn="r" rtl="0">
              <a:spcBef>
                <a:spcPts val="0"/>
              </a:spcBef>
              <a:buNone/>
              <a:defRPr sz="800" b="0" i="0" u="none" strike="noStrike" cap="none">
                <a:solidFill>
                  <a:srgbClr val="FFFFFF"/>
                </a:solidFill>
                <a:latin typeface="Gill Sans"/>
                <a:ea typeface="Gill Sans"/>
                <a:cs typeface="Gill Sans"/>
                <a:sym typeface="Gill Sans"/>
              </a:defRPr>
            </a:lvl8pPr>
            <a:lvl9pPr marL="0" marR="0" lvl="8" indent="0" algn="r" rtl="0">
              <a:spcBef>
                <a:spcPts val="0"/>
              </a:spcBef>
              <a:buNone/>
              <a:defRPr sz="8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92" name="Google Shape;92;p1"/>
          <p:cNvSpPr/>
          <p:nvPr/>
        </p:nvSpPr>
        <p:spPr>
          <a:xfrm rot="5400000" flipH="1">
            <a:off x="-1417539" y="1417538"/>
            <a:ext cx="6875818" cy="4040744"/>
          </a:xfrm>
          <a:prstGeom prst="rect">
            <a:avLst/>
          </a:prstGeom>
          <a:gradFill>
            <a:gsLst>
              <a:gs pos="0">
                <a:schemeClr val="accent2"/>
              </a:gs>
              <a:gs pos="11000">
                <a:schemeClr val="accent2"/>
              </a:gs>
              <a:gs pos="100000">
                <a:srgbClr val="98525B">
                  <a:alpha val="84705"/>
                </a:srgbClr>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93" name="Google Shape;93;p1"/>
          <p:cNvSpPr/>
          <p:nvPr/>
        </p:nvSpPr>
        <p:spPr>
          <a:xfrm rot="-5400000">
            <a:off x="-159565" y="2659404"/>
            <a:ext cx="4355594" cy="4040742"/>
          </a:xfrm>
          <a:prstGeom prst="rect">
            <a:avLst/>
          </a:prstGeom>
          <a:gradFill>
            <a:gsLst>
              <a:gs pos="0">
                <a:srgbClr val="C0998A">
                  <a:alpha val="34901"/>
                </a:srgbClr>
              </a:gs>
              <a:gs pos="100000">
                <a:srgbClr val="BA7F87">
                  <a:alpha val="0"/>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94" name="Google Shape;94;p1"/>
          <p:cNvPicPr preferRelativeResize="0"/>
          <p:nvPr/>
        </p:nvPicPr>
        <p:blipFill rotWithShape="1">
          <a:blip r:embed="rId3">
            <a:alphaModFix/>
          </a:blip>
          <a:srcRect t="15739" r="-10" b="-10"/>
          <a:stretch/>
        </p:blipFill>
        <p:spPr>
          <a:xfrm>
            <a:off x="4854197" y="72572"/>
            <a:ext cx="8160026" cy="6875807"/>
          </a:xfrm>
          <a:prstGeom prst="rect">
            <a:avLst/>
          </a:prstGeom>
          <a:noFill/>
          <a:ln>
            <a:noFill/>
          </a:ln>
        </p:spPr>
      </p:pic>
      <p:sp>
        <p:nvSpPr>
          <p:cNvPr id="95" name="Google Shape;95;p1"/>
          <p:cNvSpPr/>
          <p:nvPr/>
        </p:nvSpPr>
        <p:spPr>
          <a:xfrm rot="6097846">
            <a:off x="-747355" y="1201312"/>
            <a:ext cx="4808302" cy="4088666"/>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EFEBE2">
                  <a:alpha val="0"/>
                </a:srgbClr>
              </a:gs>
              <a:gs pos="39000">
                <a:srgbClr val="EFEBE2">
                  <a:alpha val="0"/>
                </a:srgbClr>
              </a:gs>
              <a:gs pos="100000">
                <a:srgbClr val="BA7F87">
                  <a:alpha val="28627"/>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96" name="Google Shape;96;p1"/>
          <p:cNvSpPr txBox="1">
            <a:spLocks noGrp="1"/>
          </p:cNvSpPr>
          <p:nvPr>
            <p:ph type="ctrTitle"/>
          </p:nvPr>
        </p:nvSpPr>
        <p:spPr>
          <a:xfrm>
            <a:off x="291297" y="2705972"/>
            <a:ext cx="3465232" cy="3862082"/>
          </a:xfrm>
          <a:prstGeom prst="rect">
            <a:avLst/>
          </a:prstGeom>
          <a:noFill/>
          <a:ln>
            <a:noFill/>
          </a:ln>
        </p:spPr>
        <p:txBody>
          <a:bodyPr spcFirstLastPara="1" wrap="square" lIns="0" tIns="0" rIns="0" bIns="0" anchor="t" anchorCtr="0">
            <a:normAutofit/>
          </a:bodyPr>
          <a:lstStyle/>
          <a:p>
            <a:pPr marL="0" lvl="0" indent="0" algn="ctr" rtl="0">
              <a:lnSpc>
                <a:spcPct val="150000"/>
              </a:lnSpc>
              <a:spcBef>
                <a:spcPts val="0"/>
              </a:spcBef>
              <a:spcAft>
                <a:spcPts val="0"/>
              </a:spcAft>
              <a:buClr>
                <a:schemeClr val="dk2"/>
              </a:buClr>
              <a:buSzPts val="1800"/>
              <a:buFont typeface="Gill Sans"/>
              <a:buNone/>
            </a:pPr>
            <a:r>
              <a:rPr lang="tr-TR" sz="1800">
                <a:solidFill>
                  <a:schemeClr val="dk2"/>
                </a:solidFill>
                <a:latin typeface="Gill Sans"/>
                <a:ea typeface="Gill Sans"/>
                <a:cs typeface="Gill Sans"/>
                <a:sym typeface="Gill Sans"/>
              </a:rPr>
              <a:t>ERASMUS+ KA229 PROJECT</a:t>
            </a:r>
            <a:endParaRPr sz="1800" b="0">
              <a:solidFill>
                <a:schemeClr val="dk2"/>
              </a:solidFill>
            </a:endParaRPr>
          </a:p>
          <a:p>
            <a:pPr marL="0" lvl="0" indent="0" algn="ctr" rtl="0">
              <a:lnSpc>
                <a:spcPct val="150000"/>
              </a:lnSpc>
              <a:spcBef>
                <a:spcPts val="1000"/>
              </a:spcBef>
              <a:spcAft>
                <a:spcPts val="0"/>
              </a:spcAft>
              <a:buClr>
                <a:schemeClr val="dk2"/>
              </a:buClr>
              <a:buSzPts val="1800"/>
              <a:buFont typeface="Gill Sans"/>
              <a:buNone/>
            </a:pPr>
            <a:r>
              <a:rPr lang="tr-TR" sz="1800">
                <a:solidFill>
                  <a:schemeClr val="dk2"/>
                </a:solidFill>
                <a:latin typeface="Gill Sans"/>
                <a:ea typeface="Gill Sans"/>
                <a:cs typeface="Gill Sans"/>
                <a:sym typeface="Gill Sans"/>
              </a:rPr>
              <a:t>2020-1-PL01-KA229-081615</a:t>
            </a:r>
            <a:endParaRPr sz="1800" b="0">
              <a:solidFill>
                <a:schemeClr val="dk2"/>
              </a:solidFill>
            </a:endParaRPr>
          </a:p>
          <a:p>
            <a:pPr marL="0" lvl="0" indent="0" algn="r" rtl="0">
              <a:lnSpc>
                <a:spcPct val="100000"/>
              </a:lnSpc>
              <a:spcBef>
                <a:spcPts val="0"/>
              </a:spcBef>
              <a:spcAft>
                <a:spcPts val="0"/>
              </a:spcAft>
              <a:buClr>
                <a:schemeClr val="dk1"/>
              </a:buClr>
              <a:buSzPts val="1800"/>
              <a:buFont typeface="Gill Sans"/>
              <a:buNone/>
            </a:pPr>
            <a:endParaRPr sz="1800">
              <a:solidFill>
                <a:schemeClr val="lt1"/>
              </a:solidFill>
            </a:endParaRPr>
          </a:p>
        </p:txBody>
      </p:sp>
      <p:pic>
        <p:nvPicPr>
          <p:cNvPr id="97" name="Google Shape;97;p1" descr="Logotipo&#10;&#10;Descrição gerada automaticamente"/>
          <p:cNvPicPr preferRelativeResize="0"/>
          <p:nvPr/>
        </p:nvPicPr>
        <p:blipFill rotWithShape="1">
          <a:blip r:embed="rId4">
            <a:alphaModFix/>
          </a:blip>
          <a:srcRect/>
          <a:stretch/>
        </p:blipFill>
        <p:spPr>
          <a:xfrm>
            <a:off x="971910" y="4674078"/>
            <a:ext cx="1923691" cy="1952446"/>
          </a:xfrm>
          <a:prstGeom prst="rect">
            <a:avLst/>
          </a:prstGeom>
          <a:noFill/>
          <a:ln>
            <a:noFill/>
          </a:ln>
        </p:spPr>
      </p:pic>
      <p:sp>
        <p:nvSpPr>
          <p:cNvPr id="98" name="Google Shape;98;p1"/>
          <p:cNvSpPr txBox="1"/>
          <p:nvPr/>
        </p:nvSpPr>
        <p:spPr>
          <a:xfrm>
            <a:off x="386187" y="141051"/>
            <a:ext cx="3465232" cy="3531403"/>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chemeClr val="lt1"/>
              </a:buClr>
              <a:buSzPts val="2000"/>
              <a:buFont typeface="Gill Sans"/>
              <a:buNone/>
            </a:pPr>
            <a:r>
              <a:rPr lang="tr-TR" sz="2000" b="1" i="0" u="none" strike="noStrike" cap="none">
                <a:solidFill>
                  <a:schemeClr val="lt1"/>
                </a:solidFill>
                <a:latin typeface="Gill Sans"/>
                <a:ea typeface="Gill Sans"/>
                <a:cs typeface="Gill Sans"/>
                <a:sym typeface="Gill Sans"/>
              </a:rPr>
              <a:t>THE CRAFTMANSHIP</a:t>
            </a:r>
            <a:r>
              <a:rPr lang="tr-TR" sz="2000" b="1" i="0" u="none" strike="noStrike" cap="none">
                <a:solidFill>
                  <a:schemeClr val="dk1"/>
                </a:solidFill>
                <a:latin typeface="Gill Sans"/>
                <a:ea typeface="Gill Sans"/>
                <a:cs typeface="Gill Sans"/>
                <a:sym typeface="Gill Sans"/>
              </a:rPr>
              <a:t/>
            </a:r>
            <a:br>
              <a:rPr lang="tr-TR" sz="2000" b="1" i="0" u="none" strike="noStrike" cap="none">
                <a:solidFill>
                  <a:schemeClr val="dk1"/>
                </a:solidFill>
                <a:latin typeface="Gill Sans"/>
                <a:ea typeface="Gill Sans"/>
                <a:cs typeface="Gill Sans"/>
                <a:sym typeface="Gill Sans"/>
              </a:rPr>
            </a:br>
            <a:r>
              <a:rPr lang="tr-TR" sz="2000" b="1" i="0" u="none" strike="noStrike" cap="none">
                <a:solidFill>
                  <a:schemeClr val="lt1"/>
                </a:solidFill>
                <a:latin typeface="Gill Sans"/>
                <a:ea typeface="Gill Sans"/>
                <a:cs typeface="Gill Sans"/>
                <a:sym typeface="Gill Sans"/>
              </a:rPr>
              <a:t>IN OUR COUNTRIES</a:t>
            </a:r>
            <a:endParaRPr/>
          </a:p>
        </p:txBody>
      </p:sp>
      <p:pic>
        <p:nvPicPr>
          <p:cNvPr id="99" name="Google Shape;99;p1" descr="upload.wikimedia.org/wikipedia/commons/thumb/b/..."/>
          <p:cNvPicPr preferRelativeResize="0"/>
          <p:nvPr/>
        </p:nvPicPr>
        <p:blipFill rotWithShape="1">
          <a:blip r:embed="rId5">
            <a:alphaModFix/>
          </a:blip>
          <a:srcRect/>
          <a:stretch/>
        </p:blipFill>
        <p:spPr>
          <a:xfrm>
            <a:off x="4424791" y="478712"/>
            <a:ext cx="3957210" cy="2227260"/>
          </a:xfrm>
          <a:prstGeom prst="rect">
            <a:avLst/>
          </a:prstGeom>
          <a:noFill/>
          <a:ln>
            <a:noFill/>
          </a:ln>
        </p:spPr>
      </p:pic>
      <p:pic>
        <p:nvPicPr>
          <p:cNvPr id="100" name="Google Shape;100;p1"/>
          <p:cNvPicPr preferRelativeResize="0"/>
          <p:nvPr/>
        </p:nvPicPr>
        <p:blipFill rotWithShape="1">
          <a:blip r:embed="rId6">
            <a:alphaModFix/>
          </a:blip>
          <a:srcRect/>
          <a:stretch/>
        </p:blipFill>
        <p:spPr>
          <a:xfrm>
            <a:off x="4854193" y="4674078"/>
            <a:ext cx="1897243" cy="1893976"/>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01" name="Google Shape;101;p1"/>
          <p:cNvSpPr txBox="1"/>
          <p:nvPr/>
        </p:nvSpPr>
        <p:spPr>
          <a:xfrm>
            <a:off x="4613155" y="3131127"/>
            <a:ext cx="395721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4000" b="1" i="0" u="none" strike="noStrike" cap="none" dirty="0">
                <a:solidFill>
                  <a:srgbClr val="3F323F"/>
                </a:solidFill>
                <a:sym typeface="Arial"/>
              </a:rPr>
              <a:t>TURKEY</a:t>
            </a:r>
            <a:endParaRPr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604299" y="156169"/>
            <a:ext cx="10241280" cy="782375"/>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200"/>
              <a:buFont typeface="Times New Roman"/>
              <a:buNone/>
            </a:pPr>
            <a:r>
              <a:rPr lang="tr-TR" sz="3200">
                <a:latin typeface="Times New Roman"/>
                <a:ea typeface="Times New Roman"/>
                <a:cs typeface="Times New Roman"/>
                <a:sym typeface="Times New Roman"/>
              </a:rPr>
              <a:t>MARBLING</a:t>
            </a:r>
            <a:endParaRPr sz="3200">
              <a:latin typeface="Times New Roman"/>
              <a:ea typeface="Times New Roman"/>
              <a:cs typeface="Times New Roman"/>
              <a:sym typeface="Times New Roman"/>
            </a:endParaRPr>
          </a:p>
        </p:txBody>
      </p:sp>
      <p:sp>
        <p:nvSpPr>
          <p:cNvPr id="107" name="Google Shape;107;p2"/>
          <p:cNvSpPr txBox="1">
            <a:spLocks noGrp="1"/>
          </p:cNvSpPr>
          <p:nvPr>
            <p:ph type="body" idx="1"/>
          </p:nvPr>
        </p:nvSpPr>
        <p:spPr>
          <a:xfrm>
            <a:off x="225287" y="1099930"/>
            <a:ext cx="7858539" cy="4905425"/>
          </a:xfrm>
          <a:prstGeom prst="rect">
            <a:avLst/>
          </a:prstGeom>
          <a:noFill/>
          <a:ln>
            <a:noFill/>
          </a:ln>
        </p:spPr>
        <p:txBody>
          <a:bodyPr spcFirstLastPara="1" wrap="square" lIns="0" tIns="0" rIns="0" bIns="0" anchor="t" anchorCtr="0">
            <a:normAutofit/>
          </a:bodyPr>
          <a:lstStyle/>
          <a:p>
            <a:pPr marL="0" lvl="0" indent="0" algn="l" rtl="0">
              <a:lnSpc>
                <a:spcPct val="120000"/>
              </a:lnSpc>
              <a:spcBef>
                <a:spcPts val="0"/>
              </a:spcBef>
              <a:spcAft>
                <a:spcPts val="0"/>
              </a:spcAft>
              <a:buClr>
                <a:schemeClr val="dk1"/>
              </a:buClr>
              <a:buSzPts val="1400"/>
              <a:buNone/>
            </a:pPr>
            <a:r>
              <a:rPr lang="tr-TR" sz="1400">
                <a:latin typeface="Times New Roman"/>
                <a:ea typeface="Times New Roman"/>
                <a:cs typeface="Times New Roman"/>
                <a:sym typeface="Times New Roman"/>
              </a:rPr>
              <a:t>Known as «marbling», Ebru is the traditional Turkish art.</a:t>
            </a:r>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Initially creating colourful patterns by sprikling and brushing colour pigments onto a pan of oily water. The process is repeated until the surface of the water is covered with unique patterns like flower designs, circles etc. Then  transferring the pattens to paper. As a result, we have gorgeous artwork.</a:t>
            </a:r>
            <a:endParaRPr/>
          </a:p>
          <a:p>
            <a:pPr marL="0" lvl="0" indent="0" algn="l" rtl="0">
              <a:lnSpc>
                <a:spcPct val="120000"/>
              </a:lnSpc>
              <a:spcBef>
                <a:spcPts val="1000"/>
              </a:spcBef>
              <a:spcAft>
                <a:spcPts val="0"/>
              </a:spcAft>
              <a:buClr>
                <a:schemeClr val="dk1"/>
              </a:buClr>
              <a:buSzPts val="1400"/>
              <a:buNone/>
            </a:pPr>
            <a:endParaRPr sz="1400">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In 2014 Ebru art inscribed in the UNESCO’s  list of  Representative List of the Intangible Cultural Heritage  of Humanity.</a:t>
            </a:r>
            <a:endParaRPr/>
          </a:p>
        </p:txBody>
      </p:sp>
      <p:pic>
        <p:nvPicPr>
          <p:cNvPr id="108" name="Google Shape;108;p2"/>
          <p:cNvPicPr preferRelativeResize="0"/>
          <p:nvPr/>
        </p:nvPicPr>
        <p:blipFill rotWithShape="1">
          <a:blip r:embed="rId3">
            <a:alphaModFix/>
          </a:blip>
          <a:srcRect/>
          <a:stretch/>
        </p:blipFill>
        <p:spPr>
          <a:xfrm>
            <a:off x="4402895" y="3612276"/>
            <a:ext cx="3386210" cy="23056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09" name="Google Shape;109;p2"/>
          <p:cNvPicPr preferRelativeResize="0"/>
          <p:nvPr/>
        </p:nvPicPr>
        <p:blipFill rotWithShape="1">
          <a:blip r:embed="rId4">
            <a:alphaModFix/>
          </a:blip>
          <a:srcRect/>
          <a:stretch/>
        </p:blipFill>
        <p:spPr>
          <a:xfrm>
            <a:off x="516836" y="3612276"/>
            <a:ext cx="3507685" cy="23056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10" name="Google Shape;110;p2"/>
          <p:cNvPicPr preferRelativeResize="0"/>
          <p:nvPr/>
        </p:nvPicPr>
        <p:blipFill rotWithShape="1">
          <a:blip r:embed="rId5">
            <a:alphaModFix/>
          </a:blip>
          <a:srcRect/>
          <a:stretch/>
        </p:blipFill>
        <p:spPr>
          <a:xfrm>
            <a:off x="8346383" y="3626131"/>
            <a:ext cx="3328781" cy="23056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11" name="Google Shape;111;p2"/>
          <p:cNvPicPr preferRelativeResize="0"/>
          <p:nvPr/>
        </p:nvPicPr>
        <p:blipFill rotWithShape="1">
          <a:blip r:embed="rId6">
            <a:alphaModFix/>
          </a:blip>
          <a:srcRect/>
          <a:stretch/>
        </p:blipFill>
        <p:spPr>
          <a:xfrm>
            <a:off x="8732371" y="156169"/>
            <a:ext cx="2757263" cy="315920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212035" y="198783"/>
            <a:ext cx="11400845" cy="715617"/>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Times New Roman"/>
              <a:buNone/>
            </a:pPr>
            <a:r>
              <a:rPr lang="tr-TR">
                <a:latin typeface="Times New Roman"/>
                <a:ea typeface="Times New Roman"/>
                <a:cs typeface="Times New Roman"/>
                <a:sym typeface="Times New Roman"/>
              </a:rPr>
              <a:t>POTTERY</a:t>
            </a:r>
            <a:endParaRPr>
              <a:latin typeface="Times New Roman"/>
              <a:ea typeface="Times New Roman"/>
              <a:cs typeface="Times New Roman"/>
              <a:sym typeface="Times New Roman"/>
            </a:endParaRPr>
          </a:p>
        </p:txBody>
      </p:sp>
      <p:pic>
        <p:nvPicPr>
          <p:cNvPr id="117" name="Google Shape;117;p3" descr="Tarih Öncesi Dönemlerden Günümüze Çömlekçilik Sanatı - Türktoyu - Türk  Dünyasını Keşfet"/>
          <p:cNvPicPr preferRelativeResize="0"/>
          <p:nvPr/>
        </p:nvPicPr>
        <p:blipFill rotWithShape="1">
          <a:blip r:embed="rId3">
            <a:alphaModFix/>
          </a:blip>
          <a:srcRect/>
          <a:stretch/>
        </p:blipFill>
        <p:spPr>
          <a:xfrm>
            <a:off x="3779147" y="3971352"/>
            <a:ext cx="3431592" cy="2185257"/>
          </a:xfrm>
          <a:prstGeom prst="rect">
            <a:avLst/>
          </a:prstGeom>
          <a:noFill/>
          <a:ln>
            <a:noFill/>
          </a:ln>
          <a:effectLst>
            <a:outerShdw blurRad="190500" algn="tl" rotWithShape="0">
              <a:srgbClr val="000000">
                <a:alpha val="69803"/>
              </a:srgbClr>
            </a:outerShdw>
          </a:effectLst>
        </p:spPr>
      </p:pic>
      <p:sp>
        <p:nvSpPr>
          <p:cNvPr id="118" name="Google Shape;118;p3"/>
          <p:cNvSpPr txBox="1"/>
          <p:nvPr/>
        </p:nvSpPr>
        <p:spPr>
          <a:xfrm>
            <a:off x="3717236" y="1216272"/>
            <a:ext cx="8309113" cy="25237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a:solidFill>
                  <a:schemeClr val="dk1"/>
                </a:solidFill>
                <a:latin typeface="Times New Roman"/>
                <a:ea typeface="Times New Roman"/>
                <a:cs typeface="Times New Roman"/>
                <a:sym typeface="Times New Roman"/>
              </a:rPr>
              <a:t>Pottery is one of the handcrafts that has been made in Anatolia since ancient times. Mud is the oldest and most useful of easily obtained raw materials. While it’s soft, it can be shaped without breaking. Basic methods applied in making pottery by hand; pinch, wick, plate, pattern. The cored mud is poured into molds of various sizes, by hand or by passing it through a potter's wheel, to give form. Earthenware pots, pots, jugs, vases, jars, etc., made by firing in ovens, glazed or not. can be defined as the art of making.</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tr-TR" sz="1400">
                <a:solidFill>
                  <a:schemeClr val="dk1"/>
                </a:solidFill>
                <a:latin typeface="Times New Roman"/>
                <a:ea typeface="Times New Roman"/>
                <a:cs typeface="Times New Roman"/>
                <a:sym typeface="Times New Roman"/>
              </a:rPr>
              <a:t>The pots produced in Anatolia are usually glazed with diluted mud, and the pots are fired on an open fire. Today, the art of pottery, which has begun to lose its functional structure, but is evaluated in its usage areas, continues with a small number of masters in a few regions.</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pic>
        <p:nvPicPr>
          <p:cNvPr id="119" name="Google Shape;119;p3"/>
          <p:cNvPicPr preferRelativeResize="0">
            <a:picLocks noGrp="1"/>
          </p:cNvPicPr>
          <p:nvPr>
            <p:ph type="body" idx="1"/>
          </p:nvPr>
        </p:nvPicPr>
        <p:blipFill rotWithShape="1">
          <a:blip r:embed="rId4">
            <a:alphaModFix/>
          </a:blip>
          <a:srcRect/>
          <a:stretch/>
        </p:blipFill>
        <p:spPr>
          <a:xfrm>
            <a:off x="7871793" y="3988904"/>
            <a:ext cx="3608318" cy="2167705"/>
          </a:xfrm>
          <a:prstGeom prst="rect">
            <a:avLst/>
          </a:prstGeom>
          <a:noFill/>
          <a:ln>
            <a:noFill/>
          </a:ln>
          <a:effectLst>
            <a:outerShdw blurRad="190500" algn="tl" rotWithShape="0">
              <a:srgbClr val="000000">
                <a:alpha val="69803"/>
              </a:srgbClr>
            </a:outerShdw>
          </a:effectLst>
        </p:spPr>
      </p:pic>
      <p:pic>
        <p:nvPicPr>
          <p:cNvPr id="120" name="Google Shape;120;p3"/>
          <p:cNvPicPr preferRelativeResize="0"/>
          <p:nvPr/>
        </p:nvPicPr>
        <p:blipFill rotWithShape="1">
          <a:blip r:embed="rId5">
            <a:alphaModFix/>
          </a:blip>
          <a:srcRect/>
          <a:stretch/>
        </p:blipFill>
        <p:spPr>
          <a:xfrm>
            <a:off x="352682" y="1855215"/>
            <a:ext cx="3023052" cy="4232273"/>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384315" y="98343"/>
            <a:ext cx="10241280" cy="611984"/>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tr-TR">
                <a:latin typeface="Arial"/>
                <a:ea typeface="Arial"/>
                <a:cs typeface="Arial"/>
                <a:sym typeface="Arial"/>
              </a:rPr>
              <a:t/>
            </a:r>
            <a:br>
              <a:rPr lang="tr-TR">
                <a:latin typeface="Arial"/>
                <a:ea typeface="Arial"/>
                <a:cs typeface="Arial"/>
                <a:sym typeface="Arial"/>
              </a:rPr>
            </a:br>
            <a:r>
              <a:rPr lang="tr-TR">
                <a:latin typeface="Arial"/>
                <a:ea typeface="Arial"/>
                <a:cs typeface="Arial"/>
                <a:sym typeface="Arial"/>
              </a:rPr>
              <a:t/>
            </a:r>
            <a:br>
              <a:rPr lang="tr-TR">
                <a:latin typeface="Arial"/>
                <a:ea typeface="Arial"/>
                <a:cs typeface="Arial"/>
                <a:sym typeface="Arial"/>
              </a:rPr>
            </a:br>
            <a:r>
              <a:rPr lang="tr-TR">
                <a:latin typeface="Arial"/>
                <a:ea typeface="Arial"/>
                <a:cs typeface="Arial"/>
                <a:sym typeface="Arial"/>
              </a:rPr>
              <a:t/>
            </a:r>
            <a:br>
              <a:rPr lang="tr-TR">
                <a:latin typeface="Arial"/>
                <a:ea typeface="Arial"/>
                <a:cs typeface="Arial"/>
                <a:sym typeface="Arial"/>
              </a:rPr>
            </a:br>
            <a:r>
              <a:rPr lang="tr-TR">
                <a:latin typeface="Times New Roman"/>
                <a:ea typeface="Times New Roman"/>
                <a:cs typeface="Times New Roman"/>
                <a:sym typeface="Times New Roman"/>
              </a:rPr>
              <a:t/>
            </a:r>
            <a:br>
              <a:rPr lang="tr-TR">
                <a:latin typeface="Times New Roman"/>
                <a:ea typeface="Times New Roman"/>
                <a:cs typeface="Times New Roman"/>
                <a:sym typeface="Times New Roman"/>
              </a:rPr>
            </a:br>
            <a:r>
              <a:rPr lang="tr-TR">
                <a:latin typeface="Times New Roman"/>
                <a:ea typeface="Times New Roman"/>
                <a:cs typeface="Times New Roman"/>
                <a:sym typeface="Times New Roman"/>
              </a:rPr>
              <a:t>CARPET WEAVING</a:t>
            </a:r>
            <a:endParaRPr>
              <a:latin typeface="Times New Roman"/>
              <a:ea typeface="Times New Roman"/>
              <a:cs typeface="Times New Roman"/>
              <a:sym typeface="Times New Roman"/>
            </a:endParaRPr>
          </a:p>
        </p:txBody>
      </p:sp>
      <p:sp>
        <p:nvSpPr>
          <p:cNvPr id="126" name="Google Shape;126;p4"/>
          <p:cNvSpPr txBox="1">
            <a:spLocks noGrp="1"/>
          </p:cNvSpPr>
          <p:nvPr>
            <p:ph type="body" idx="1"/>
          </p:nvPr>
        </p:nvSpPr>
        <p:spPr>
          <a:xfrm>
            <a:off x="260321" y="923343"/>
            <a:ext cx="5988079" cy="5228075"/>
          </a:xfrm>
          <a:prstGeom prst="rect">
            <a:avLst/>
          </a:prstGeom>
          <a:noFill/>
          <a:ln>
            <a:noFill/>
          </a:ln>
        </p:spPr>
        <p:txBody>
          <a:bodyPr spcFirstLastPara="1" wrap="square" lIns="0" tIns="0" rIns="0" bIns="0" anchor="t" anchorCtr="0">
            <a:normAutofit/>
          </a:bodyPr>
          <a:lstStyle/>
          <a:p>
            <a:pPr marL="0" lvl="0" indent="0" algn="l" rtl="0">
              <a:lnSpc>
                <a:spcPct val="120000"/>
              </a:lnSpc>
              <a:spcBef>
                <a:spcPts val="0"/>
              </a:spcBef>
              <a:spcAft>
                <a:spcPts val="0"/>
              </a:spcAft>
              <a:buClr>
                <a:schemeClr val="dk1"/>
              </a:buClr>
              <a:buSzPts val="1400"/>
              <a:buNone/>
            </a:pPr>
            <a:r>
              <a:rPr lang="tr-TR" sz="1400">
                <a:latin typeface="Times New Roman"/>
                <a:ea typeface="Times New Roman"/>
                <a:cs typeface="Times New Roman"/>
                <a:sym typeface="Times New Roman"/>
              </a:rPr>
              <a:t>Turkish carpets have a worldwide reputation for excellence and are a specialist product of which many people whether educated in the history or not, can apperiate.</a:t>
            </a:r>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Despite industrialization, Turkish carpet weaving has survived to the present day.</a:t>
            </a:r>
            <a:endParaRPr/>
          </a:p>
          <a:p>
            <a:pPr marL="0" lvl="0" indent="0" algn="l" rtl="0">
              <a:lnSpc>
                <a:spcPct val="120000"/>
              </a:lnSpc>
              <a:spcBef>
                <a:spcPts val="1000"/>
              </a:spcBef>
              <a:spcAft>
                <a:spcPts val="0"/>
              </a:spcAft>
              <a:buClr>
                <a:schemeClr val="dk1"/>
              </a:buClr>
              <a:buSzPts val="1400"/>
              <a:buNone/>
            </a:pPr>
            <a:endParaRPr sz="1400">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PROCESS OF MAKİNG TURKISH CARPETS;</a:t>
            </a:r>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Firstly collecting the wool to prepare it for the color process (Emphasis is on using natural dyes maintaing the colour  of a carpet over the years).  When the wool is ready, it is rolled into balls and placed at the top of a frame. Then the women set to work weaving the wool in and out. A pattern is also at the top of  frame and when a section is completed, it is trimmed down with a pair of scissors.</a:t>
            </a:r>
            <a:endParaRPr/>
          </a:p>
          <a:p>
            <a:pPr marL="0" lvl="0" indent="0" algn="l" rtl="0">
              <a:lnSpc>
                <a:spcPct val="120000"/>
              </a:lnSpc>
              <a:spcBef>
                <a:spcPts val="1000"/>
              </a:spcBef>
              <a:spcAft>
                <a:spcPts val="0"/>
              </a:spcAft>
              <a:buClr>
                <a:schemeClr val="dk1"/>
              </a:buClr>
              <a:buSzPts val="1400"/>
              <a:buNone/>
            </a:pPr>
            <a:endParaRPr sz="1400">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Using this process, A Turkish carpet can take  months  and even years to make.</a:t>
            </a:r>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One of  the reason that  Turkish carpets are specialist prouduct ıs, patterns have meanings. For instance  the eagle symbolizes power, scorpion symbolizes evil soul, buck symbolizes heroism.</a:t>
            </a:r>
            <a:endParaRPr/>
          </a:p>
        </p:txBody>
      </p:sp>
      <p:pic>
        <p:nvPicPr>
          <p:cNvPr id="127" name="Google Shape;127;p4" descr="Weaving and Carpets in Turkey - Turkey Cultural Tour"/>
          <p:cNvPicPr preferRelativeResize="0"/>
          <p:nvPr/>
        </p:nvPicPr>
        <p:blipFill rotWithShape="1">
          <a:blip r:embed="rId3">
            <a:alphaModFix/>
          </a:blip>
          <a:srcRect/>
          <a:stretch/>
        </p:blipFill>
        <p:spPr>
          <a:xfrm>
            <a:off x="8910182" y="3302898"/>
            <a:ext cx="3021497" cy="2744336"/>
          </a:xfrm>
          <a:prstGeom prst="rect">
            <a:avLst/>
          </a:prstGeom>
          <a:noFill/>
          <a:ln>
            <a:noFill/>
          </a:ln>
          <a:effectLst>
            <a:outerShdw blurRad="292100" dist="139700" dir="2700000" algn="tl" rotWithShape="0">
              <a:srgbClr val="333333">
                <a:alpha val="64705"/>
              </a:srgbClr>
            </a:outerShdw>
          </a:effectLst>
        </p:spPr>
      </p:pic>
      <p:pic>
        <p:nvPicPr>
          <p:cNvPr id="128" name="Google Shape;128;p4" descr="Making of a Turkish carpet"/>
          <p:cNvPicPr preferRelativeResize="0"/>
          <p:nvPr/>
        </p:nvPicPr>
        <p:blipFill rotWithShape="1">
          <a:blip r:embed="rId4">
            <a:alphaModFix/>
          </a:blip>
          <a:srcRect/>
          <a:stretch/>
        </p:blipFill>
        <p:spPr>
          <a:xfrm>
            <a:off x="6349376" y="3366322"/>
            <a:ext cx="2307430" cy="2680912"/>
          </a:xfrm>
          <a:prstGeom prst="rect">
            <a:avLst/>
          </a:prstGeom>
          <a:noFill/>
          <a:ln>
            <a:noFill/>
          </a:ln>
          <a:effectLst>
            <a:outerShdw blurRad="292100" dist="139700" dir="2700000" algn="tl" rotWithShape="0">
              <a:srgbClr val="333333">
                <a:alpha val="64705"/>
              </a:srgbClr>
            </a:outerShdw>
          </a:effectLst>
        </p:spPr>
      </p:pic>
      <p:pic>
        <p:nvPicPr>
          <p:cNvPr id="129" name="Google Shape;129;p4" descr="Turkish carpets"/>
          <p:cNvPicPr preferRelativeResize="0"/>
          <p:nvPr/>
        </p:nvPicPr>
        <p:blipFill rotWithShape="1">
          <a:blip r:embed="rId5">
            <a:alphaModFix/>
          </a:blip>
          <a:srcRect/>
          <a:stretch/>
        </p:blipFill>
        <p:spPr>
          <a:xfrm>
            <a:off x="6544499" y="365222"/>
            <a:ext cx="5263186" cy="261208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708991" y="278294"/>
            <a:ext cx="10241280" cy="704751"/>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200"/>
              <a:buFont typeface="Times New Roman"/>
              <a:buNone/>
            </a:pPr>
            <a:r>
              <a:rPr lang="tr-TR" sz="3200">
                <a:latin typeface="Times New Roman"/>
                <a:ea typeface="Times New Roman"/>
                <a:cs typeface="Times New Roman"/>
                <a:sym typeface="Times New Roman"/>
              </a:rPr>
              <a:t>HUSN-I HAT</a:t>
            </a:r>
            <a:endParaRPr sz="3200">
              <a:latin typeface="Times New Roman"/>
              <a:ea typeface="Times New Roman"/>
              <a:cs typeface="Times New Roman"/>
              <a:sym typeface="Times New Roman"/>
            </a:endParaRPr>
          </a:p>
        </p:txBody>
      </p:sp>
      <p:sp>
        <p:nvSpPr>
          <p:cNvPr id="135" name="Google Shape;135;p5"/>
          <p:cNvSpPr txBox="1">
            <a:spLocks noGrp="1"/>
          </p:cNvSpPr>
          <p:nvPr>
            <p:ph type="body" idx="1"/>
          </p:nvPr>
        </p:nvSpPr>
        <p:spPr>
          <a:xfrm>
            <a:off x="490330" y="1272209"/>
            <a:ext cx="11122550" cy="4733146"/>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1400"/>
              <a:buNone/>
            </a:pPr>
            <a:r>
              <a:rPr lang="tr-TR" sz="1400">
                <a:latin typeface="Times New Roman"/>
                <a:ea typeface="Times New Roman"/>
                <a:cs typeface="Times New Roman"/>
                <a:sym typeface="Times New Roman"/>
              </a:rPr>
              <a:t>The HÜSN-İ HAT is the centuries old pratice of writing letters of Arabic origin. In a measured and proportional manner while taking into consideration certain aesthetic values.</a:t>
            </a:r>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Many calligraphers make their own tools and they play an important role in the transmission of the Hüsn-i Hat  tradition, passing on their knowledge, craft skills and values through apprenticeships.</a:t>
            </a:r>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The Hüsn-i Hat can be written on paper. To this day, Hüsn-i Hat is still used in sacred and literary works like mosques and traditional Turkish baths. </a:t>
            </a:r>
            <a:endParaRPr/>
          </a:p>
          <a:p>
            <a:pPr marL="0" lvl="0" indent="0" algn="l" rtl="0">
              <a:lnSpc>
                <a:spcPct val="120000"/>
              </a:lnSpc>
              <a:spcBef>
                <a:spcPts val="1000"/>
              </a:spcBef>
              <a:spcAft>
                <a:spcPts val="0"/>
              </a:spcAft>
              <a:buClr>
                <a:schemeClr val="dk1"/>
              </a:buClr>
              <a:buSzPts val="1400"/>
              <a:buNone/>
            </a:pPr>
            <a:endParaRPr sz="1400">
              <a:latin typeface="Times New Roman"/>
              <a:ea typeface="Times New Roman"/>
              <a:cs typeface="Times New Roman"/>
              <a:sym typeface="Times New Roman"/>
            </a:endParaRPr>
          </a:p>
        </p:txBody>
      </p:sp>
      <p:pic>
        <p:nvPicPr>
          <p:cNvPr id="136" name="Google Shape;136;p5" descr="Hüsn-i Hat - Kültür Portalı - Medya Kütüphanesi"/>
          <p:cNvPicPr preferRelativeResize="0"/>
          <p:nvPr/>
        </p:nvPicPr>
        <p:blipFill rotWithShape="1">
          <a:blip r:embed="rId3">
            <a:alphaModFix/>
          </a:blip>
          <a:srcRect/>
          <a:stretch/>
        </p:blipFill>
        <p:spPr>
          <a:xfrm>
            <a:off x="8242577" y="3389167"/>
            <a:ext cx="3493898" cy="2717658"/>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137" name="Google Shape;137;p5" descr="Tasavvuf: Hat Sanatı"/>
          <p:cNvPicPr preferRelativeResize="0"/>
          <p:nvPr/>
        </p:nvPicPr>
        <p:blipFill rotWithShape="1">
          <a:blip r:embed="rId4">
            <a:alphaModFix/>
          </a:blip>
          <a:srcRect/>
          <a:stretch/>
        </p:blipFill>
        <p:spPr>
          <a:xfrm>
            <a:off x="4915383" y="3154019"/>
            <a:ext cx="2361233" cy="2952806"/>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38" name="Google Shape;138;p5"/>
          <p:cNvPicPr preferRelativeResize="0"/>
          <p:nvPr/>
        </p:nvPicPr>
        <p:blipFill rotWithShape="1">
          <a:blip r:embed="rId5">
            <a:alphaModFix/>
          </a:blip>
          <a:srcRect/>
          <a:stretch/>
        </p:blipFill>
        <p:spPr>
          <a:xfrm>
            <a:off x="1152941" y="3154019"/>
            <a:ext cx="2690189" cy="2952806"/>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424071" y="238539"/>
            <a:ext cx="10241280" cy="66499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200"/>
              <a:buFont typeface="Times New Roman"/>
              <a:buNone/>
            </a:pPr>
            <a:r>
              <a:rPr lang="tr-TR" sz="3200">
                <a:latin typeface="Times New Roman"/>
                <a:ea typeface="Times New Roman"/>
                <a:cs typeface="Times New Roman"/>
                <a:sym typeface="Times New Roman"/>
              </a:rPr>
              <a:t> DEVREK WALKING STICK</a:t>
            </a:r>
            <a:endParaRPr sz="3200">
              <a:latin typeface="Times New Roman"/>
              <a:ea typeface="Times New Roman"/>
              <a:cs typeface="Times New Roman"/>
              <a:sym typeface="Times New Roman"/>
            </a:endParaRPr>
          </a:p>
        </p:txBody>
      </p:sp>
      <p:sp>
        <p:nvSpPr>
          <p:cNvPr id="144" name="Google Shape;144;p6"/>
          <p:cNvSpPr txBox="1">
            <a:spLocks noGrp="1"/>
          </p:cNvSpPr>
          <p:nvPr>
            <p:ph type="body" idx="1"/>
          </p:nvPr>
        </p:nvSpPr>
        <p:spPr>
          <a:xfrm>
            <a:off x="424071" y="1219200"/>
            <a:ext cx="11188809" cy="2209800"/>
          </a:xfrm>
          <a:prstGeom prst="rect">
            <a:avLst/>
          </a:prstGeom>
          <a:noFill/>
          <a:ln>
            <a:noFill/>
          </a:ln>
        </p:spPr>
        <p:txBody>
          <a:bodyPr spcFirstLastPara="1" wrap="square" lIns="0" tIns="0" rIns="0" bIns="0" anchor="t" anchorCtr="0">
            <a:normAutofit/>
          </a:bodyPr>
          <a:lstStyle/>
          <a:p>
            <a:pPr marL="0" lvl="0" indent="0" algn="l" rtl="0">
              <a:lnSpc>
                <a:spcPct val="120000"/>
              </a:lnSpc>
              <a:spcBef>
                <a:spcPts val="0"/>
              </a:spcBef>
              <a:spcAft>
                <a:spcPts val="0"/>
              </a:spcAft>
              <a:buClr>
                <a:schemeClr val="dk1"/>
              </a:buClr>
              <a:buSzPts val="1400"/>
              <a:buNone/>
            </a:pPr>
            <a:r>
              <a:rPr lang="tr-TR" sz="1400">
                <a:latin typeface="Times New Roman"/>
                <a:ea typeface="Times New Roman"/>
                <a:cs typeface="Times New Roman"/>
                <a:sym typeface="Times New Roman"/>
              </a:rPr>
              <a:t>Craftsmen from Devrek who had improved themselves in the art of wood worked in the cerpentry shop of  the Ottoman Palace. </a:t>
            </a:r>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The tree which is the main material of the stick is abundant in the Western Black Sea Region which has a forested vegetation.</a:t>
            </a:r>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The Classic Devrek Walking Stick is completely handcrafted. Its body is cranberry, its stem is walnut and there are usually two snake motifs on its body, their heads entwined towards the stem.Today, handles made of different shapes and materials and walking sticks with paint, silver, mother-of-pearl and copper embroidered motifs are produced. </a:t>
            </a:r>
            <a:endParaRPr sz="1400">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r>
              <a:rPr lang="tr-TR" sz="1400">
                <a:latin typeface="Times New Roman"/>
                <a:ea typeface="Times New Roman"/>
                <a:cs typeface="Times New Roman"/>
                <a:sym typeface="Times New Roman"/>
              </a:rPr>
              <a:t>The most important feature that distinguishes the Devrek walking stick from other walking sticks is that the cane and the handle of the cane are made of different materials.There are snake, eagle head, goat's feet, baklava slice symbols on Devrek walking stick.</a:t>
            </a:r>
            <a:endParaRPr sz="1400">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endParaRPr sz="1400"/>
          </a:p>
        </p:txBody>
      </p:sp>
      <p:pic>
        <p:nvPicPr>
          <p:cNvPr id="145" name="Google Shape;145;p6" descr="Devrek Baston Müzesi nerede? Devrek Baston Müzesi ziyaretçilerini bekliyor"/>
          <p:cNvPicPr preferRelativeResize="0"/>
          <p:nvPr/>
        </p:nvPicPr>
        <p:blipFill rotWithShape="1">
          <a:blip r:embed="rId3">
            <a:alphaModFix/>
          </a:blip>
          <a:srcRect/>
          <a:stretch/>
        </p:blipFill>
        <p:spPr>
          <a:xfrm>
            <a:off x="9446893" y="3756884"/>
            <a:ext cx="2406089" cy="1997805"/>
          </a:xfrm>
          <a:prstGeom prst="rect">
            <a:avLst/>
          </a:prstGeom>
          <a:noFill/>
          <a:ln>
            <a:noFill/>
          </a:ln>
          <a:effectLst>
            <a:outerShdw blurRad="292100" dist="139700" dir="2700000" algn="tl" rotWithShape="0">
              <a:srgbClr val="333333">
                <a:alpha val="64705"/>
              </a:srgbClr>
            </a:outerShdw>
          </a:effectLst>
        </p:spPr>
      </p:pic>
      <p:pic>
        <p:nvPicPr>
          <p:cNvPr id="146" name="Google Shape;146;p6" descr="Women produce famous Devrek walking sticks"/>
          <p:cNvPicPr preferRelativeResize="0"/>
          <p:nvPr/>
        </p:nvPicPr>
        <p:blipFill rotWithShape="1">
          <a:blip r:embed="rId4">
            <a:alphaModFix/>
          </a:blip>
          <a:srcRect/>
          <a:stretch/>
        </p:blipFill>
        <p:spPr>
          <a:xfrm>
            <a:off x="339018" y="3551207"/>
            <a:ext cx="3140764" cy="2209800"/>
          </a:xfrm>
          <a:prstGeom prst="rect">
            <a:avLst/>
          </a:prstGeom>
          <a:noFill/>
          <a:ln>
            <a:noFill/>
          </a:ln>
          <a:effectLst>
            <a:outerShdw blurRad="292100" dist="139700" dir="2700000" algn="tl" rotWithShape="0">
              <a:srgbClr val="333333">
                <a:alpha val="64705"/>
              </a:srgbClr>
            </a:outerShdw>
          </a:effectLst>
        </p:spPr>
      </p:pic>
      <p:pic>
        <p:nvPicPr>
          <p:cNvPr id="147" name="Google Shape;147;p6" descr="DEVREK BASTONU | Kültür Portalı"/>
          <p:cNvPicPr preferRelativeResize="0"/>
          <p:nvPr/>
        </p:nvPicPr>
        <p:blipFill rotWithShape="1">
          <a:blip r:embed="rId5">
            <a:alphaModFix/>
          </a:blip>
          <a:srcRect/>
          <a:stretch/>
        </p:blipFill>
        <p:spPr>
          <a:xfrm>
            <a:off x="4275400" y="3551206"/>
            <a:ext cx="1743075" cy="2619375"/>
          </a:xfrm>
          <a:prstGeom prst="rect">
            <a:avLst/>
          </a:prstGeom>
          <a:noFill/>
          <a:ln>
            <a:noFill/>
          </a:ln>
          <a:effectLst>
            <a:outerShdw blurRad="292100" dist="139700" dir="2700000" algn="tl" rotWithShape="0">
              <a:srgbClr val="333333">
                <a:alpha val="64705"/>
              </a:srgbClr>
            </a:outerShdw>
          </a:effectLst>
        </p:spPr>
      </p:pic>
      <p:pic>
        <p:nvPicPr>
          <p:cNvPr id="148" name="Google Shape;148;p6" descr="Tarihte Baston-Asa Kültürü ve Devrek Bastonu | Serenti"/>
          <p:cNvPicPr preferRelativeResize="0"/>
          <p:nvPr/>
        </p:nvPicPr>
        <p:blipFill rotWithShape="1">
          <a:blip r:embed="rId6">
            <a:alphaModFix/>
          </a:blip>
          <a:srcRect/>
          <a:stretch/>
        </p:blipFill>
        <p:spPr>
          <a:xfrm>
            <a:off x="6456714" y="3963341"/>
            <a:ext cx="2551940" cy="158488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463826" y="32004"/>
            <a:ext cx="10241280" cy="64061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200"/>
              <a:buFont typeface="Times New Roman"/>
              <a:buNone/>
            </a:pPr>
            <a:r>
              <a:rPr lang="tr-TR" sz="3200">
                <a:latin typeface="Times New Roman"/>
                <a:ea typeface="Times New Roman"/>
                <a:cs typeface="Times New Roman"/>
                <a:sym typeface="Times New Roman"/>
              </a:rPr>
              <a:t>ÇİNİ MAKING</a:t>
            </a:r>
            <a:endParaRPr sz="3200">
              <a:latin typeface="Times New Roman"/>
              <a:ea typeface="Times New Roman"/>
              <a:cs typeface="Times New Roman"/>
              <a:sym typeface="Times New Roman"/>
            </a:endParaRPr>
          </a:p>
        </p:txBody>
      </p:sp>
      <p:sp>
        <p:nvSpPr>
          <p:cNvPr id="154" name="Google Shape;154;p7"/>
          <p:cNvSpPr txBox="1">
            <a:spLocks noGrp="1"/>
          </p:cNvSpPr>
          <p:nvPr>
            <p:ph type="body" idx="1"/>
          </p:nvPr>
        </p:nvSpPr>
        <p:spPr>
          <a:xfrm>
            <a:off x="178904" y="844893"/>
            <a:ext cx="11834192" cy="5659539"/>
          </a:xfrm>
          <a:prstGeom prst="rect">
            <a:avLst/>
          </a:prstGeom>
          <a:noFill/>
          <a:ln>
            <a:noFill/>
          </a:ln>
        </p:spPr>
        <p:txBody>
          <a:bodyPr spcFirstLastPara="1" wrap="square" lIns="0" tIns="0" rIns="0" bIns="0" anchor="t" anchorCtr="0">
            <a:noAutofit/>
          </a:bodyPr>
          <a:lstStyle/>
          <a:p>
            <a:pPr marL="0" lvl="0" indent="0" algn="just" rtl="0">
              <a:lnSpc>
                <a:spcPct val="120000"/>
              </a:lnSpc>
              <a:spcBef>
                <a:spcPts val="0"/>
              </a:spcBef>
              <a:spcAft>
                <a:spcPts val="0"/>
              </a:spcAft>
              <a:buClr>
                <a:srgbClr val="2B2B2B"/>
              </a:buClr>
              <a:buSzPts val="1400"/>
              <a:buNone/>
            </a:pPr>
            <a:r>
              <a:rPr lang="tr-TR" sz="1400" b="0" i="0">
                <a:solidFill>
                  <a:srgbClr val="2B2B2B"/>
                </a:solidFill>
                <a:latin typeface="Times New Roman"/>
                <a:ea typeface="Times New Roman"/>
                <a:cs typeface="Times New Roman"/>
                <a:sym typeface="Times New Roman"/>
              </a:rPr>
              <a:t>Çini-making means the craftsmanship shaped around traditional Turkish art of çini since 12th century with its own specific production.Having shaped, the clay is lined and dried. Next, it is fired in çini ovens and smooth surface called “biscuit” appears. Patterns prepared by drilling on the paper with openwork technique are transformed to the surface with coal dust and the outer contours are drawn by hand with black paint and brush. Later, patterns are dyed with various colours. The surface of çini is covered with glaze and after it is fired at  the çini-making is completed.</a:t>
            </a:r>
            <a:endParaRPr sz="1400" b="0" i="0">
              <a:solidFill>
                <a:srgbClr val="2B2B2B"/>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endParaRPr sz="1400">
              <a:solidFill>
                <a:srgbClr val="2B2B2B"/>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endParaRPr sz="1400" b="0" i="0">
              <a:solidFill>
                <a:srgbClr val="2B2B2B"/>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endParaRPr sz="1400">
              <a:solidFill>
                <a:srgbClr val="2B2B2B"/>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endParaRPr sz="1400" b="0" i="0">
              <a:solidFill>
                <a:srgbClr val="2B2B2B"/>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endParaRPr sz="1400" b="0" i="0">
              <a:solidFill>
                <a:srgbClr val="2B2B2B"/>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endParaRPr sz="1400">
              <a:solidFill>
                <a:srgbClr val="2B2B2B"/>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1400"/>
              <a:buNone/>
            </a:pPr>
            <a:endParaRPr sz="1400" b="0" i="0">
              <a:solidFill>
                <a:srgbClr val="2B2B2B"/>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rgbClr val="2B2B2B"/>
              </a:buClr>
              <a:buSzPts val="1400"/>
              <a:buNone/>
            </a:pPr>
            <a:r>
              <a:rPr lang="tr-TR" sz="1400" b="0" i="0">
                <a:solidFill>
                  <a:srgbClr val="2B2B2B"/>
                </a:solidFill>
                <a:latin typeface="Times New Roman"/>
                <a:ea typeface="Times New Roman"/>
                <a:cs typeface="Times New Roman"/>
                <a:sym typeface="Times New Roman"/>
              </a:rPr>
              <a:t>Among çini adornments generally geometric shapes, plants and animal figures symbolizing cosmic thoughts and beliefs are used in different colours. Using red, cobalt blue, turquoise and green on white or navy blue background is the characteristic feature of traditional çini’s. Bearers and practitioners of the element are çini craftspeople. It’s estimated that more than 5000 çini craftspeople exist in Turkey.</a:t>
            </a:r>
            <a:endParaRPr sz="1400" b="0" i="0">
              <a:solidFill>
                <a:srgbClr val="2B2B2B"/>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rgbClr val="2B2B2B"/>
              </a:buClr>
              <a:buSzPts val="1400"/>
              <a:buNone/>
            </a:pPr>
            <a:r>
              <a:rPr lang="tr-TR" sz="1400" b="0" i="0">
                <a:solidFill>
                  <a:srgbClr val="2B2B2B"/>
                </a:solidFill>
                <a:latin typeface="Times New Roman"/>
                <a:ea typeface="Times New Roman"/>
                <a:cs typeface="Times New Roman"/>
                <a:sym typeface="Times New Roman"/>
              </a:rPr>
              <a:t>Ethical manners, knowledge, techniques, prescriptions and rituals of çini-making developed collectively throughout centuries have been conveyed to the present through master-apprentice/parent-child relations. Çini workshops which have been still operating since 14th century especially in Kütahya are well-known cultural spaces to maintain the common memory about the element.</a:t>
            </a:r>
            <a:endParaRPr sz="1400">
              <a:latin typeface="Times New Roman"/>
              <a:ea typeface="Times New Roman"/>
              <a:cs typeface="Times New Roman"/>
              <a:sym typeface="Times New Roman"/>
            </a:endParaRPr>
          </a:p>
        </p:txBody>
      </p:sp>
      <p:pic>
        <p:nvPicPr>
          <p:cNvPr id="155" name="Google Shape;155;p7"/>
          <p:cNvPicPr preferRelativeResize="0"/>
          <p:nvPr/>
        </p:nvPicPr>
        <p:blipFill rotWithShape="1">
          <a:blip r:embed="rId3">
            <a:alphaModFix/>
          </a:blip>
          <a:srcRect/>
          <a:stretch/>
        </p:blipFill>
        <p:spPr>
          <a:xfrm>
            <a:off x="9400761" y="1917335"/>
            <a:ext cx="2279375" cy="2459952"/>
          </a:xfrm>
          <a:prstGeom prst="rect">
            <a:avLst/>
          </a:prstGeom>
          <a:noFill/>
          <a:ln w="88900" cap="sq" cmpd="thickThin">
            <a:solidFill>
              <a:srgbClr val="000000"/>
            </a:solidFill>
            <a:prstDash val="solid"/>
            <a:miter lim="800000"/>
            <a:headEnd type="none" w="sm" len="sm"/>
            <a:tailEnd type="none" w="sm" len="sm"/>
          </a:ln>
        </p:spPr>
      </p:pic>
      <p:pic>
        <p:nvPicPr>
          <p:cNvPr id="156" name="Google Shape;156;p7"/>
          <p:cNvPicPr preferRelativeResize="0"/>
          <p:nvPr/>
        </p:nvPicPr>
        <p:blipFill rotWithShape="1">
          <a:blip r:embed="rId4">
            <a:alphaModFix/>
          </a:blip>
          <a:srcRect/>
          <a:stretch/>
        </p:blipFill>
        <p:spPr>
          <a:xfrm>
            <a:off x="511864" y="2124682"/>
            <a:ext cx="4147931" cy="2252605"/>
          </a:xfrm>
          <a:prstGeom prst="rect">
            <a:avLst/>
          </a:prstGeom>
          <a:noFill/>
          <a:ln w="88900" cap="sq" cmpd="thickThin">
            <a:solidFill>
              <a:srgbClr val="000000"/>
            </a:solidFill>
            <a:prstDash val="solid"/>
            <a:miter lim="800000"/>
            <a:headEnd type="none" w="sm" len="sm"/>
            <a:tailEnd type="none" w="sm" len="sm"/>
          </a:ln>
        </p:spPr>
      </p:pic>
      <p:pic>
        <p:nvPicPr>
          <p:cNvPr id="157" name="Google Shape;157;p7" descr="GELENEKSEL ÇİNİ USTALIĞI | Kültür Portalı"/>
          <p:cNvPicPr preferRelativeResize="0"/>
          <p:nvPr/>
        </p:nvPicPr>
        <p:blipFill rotWithShape="1">
          <a:blip r:embed="rId5">
            <a:alphaModFix/>
          </a:blip>
          <a:srcRect/>
          <a:stretch/>
        </p:blipFill>
        <p:spPr>
          <a:xfrm>
            <a:off x="5398935" y="2223385"/>
            <a:ext cx="3458817" cy="2153902"/>
          </a:xfrm>
          <a:prstGeom prst="rect">
            <a:avLst/>
          </a:prstGeom>
          <a:noFill/>
          <a:ln w="88900" cap="sq" cmpd="thickThin">
            <a:solidFill>
              <a:srgbClr val="000000"/>
            </a:solidFill>
            <a:prstDash val="solid"/>
            <a:miter lim="800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549965" y="121391"/>
            <a:ext cx="10241280" cy="66499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200"/>
              <a:buFont typeface="Times New Roman"/>
              <a:buNone/>
            </a:pPr>
            <a:r>
              <a:rPr lang="tr-TR" sz="3200">
                <a:latin typeface="Times New Roman"/>
                <a:ea typeface="Times New Roman"/>
                <a:cs typeface="Times New Roman"/>
                <a:sym typeface="Times New Roman"/>
              </a:rPr>
              <a:t>MINIATURE</a:t>
            </a:r>
            <a:endParaRPr sz="3200">
              <a:latin typeface="Times New Roman"/>
              <a:ea typeface="Times New Roman"/>
              <a:cs typeface="Times New Roman"/>
              <a:sym typeface="Times New Roman"/>
            </a:endParaRPr>
          </a:p>
        </p:txBody>
      </p:sp>
      <p:sp>
        <p:nvSpPr>
          <p:cNvPr id="163" name="Google Shape;163;p8"/>
          <p:cNvSpPr txBox="1">
            <a:spLocks noGrp="1"/>
          </p:cNvSpPr>
          <p:nvPr>
            <p:ph type="body" idx="1"/>
          </p:nvPr>
        </p:nvSpPr>
        <p:spPr>
          <a:xfrm>
            <a:off x="404191" y="969661"/>
            <a:ext cx="5996609" cy="4918677"/>
          </a:xfrm>
          <a:prstGeom prst="rect">
            <a:avLst/>
          </a:prstGeom>
          <a:noFill/>
          <a:ln>
            <a:noFill/>
          </a:ln>
        </p:spPr>
        <p:txBody>
          <a:bodyPr spcFirstLastPara="1" wrap="square" lIns="0" tIns="0" rIns="0" bIns="0" anchor="t" anchorCtr="0">
            <a:normAutofit/>
          </a:bodyPr>
          <a:lstStyle/>
          <a:p>
            <a:pPr marL="0" lvl="0" indent="0" algn="l" rtl="0">
              <a:lnSpc>
                <a:spcPct val="120000"/>
              </a:lnSpc>
              <a:spcBef>
                <a:spcPts val="0"/>
              </a:spcBef>
              <a:spcAft>
                <a:spcPts val="0"/>
              </a:spcAft>
              <a:buClr>
                <a:srgbClr val="2B2B2B"/>
              </a:buClr>
              <a:buSzPts val="1400"/>
              <a:buNone/>
            </a:pPr>
            <a:r>
              <a:rPr lang="tr-TR" sz="1400" b="0" i="0">
                <a:solidFill>
                  <a:srgbClr val="2B2B2B"/>
                </a:solidFill>
                <a:latin typeface="Times New Roman"/>
                <a:ea typeface="Times New Roman"/>
                <a:cs typeface="Times New Roman"/>
                <a:sym typeface="Times New Roman"/>
              </a:rPr>
              <a:t>Miniature is the art of illustrating stories, events or knowledge by a method of painting. </a:t>
            </a:r>
            <a:endParaRPr sz="1400" b="0" i="0">
              <a:solidFill>
                <a:srgbClr val="2B2B2B"/>
              </a:solidFill>
              <a:latin typeface="Times New Roman"/>
              <a:ea typeface="Times New Roman"/>
              <a:cs typeface="Times New Roman"/>
              <a:sym typeface="Times New Roman"/>
            </a:endParaRPr>
          </a:p>
          <a:p>
            <a:pPr marL="0" lvl="0" indent="0" algn="l" rtl="0">
              <a:lnSpc>
                <a:spcPct val="120000"/>
              </a:lnSpc>
              <a:spcBef>
                <a:spcPts val="1000"/>
              </a:spcBef>
              <a:spcAft>
                <a:spcPts val="0"/>
              </a:spcAft>
              <a:buClr>
                <a:srgbClr val="2B2B2B"/>
              </a:buClr>
              <a:buSzPts val="1400"/>
              <a:buNone/>
            </a:pPr>
            <a:r>
              <a:rPr lang="tr-TR" sz="1400" b="0" i="0">
                <a:solidFill>
                  <a:srgbClr val="2B2B2B"/>
                </a:solidFill>
                <a:latin typeface="Times New Roman"/>
                <a:ea typeface="Times New Roman"/>
                <a:cs typeface="Times New Roman"/>
                <a:sym typeface="Times New Roman"/>
              </a:rPr>
              <a:t>Beginning from the 19th century, the areas where this art is applied has diversified and, in addition to books, miniatures have been applied more onto the materials like walls, canvas, wood, tile and leather. Mostly used equipment are organic dyes and thin brushes made of bird feathers. Today, industrial dyes and equipment are also used.</a:t>
            </a:r>
            <a:endParaRPr sz="1400" b="0" i="0">
              <a:solidFill>
                <a:srgbClr val="2B2B2B"/>
              </a:solidFill>
              <a:latin typeface="Times New Roman"/>
              <a:ea typeface="Times New Roman"/>
              <a:cs typeface="Times New Roman"/>
              <a:sym typeface="Times New Roman"/>
            </a:endParaRPr>
          </a:p>
          <a:p>
            <a:pPr marL="0" lvl="0" indent="0" algn="just" rtl="0">
              <a:lnSpc>
                <a:spcPct val="120000"/>
              </a:lnSpc>
              <a:spcBef>
                <a:spcPts val="1000"/>
              </a:spcBef>
              <a:spcAft>
                <a:spcPts val="0"/>
              </a:spcAft>
              <a:buClr>
                <a:srgbClr val="2B2B2B"/>
              </a:buClr>
              <a:buSzPts val="1400"/>
              <a:buNone/>
            </a:pPr>
            <a:r>
              <a:rPr lang="tr-TR" sz="1400" b="0" i="0">
                <a:solidFill>
                  <a:srgbClr val="2B2B2B"/>
                </a:solidFill>
                <a:latin typeface="Times New Roman"/>
                <a:ea typeface="Times New Roman"/>
                <a:cs typeface="Times New Roman"/>
                <a:sym typeface="Times New Roman"/>
              </a:rPr>
              <a:t>Landscapes, ceremonies at palace like accession, circumcision, wedding and hunting scenes are depicted as the dominant subjects of miniatures. Miniatures give information about the daily life, clothes and rituals of the era. Therefore, they also function as a historical document.</a:t>
            </a:r>
            <a:endParaRPr/>
          </a:p>
          <a:p>
            <a:pPr marL="0" lvl="0" indent="0" algn="l" rtl="0">
              <a:lnSpc>
                <a:spcPct val="120000"/>
              </a:lnSpc>
              <a:spcBef>
                <a:spcPts val="1000"/>
              </a:spcBef>
              <a:spcAft>
                <a:spcPts val="0"/>
              </a:spcAft>
              <a:buClr>
                <a:schemeClr val="dk1"/>
              </a:buClr>
              <a:buSzPts val="2000"/>
              <a:buNone/>
            </a:pPr>
            <a:r>
              <a:rPr lang="tr-TR"/>
              <a:t/>
            </a:r>
            <a:br>
              <a:rPr lang="tr-TR"/>
            </a:br>
            <a:endParaRPr/>
          </a:p>
        </p:txBody>
      </p:sp>
      <p:pic>
        <p:nvPicPr>
          <p:cNvPr id="164" name="Google Shape;164;p8"/>
          <p:cNvPicPr preferRelativeResize="0"/>
          <p:nvPr/>
        </p:nvPicPr>
        <p:blipFill rotWithShape="1">
          <a:blip r:embed="rId3">
            <a:alphaModFix/>
          </a:blip>
          <a:srcRect/>
          <a:stretch/>
        </p:blipFill>
        <p:spPr>
          <a:xfrm>
            <a:off x="801755" y="4143882"/>
            <a:ext cx="5201479" cy="198113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65" name="Google Shape;165;p8"/>
          <p:cNvPicPr preferRelativeResize="0"/>
          <p:nvPr/>
        </p:nvPicPr>
        <p:blipFill rotWithShape="1">
          <a:blip r:embed="rId4">
            <a:alphaModFix/>
          </a:blip>
          <a:srcRect/>
          <a:stretch/>
        </p:blipFill>
        <p:spPr>
          <a:xfrm>
            <a:off x="7558579" y="3283226"/>
            <a:ext cx="3495665" cy="284179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66" name="Google Shape;166;p8"/>
          <p:cNvPicPr preferRelativeResize="0"/>
          <p:nvPr/>
        </p:nvPicPr>
        <p:blipFill rotWithShape="1">
          <a:blip r:embed="rId5">
            <a:alphaModFix/>
          </a:blip>
          <a:srcRect/>
          <a:stretch/>
        </p:blipFill>
        <p:spPr>
          <a:xfrm>
            <a:off x="6825015" y="236254"/>
            <a:ext cx="4962794" cy="2732233"/>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3" name="Google Shape;173;p9"/>
          <p:cNvSpPr/>
          <p:nvPr/>
        </p:nvSpPr>
        <p:spPr>
          <a:xfrm rot="10800000" flipH="1">
            <a:off x="0" y="4460827"/>
            <a:ext cx="12192003" cy="2397392"/>
          </a:xfrm>
          <a:prstGeom prst="rect">
            <a:avLst/>
          </a:prstGeom>
          <a:gradFill>
            <a:gsLst>
              <a:gs pos="0">
                <a:schemeClr val="accent6"/>
              </a:gs>
              <a:gs pos="8000">
                <a:schemeClr val="accent6"/>
              </a:gs>
              <a:gs pos="67000">
                <a:srgbClr val="C0998A">
                  <a:alpha val="89803"/>
                </a:srgbClr>
              </a:gs>
              <a:gs pos="100000">
                <a:srgbClr val="C0998A">
                  <a:alpha val="89803"/>
                </a:srgbClr>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4" name="Google Shape;174;p9"/>
          <p:cNvSpPr/>
          <p:nvPr/>
        </p:nvSpPr>
        <p:spPr>
          <a:xfrm rot="10800000" flipH="1">
            <a:off x="8115300" y="4444113"/>
            <a:ext cx="4076701" cy="2413458"/>
          </a:xfrm>
          <a:prstGeom prst="rect">
            <a:avLst/>
          </a:prstGeom>
          <a:gradFill>
            <a:gsLst>
              <a:gs pos="0">
                <a:srgbClr val="D8C1B8">
                  <a:alpha val="0"/>
                </a:srgbClr>
              </a:gs>
              <a:gs pos="99000">
                <a:schemeClr val="accent2"/>
              </a:gs>
              <a:gs pos="100000">
                <a:schemeClr val="accent2"/>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5" name="Google Shape;175;p9"/>
          <p:cNvSpPr/>
          <p:nvPr/>
        </p:nvSpPr>
        <p:spPr>
          <a:xfrm rot="5400000" flipH="1">
            <a:off x="9144002" y="3360315"/>
            <a:ext cx="1947487" cy="4148507"/>
          </a:xfrm>
          <a:prstGeom prst="rect">
            <a:avLst/>
          </a:prstGeom>
          <a:gradFill>
            <a:gsLst>
              <a:gs pos="0">
                <a:srgbClr val="84AC82">
                  <a:alpha val="36862"/>
                </a:srgbClr>
              </a:gs>
              <a:gs pos="55000">
                <a:srgbClr val="C0998A">
                  <a:alpha val="0"/>
                </a:srgbClr>
              </a:gs>
              <a:gs pos="100000">
                <a:srgbClr val="C0998A">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6" name="Google Shape;176;p9"/>
          <p:cNvSpPr txBox="1">
            <a:spLocks noGrp="1"/>
          </p:cNvSpPr>
          <p:nvPr>
            <p:ph type="ctrTitle"/>
          </p:nvPr>
        </p:nvSpPr>
        <p:spPr>
          <a:xfrm>
            <a:off x="1127573" y="4874148"/>
            <a:ext cx="9932691" cy="1037739"/>
          </a:xfrm>
          <a:prstGeom prst="rect">
            <a:avLst/>
          </a:prstGeom>
          <a:noFill/>
          <a:ln>
            <a:noFill/>
          </a:ln>
        </p:spPr>
        <p:txBody>
          <a:bodyPr spcFirstLastPara="1" wrap="square" lIns="0" tIns="0" rIns="0" bIns="0" anchor="ctr" anchorCtr="0">
            <a:noAutofit/>
          </a:bodyPr>
          <a:lstStyle/>
          <a:p>
            <a:pPr marL="0" lvl="0" indent="0" algn="just" rtl="0">
              <a:lnSpc>
                <a:spcPct val="100000"/>
              </a:lnSpc>
              <a:spcBef>
                <a:spcPts val="0"/>
              </a:spcBef>
              <a:spcAft>
                <a:spcPts val="0"/>
              </a:spcAft>
              <a:buClr>
                <a:schemeClr val="dk1"/>
              </a:buClr>
              <a:buSzPts val="1400"/>
              <a:buFont typeface="Gill Sans"/>
              <a:buNone/>
            </a:pPr>
            <a:r>
              <a:rPr lang="tr-TR" sz="1400" b="0"/>
              <a:t>"</a:t>
            </a:r>
            <a:r>
              <a:rPr lang="tr-TR" sz="1400"/>
              <a:t>THIS PROJECT HAS BEEN FUNDED WITH SUPPORT FROM THE EUROPEAN COMMISSION. THIS PUBLICATION REFLECTS THE VIEWS ONLY OF THE AUTHOR, AND THE COMMISSION CANNOT BE HELD RESPONSIBLE FOR ANY USE WHICH MAY BE MADE OF THE INFORMATION CONTAINED THEREIN."</a:t>
            </a:r>
            <a:endParaRPr sz="1400"/>
          </a:p>
          <a:p>
            <a:pPr marL="0" lvl="0" indent="0" algn="l" rtl="0">
              <a:lnSpc>
                <a:spcPct val="90000"/>
              </a:lnSpc>
              <a:spcBef>
                <a:spcPts val="0"/>
              </a:spcBef>
              <a:spcAft>
                <a:spcPts val="0"/>
              </a:spcAft>
              <a:buClr>
                <a:schemeClr val="dk1"/>
              </a:buClr>
              <a:buSzPts val="1400"/>
              <a:buFont typeface="Gill Sans"/>
              <a:buNone/>
            </a:pPr>
            <a:endParaRPr sz="1400">
              <a:solidFill>
                <a:schemeClr val="lt1"/>
              </a:solidFill>
            </a:endParaRPr>
          </a:p>
        </p:txBody>
      </p:sp>
      <p:sp>
        <p:nvSpPr>
          <p:cNvPr id="177" name="Google Shape;177;p9"/>
          <p:cNvSpPr txBox="1">
            <a:spLocks noGrp="1"/>
          </p:cNvSpPr>
          <p:nvPr>
            <p:ph type="subTitle" idx="1"/>
          </p:nvPr>
        </p:nvSpPr>
        <p:spPr>
          <a:xfrm>
            <a:off x="1127570" y="6401576"/>
            <a:ext cx="5950162" cy="333169"/>
          </a:xfrm>
          <a:prstGeom prst="rect">
            <a:avLst/>
          </a:prstGeom>
          <a:noFill/>
          <a:ln>
            <a:noFill/>
          </a:ln>
        </p:spPr>
        <p:txBody>
          <a:bodyPr spcFirstLastPara="1" wrap="square" lIns="0" tIns="0" rIns="0" bIns="0" anchor="t" anchorCtr="0">
            <a:normAutofit/>
          </a:bodyPr>
          <a:lstStyle/>
          <a:p>
            <a:pPr marL="0" lvl="0" indent="0" algn="l" rtl="0">
              <a:lnSpc>
                <a:spcPct val="140000"/>
              </a:lnSpc>
              <a:spcBef>
                <a:spcPts val="0"/>
              </a:spcBef>
              <a:spcAft>
                <a:spcPts val="0"/>
              </a:spcAft>
              <a:buClr>
                <a:schemeClr val="lt1"/>
              </a:buClr>
              <a:buSzPts val="1000"/>
              <a:buNone/>
            </a:pPr>
            <a:r>
              <a:rPr lang="tr-TR" sz="1000" b="1" i="0" cap="none">
                <a:solidFill>
                  <a:schemeClr val="lt1"/>
                </a:solidFill>
                <a:latin typeface="Gill Sans"/>
                <a:ea typeface="Gill Sans"/>
                <a:cs typeface="Gill Sans"/>
                <a:sym typeface="Gill Sans"/>
              </a:rPr>
              <a:t>ERASMUS+ KA229 PROJECT</a:t>
            </a:r>
            <a:r>
              <a:rPr lang="tr-TR" sz="1000" b="1">
                <a:solidFill>
                  <a:schemeClr val="lt1"/>
                </a:solidFill>
                <a:latin typeface="Gill Sans"/>
                <a:ea typeface="Gill Sans"/>
                <a:cs typeface="Gill Sans"/>
                <a:sym typeface="Gill Sans"/>
              </a:rPr>
              <a:t> 2020-1-PL01-KA229-081615</a:t>
            </a:r>
            <a:endParaRPr sz="1000">
              <a:solidFill>
                <a:schemeClr val="lt1"/>
              </a:solidFill>
            </a:endParaRPr>
          </a:p>
        </p:txBody>
      </p:sp>
      <p:sp>
        <p:nvSpPr>
          <p:cNvPr id="178" name="Google Shape;178;p9"/>
          <p:cNvSpPr/>
          <p:nvPr/>
        </p:nvSpPr>
        <p:spPr>
          <a:xfrm rot="-6765946">
            <a:off x="6484110" y="2547143"/>
            <a:ext cx="3118759" cy="4639931"/>
          </a:xfrm>
          <a:custGeom>
            <a:avLst/>
            <a:gdLst/>
            <a:ahLst/>
            <a:cxnLst/>
            <a:rect l="l" t="t" r="r" b="b"/>
            <a:pathLst>
              <a:path w="3118759" h="4639931" extrusionOk="0">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rgbClr val="BA7F87">
                  <a:alpha val="0"/>
                </a:srgbClr>
              </a:gs>
              <a:gs pos="31000">
                <a:srgbClr val="BA7F87">
                  <a:alpha val="0"/>
                </a:srgbClr>
              </a:gs>
              <a:gs pos="85000">
                <a:srgbClr val="D5B1B6">
                  <a:alpha val="22745"/>
                </a:srgbClr>
              </a:gs>
              <a:gs pos="100000">
                <a:srgbClr val="D5B1B6">
                  <a:alpha val="22745"/>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79" name="Google Shape;179;p9"/>
          <p:cNvPicPr preferRelativeResize="0"/>
          <p:nvPr/>
        </p:nvPicPr>
        <p:blipFill rotWithShape="1">
          <a:blip r:embed="rId3">
            <a:alphaModFix/>
          </a:blip>
          <a:srcRect l="8615" r="3" b="4"/>
          <a:stretch/>
        </p:blipFill>
        <p:spPr>
          <a:xfrm>
            <a:off x="8115298" y="-647"/>
            <a:ext cx="4076702" cy="4461043"/>
          </a:xfrm>
          <a:prstGeom prst="rect">
            <a:avLst/>
          </a:prstGeom>
          <a:noFill/>
          <a:ln>
            <a:noFill/>
          </a:ln>
        </p:spPr>
      </p:pic>
      <p:pic>
        <p:nvPicPr>
          <p:cNvPr id="180" name="Google Shape;180;p9" descr="Logotipo&#10;&#10;Descrição gerada automaticamente"/>
          <p:cNvPicPr preferRelativeResize="0"/>
          <p:nvPr/>
        </p:nvPicPr>
        <p:blipFill rotWithShape="1">
          <a:blip r:embed="rId4">
            <a:alphaModFix/>
          </a:blip>
          <a:srcRect/>
          <a:stretch/>
        </p:blipFill>
        <p:spPr>
          <a:xfrm>
            <a:off x="1690777" y="202721"/>
            <a:ext cx="4180935" cy="4195313"/>
          </a:xfrm>
          <a:prstGeom prst="rect">
            <a:avLst/>
          </a:prstGeom>
          <a:noFill/>
          <a:ln>
            <a:noFill/>
          </a:ln>
        </p:spPr>
      </p:pic>
      <p:pic>
        <p:nvPicPr>
          <p:cNvPr id="181" name="Google Shape;181;p9"/>
          <p:cNvPicPr preferRelativeResize="0"/>
          <p:nvPr/>
        </p:nvPicPr>
        <p:blipFill rotWithShape="1">
          <a:blip r:embed="rId5">
            <a:alphaModFix/>
          </a:blip>
          <a:srcRect/>
          <a:stretch/>
        </p:blipFill>
        <p:spPr>
          <a:xfrm>
            <a:off x="9339532" y="6166660"/>
            <a:ext cx="2743200" cy="563170"/>
          </a:xfrm>
          <a:prstGeom prst="rect">
            <a:avLst/>
          </a:prstGeom>
          <a:noFill/>
          <a:ln>
            <a:noFill/>
          </a:ln>
        </p:spPr>
      </p:pic>
    </p:spTree>
  </p:cSld>
  <p:clrMapOvr>
    <a:masterClrMapping/>
  </p:clrMapOvr>
</p:sld>
</file>

<file path=ppt/theme/theme1.xml><?xml version="1.0" encoding="utf-8"?>
<a:theme xmlns:a="http://schemas.openxmlformats.org/drawingml/2006/main" name="GradientRiseVTI">
  <a:themeElements>
    <a:clrScheme name="AnalogousFromLightSeedLeftStep">
      <a:dk1>
        <a:srgbClr val="000000"/>
      </a:dk1>
      <a:lt1>
        <a:srgbClr val="FFFFFF"/>
      </a:lt1>
      <a:dk2>
        <a:srgbClr val="412430"/>
      </a:dk2>
      <a:lt2>
        <a:srgbClr val="E8E2E8"/>
      </a:lt2>
      <a:accent1>
        <a:srgbClr val="84AC82"/>
      </a:accent1>
      <a:accent2>
        <a:srgbClr val="8DAA74"/>
      </a:accent2>
      <a:accent3>
        <a:srgbClr val="9FA47C"/>
      </a:accent3>
      <a:accent4>
        <a:srgbClr val="B09F78"/>
      </a:accent4>
      <a:accent5>
        <a:srgbClr val="C0998A"/>
      </a:accent5>
      <a:accent6>
        <a:srgbClr val="BA7F87"/>
      </a:accent6>
      <a:hlink>
        <a:srgbClr val="AB69AE"/>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918</Words>
  <Application>Microsoft Office PowerPoint</Application>
  <PresentationFormat>Özel</PresentationFormat>
  <Paragraphs>52</Paragraphs>
  <Slides>9</Slides>
  <Notes>9</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Gill Sans</vt:lpstr>
      <vt:lpstr>Times New Roman</vt:lpstr>
      <vt:lpstr>Calibri</vt:lpstr>
      <vt:lpstr>GradientRiseVTI</vt:lpstr>
      <vt:lpstr>ERASMUS+ KA229 PROJECT 2020-1-PL01-KA229-081615 </vt:lpstr>
      <vt:lpstr>MARBLING</vt:lpstr>
      <vt:lpstr>POTTERY</vt:lpstr>
      <vt:lpstr>    CARPET WEAVING</vt:lpstr>
      <vt:lpstr>HUSN-I HAT</vt:lpstr>
      <vt:lpstr> DEVREK WALKING STICK</vt:lpstr>
      <vt:lpstr>ÇİNİ MAKING</vt:lpstr>
      <vt:lpstr>MINIATURE</vt:lpstr>
      <vt:lpstr>"THIS PROJECT HAS BEEN FUNDED WITH SUPPORT FROM THE EUROPEAN COMMISSION. THIS PUBLICATION REFLECTS THE VIEWS ONLY OF THE AUTHOR, AND THE COMMISSION CANNOT BE HELD RESPONSIBLE FOR ANY USE WHICH MAY BE MADE OF THE INFORMATION CONTAINED THEREIN."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KA229 PROJECT 2020-1-PL01-KA229-081615</dc:title>
  <dc:creator>FEN LİSESİ</dc:creator>
  <cp:lastModifiedBy>asus nb1</cp:lastModifiedBy>
  <cp:revision>3</cp:revision>
  <dcterms:created xsi:type="dcterms:W3CDTF">2022-02-12T14:21:40Z</dcterms:created>
  <dcterms:modified xsi:type="dcterms:W3CDTF">2023-10-03T16:58:40Z</dcterms:modified>
</cp:coreProperties>
</file>