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6" r:id="rId5"/>
    <p:sldId id="261" r:id="rId6"/>
    <p:sldId id="267" r:id="rId7"/>
    <p:sldId id="264"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varScale="1">
        <p:scale>
          <a:sx n="71" d="100"/>
          <a:sy n="71"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B502378-508B-4918-87C5-52B1D9104FC0}" type="datetimeFigureOut">
              <a:rPr lang="pt-PT" smtClean="0"/>
              <a:t>09/03/2023</a:t>
            </a:fld>
            <a:endParaRPr lang="pt-P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P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4ECB08-5B4A-4930-A9C4-B42330532C58}" type="slidenum">
              <a:rPr lang="pt-PT" smtClean="0"/>
              <a:t>‹nº›</a:t>
            </a:fld>
            <a:endParaRPr lang="pt-P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62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B502378-508B-4918-87C5-52B1D9104FC0}" type="datetimeFigureOut">
              <a:rPr lang="pt-PT" smtClean="0"/>
              <a:t>09/03/2023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12032761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B502378-508B-4918-87C5-52B1D9104FC0}" type="datetimeFigureOut">
              <a:rPr lang="pt-PT" smtClean="0"/>
              <a:t>09/03/2023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30841400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B502378-508B-4918-87C5-52B1D9104FC0}" type="datetimeFigureOut">
              <a:rPr lang="pt-PT" smtClean="0"/>
              <a:t>09/03/2023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27993210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B502378-508B-4918-87C5-52B1D9104FC0}" type="datetimeFigureOut">
              <a:rPr lang="pt-PT" smtClean="0"/>
              <a:t>09/03/2023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84ECB08-5B4A-4930-A9C4-B42330532C58}" type="slidenum">
              <a:rPr lang="pt-PT" smtClean="0"/>
              <a:t>‹nº›</a:t>
            </a:fld>
            <a:endParaRPr lang="pt-P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8793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1B502378-508B-4918-87C5-52B1D9104FC0}" type="datetimeFigureOut">
              <a:rPr lang="pt-PT" smtClean="0"/>
              <a:t>09/03/2023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932804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1B502378-508B-4918-87C5-52B1D9104FC0}" type="datetimeFigureOut">
              <a:rPr lang="pt-PT" smtClean="0"/>
              <a:t>09/03/2023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29613115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1B502378-508B-4918-87C5-52B1D9104FC0}" type="datetimeFigureOut">
              <a:rPr lang="pt-PT" smtClean="0"/>
              <a:t>09/03/2023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4228363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02378-508B-4918-87C5-52B1D9104FC0}" type="datetimeFigureOut">
              <a:rPr lang="pt-PT" smtClean="0"/>
              <a:t>09/03/2023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35129138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B502378-508B-4918-87C5-52B1D9104FC0}" type="datetimeFigureOut">
              <a:rPr lang="pt-PT" smtClean="0"/>
              <a:t>09/03/2023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29458708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B502378-508B-4918-87C5-52B1D9104FC0}" type="datetimeFigureOut">
              <a:rPr lang="pt-PT" smtClean="0"/>
              <a:t>09/03/2023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84ECB08-5B4A-4930-A9C4-B42330532C58}" type="slidenum">
              <a:rPr lang="pt-PT" smtClean="0"/>
              <a:t>‹nº›</a:t>
            </a:fld>
            <a:endParaRPr lang="pt-PT"/>
          </a:p>
        </p:txBody>
      </p:sp>
    </p:spTree>
    <p:extLst>
      <p:ext uri="{BB962C8B-B14F-4D97-AF65-F5344CB8AC3E}">
        <p14:creationId xmlns:p14="http://schemas.microsoft.com/office/powerpoint/2010/main" val="38235759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B502378-508B-4918-87C5-52B1D9104FC0}" type="datetimeFigureOut">
              <a:rPr lang="pt-PT" smtClean="0"/>
              <a:t>09/03/2023</a:t>
            </a:fld>
            <a:endParaRPr lang="pt-P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P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84ECB08-5B4A-4930-A9C4-B42330532C58}" type="slidenum">
              <a:rPr lang="pt-PT" smtClean="0"/>
              <a:t>‹nº›</a:t>
            </a:fld>
            <a:endParaRPr lang="pt-PT"/>
          </a:p>
        </p:txBody>
      </p:sp>
    </p:spTree>
    <p:extLst>
      <p:ext uri="{BB962C8B-B14F-4D97-AF65-F5344CB8AC3E}">
        <p14:creationId xmlns:p14="http://schemas.microsoft.com/office/powerpoint/2010/main" val="123082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5AAE7EC-807D-45A1-BE0A-3FD08BA77130}"/>
              </a:ext>
            </a:extLst>
          </p:cNvPr>
          <p:cNvSpPr>
            <a:spLocks noGrp="1"/>
          </p:cNvSpPr>
          <p:nvPr>
            <p:ph type="ctrTitle"/>
          </p:nvPr>
        </p:nvSpPr>
        <p:spPr>
          <a:xfrm>
            <a:off x="2466109" y="-229985"/>
            <a:ext cx="9966960" cy="2926080"/>
          </a:xfrm>
        </p:spPr>
        <p:txBody>
          <a:bodyPr/>
          <a:lstStyle/>
          <a:p>
            <a:r>
              <a:rPr lang="pt-PT" dirty="0"/>
              <a:t>THE LEGEND OF THE</a:t>
            </a:r>
            <a:br>
              <a:rPr lang="pt-PT" dirty="0"/>
            </a:br>
            <a:r>
              <a:rPr lang="pt-PT" dirty="0"/>
              <a:t>Barcelos ROOSTER</a:t>
            </a:r>
          </a:p>
        </p:txBody>
      </p:sp>
      <p:pic>
        <p:nvPicPr>
          <p:cNvPr id="6" name="Imagem 8">
            <a:extLst>
              <a:ext uri="{FF2B5EF4-FFF2-40B4-BE49-F238E27FC236}">
                <a16:creationId xmlns:a16="http://schemas.microsoft.com/office/drawing/2014/main" id="{4486AFEB-BB2E-4DC6-99C5-0832B0AE4AF2}"/>
              </a:ext>
            </a:extLst>
          </p:cNvPr>
          <p:cNvPicPr>
            <a:picLocks noChangeAspect="1"/>
          </p:cNvPicPr>
          <p:nvPr/>
        </p:nvPicPr>
        <p:blipFill>
          <a:blip r:embed="rId2"/>
          <a:stretch>
            <a:fillRect/>
          </a:stretch>
        </p:blipFill>
        <p:spPr>
          <a:xfrm>
            <a:off x="406176" y="4033394"/>
            <a:ext cx="2523315" cy="2514893"/>
          </a:xfrm>
          <a:prstGeom prst="rect">
            <a:avLst/>
          </a:prstGeom>
          <a:noFill/>
          <a:ln cap="flat">
            <a:noFill/>
          </a:ln>
        </p:spPr>
      </p:pic>
      <p:pic>
        <p:nvPicPr>
          <p:cNvPr id="1026" name="Picture 2">
            <a:extLst>
              <a:ext uri="{FF2B5EF4-FFF2-40B4-BE49-F238E27FC236}">
                <a16:creationId xmlns:a16="http://schemas.microsoft.com/office/drawing/2014/main" id="{8A9F7407-FB53-4BC7-856B-07A37607A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05" y="2759826"/>
            <a:ext cx="5532195" cy="368813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0EC81CC9-D68A-472E-9973-3C38639A57D2}"/>
              </a:ext>
            </a:extLst>
          </p:cNvPr>
          <p:cNvPicPr>
            <a:picLocks noChangeAspect="1"/>
          </p:cNvPicPr>
          <p:nvPr/>
        </p:nvPicPr>
        <p:blipFill>
          <a:blip r:embed="rId4"/>
          <a:stretch>
            <a:fillRect/>
          </a:stretch>
        </p:blipFill>
        <p:spPr>
          <a:xfrm>
            <a:off x="298600" y="309713"/>
            <a:ext cx="2167509" cy="635454"/>
          </a:xfrm>
          <a:prstGeom prst="rect">
            <a:avLst/>
          </a:prstGeom>
        </p:spPr>
      </p:pic>
    </p:spTree>
    <p:extLst>
      <p:ext uri="{BB962C8B-B14F-4D97-AF65-F5344CB8AC3E}">
        <p14:creationId xmlns:p14="http://schemas.microsoft.com/office/powerpoint/2010/main" val="899027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5CC39-C9EE-4AFF-AE5F-8E0467E5FD33}"/>
              </a:ext>
            </a:extLst>
          </p:cNvPr>
          <p:cNvSpPr>
            <a:spLocks noGrp="1"/>
          </p:cNvSpPr>
          <p:nvPr>
            <p:ph type="title"/>
          </p:nvPr>
        </p:nvSpPr>
        <p:spPr>
          <a:xfrm>
            <a:off x="200891" y="124690"/>
            <a:ext cx="9875520" cy="1356360"/>
          </a:xfrm>
        </p:spPr>
        <p:txBody>
          <a:bodyPr>
            <a:normAutofit/>
          </a:bodyPr>
          <a:lstStyle/>
          <a:p>
            <a:r>
              <a:rPr lang="pt-PT" sz="6600" dirty="0"/>
              <a:t>Barcelos </a:t>
            </a:r>
          </a:p>
        </p:txBody>
      </p:sp>
      <p:pic>
        <p:nvPicPr>
          <p:cNvPr id="4" name="Marcador de Posição de Conteúdo 3">
            <a:extLst>
              <a:ext uri="{FF2B5EF4-FFF2-40B4-BE49-F238E27FC236}">
                <a16:creationId xmlns:a16="http://schemas.microsoft.com/office/drawing/2014/main" id="{F6546F6D-D86F-4586-8271-BDE7D9BAAB27}"/>
              </a:ext>
            </a:extLst>
          </p:cNvPr>
          <p:cNvPicPr>
            <a:picLocks noGrp="1" noChangeAspect="1"/>
          </p:cNvPicPr>
          <p:nvPr>
            <p:ph idx="1"/>
          </p:nvPr>
        </p:nvPicPr>
        <p:blipFill>
          <a:blip r:embed="rId2"/>
          <a:stretch>
            <a:fillRect/>
          </a:stretch>
        </p:blipFill>
        <p:spPr>
          <a:xfrm>
            <a:off x="7798012" y="464548"/>
            <a:ext cx="3985279" cy="6131916"/>
          </a:xfrm>
          <a:prstGeom prst="rect">
            <a:avLst/>
          </a:prstGeom>
        </p:spPr>
      </p:pic>
      <p:pic>
        <p:nvPicPr>
          <p:cNvPr id="5" name="Imagem 4">
            <a:extLst>
              <a:ext uri="{FF2B5EF4-FFF2-40B4-BE49-F238E27FC236}">
                <a16:creationId xmlns:a16="http://schemas.microsoft.com/office/drawing/2014/main" id="{DE8E60C2-81BE-45A8-AF1F-244D4C551EF9}"/>
              </a:ext>
            </a:extLst>
          </p:cNvPr>
          <p:cNvPicPr>
            <a:picLocks noChangeAspect="1"/>
          </p:cNvPicPr>
          <p:nvPr/>
        </p:nvPicPr>
        <p:blipFill>
          <a:blip r:embed="rId3"/>
          <a:stretch>
            <a:fillRect/>
          </a:stretch>
        </p:blipFill>
        <p:spPr>
          <a:xfrm>
            <a:off x="3039035" y="3411916"/>
            <a:ext cx="4604811" cy="3058157"/>
          </a:xfrm>
          <a:prstGeom prst="rect">
            <a:avLst/>
          </a:prstGeom>
        </p:spPr>
      </p:pic>
      <p:cxnSp>
        <p:nvCxnSpPr>
          <p:cNvPr id="8" name="Conexão reta unidirecional 7">
            <a:extLst>
              <a:ext uri="{FF2B5EF4-FFF2-40B4-BE49-F238E27FC236}">
                <a16:creationId xmlns:a16="http://schemas.microsoft.com/office/drawing/2014/main" id="{5E861268-7898-430E-9702-53E2F635D042}"/>
              </a:ext>
            </a:extLst>
          </p:cNvPr>
          <p:cNvCxnSpPr>
            <a:cxnSpLocks/>
          </p:cNvCxnSpPr>
          <p:nvPr/>
        </p:nvCxnSpPr>
        <p:spPr>
          <a:xfrm flipV="1">
            <a:off x="7530353" y="1284885"/>
            <a:ext cx="2181683" cy="19289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Picture 4" descr="imagem">
            <a:extLst>
              <a:ext uri="{FF2B5EF4-FFF2-40B4-BE49-F238E27FC236}">
                <a16:creationId xmlns:a16="http://schemas.microsoft.com/office/drawing/2014/main" id="{02B6E18D-CF10-4096-BE15-F84D7C9CD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09" y="3926815"/>
            <a:ext cx="1881795" cy="2509060"/>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475EA548-F6E7-47D2-83EF-C8EE8A310C76}"/>
              </a:ext>
            </a:extLst>
          </p:cNvPr>
          <p:cNvSpPr/>
          <p:nvPr/>
        </p:nvSpPr>
        <p:spPr>
          <a:xfrm>
            <a:off x="243322" y="1340547"/>
            <a:ext cx="7400524" cy="1697068"/>
          </a:xfrm>
          <a:prstGeom prst="rect">
            <a:avLst/>
          </a:prstGeom>
        </p:spPr>
        <p:txBody>
          <a:bodyPr wrap="square">
            <a:spAutoFit/>
          </a:bodyPr>
          <a:lstStyle/>
          <a:p>
            <a:pPr marL="45720" indent="0" algn="just">
              <a:lnSpc>
                <a:spcPct val="150000"/>
              </a:lnSpc>
              <a:buNone/>
            </a:pPr>
            <a:r>
              <a:rPr lang="en-US" sz="2400" dirty="0"/>
              <a:t>The legend takes place in the 15th century, in </a:t>
            </a:r>
            <a:r>
              <a:rPr lang="en-US" sz="2400" dirty="0" err="1"/>
              <a:t>Barcelos</a:t>
            </a:r>
            <a:r>
              <a:rPr lang="en-US" sz="2400" dirty="0"/>
              <a:t>, which is an important part of the pathway of the Pilgrimage to Santiago de Compostela. </a:t>
            </a:r>
          </a:p>
        </p:txBody>
      </p:sp>
    </p:spTree>
    <p:extLst>
      <p:ext uri="{BB962C8B-B14F-4D97-AF65-F5344CB8AC3E}">
        <p14:creationId xmlns:p14="http://schemas.microsoft.com/office/powerpoint/2010/main" val="8334476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87BF9-D7DF-4837-BF0E-3AF4753CB87F}"/>
              </a:ext>
            </a:extLst>
          </p:cNvPr>
          <p:cNvSpPr>
            <a:spLocks noGrp="1"/>
          </p:cNvSpPr>
          <p:nvPr>
            <p:ph type="title"/>
          </p:nvPr>
        </p:nvSpPr>
        <p:spPr>
          <a:xfrm>
            <a:off x="376518" y="340659"/>
            <a:ext cx="9875520" cy="1356360"/>
          </a:xfrm>
        </p:spPr>
        <p:txBody>
          <a:bodyPr/>
          <a:lstStyle/>
          <a:p>
            <a:r>
              <a:rPr lang="pt-PT" dirty="0" err="1"/>
              <a:t>The</a:t>
            </a:r>
            <a:r>
              <a:rPr lang="pt-PT" dirty="0"/>
              <a:t> </a:t>
            </a:r>
            <a:r>
              <a:rPr lang="pt-PT" dirty="0" err="1"/>
              <a:t>legend</a:t>
            </a:r>
            <a:r>
              <a:rPr lang="pt-PT" dirty="0"/>
              <a:t> </a:t>
            </a:r>
            <a:r>
              <a:rPr lang="pt-PT" dirty="0" err="1"/>
              <a:t>of</a:t>
            </a:r>
            <a:r>
              <a:rPr lang="pt-PT" dirty="0"/>
              <a:t> </a:t>
            </a:r>
            <a:r>
              <a:rPr lang="pt-PT" dirty="0" err="1"/>
              <a:t>the</a:t>
            </a:r>
            <a:r>
              <a:rPr lang="pt-PT" dirty="0"/>
              <a:t> Barcelos </a:t>
            </a:r>
            <a:r>
              <a:rPr lang="pt-PT" dirty="0" err="1"/>
              <a:t>Rooster</a:t>
            </a:r>
            <a:endParaRPr lang="pt-PT" dirty="0"/>
          </a:p>
        </p:txBody>
      </p:sp>
      <p:sp>
        <p:nvSpPr>
          <p:cNvPr id="3" name="Marcador de Posição de Conteúdo 2">
            <a:extLst>
              <a:ext uri="{FF2B5EF4-FFF2-40B4-BE49-F238E27FC236}">
                <a16:creationId xmlns:a16="http://schemas.microsoft.com/office/drawing/2014/main" id="{3F7A2657-5D43-4373-BA23-EDBA875D8C74}"/>
              </a:ext>
            </a:extLst>
          </p:cNvPr>
          <p:cNvSpPr>
            <a:spLocks noGrp="1"/>
          </p:cNvSpPr>
          <p:nvPr>
            <p:ph idx="1"/>
          </p:nvPr>
        </p:nvSpPr>
        <p:spPr>
          <a:xfrm>
            <a:off x="376518" y="1804596"/>
            <a:ext cx="11438964" cy="4130040"/>
          </a:xfrm>
        </p:spPr>
        <p:txBody>
          <a:bodyPr>
            <a:noAutofit/>
          </a:bodyPr>
          <a:lstStyle/>
          <a:p>
            <a:pPr marL="45720" indent="0" algn="just">
              <a:lnSpc>
                <a:spcPct val="150000"/>
              </a:lnSpc>
              <a:buNone/>
            </a:pPr>
            <a:r>
              <a:rPr lang="en-US" sz="2400" dirty="0">
                <a:solidFill>
                  <a:schemeClr val="tx1"/>
                </a:solidFill>
              </a:rPr>
              <a:t>Local inhabitants were very upset by an unsolved crime so terrible that it had people scared to leave their houses. </a:t>
            </a:r>
          </a:p>
          <a:p>
            <a:pPr marL="45720" indent="0" algn="just">
              <a:lnSpc>
                <a:spcPct val="150000"/>
              </a:lnSpc>
              <a:buNone/>
            </a:pPr>
            <a:r>
              <a:rPr lang="en-US" sz="2400" dirty="0">
                <a:solidFill>
                  <a:schemeClr val="tx1"/>
                </a:solidFill>
              </a:rPr>
              <a:t>Around that time, a very poor and scruffy pilgrim was passing through </a:t>
            </a:r>
            <a:r>
              <a:rPr lang="en-US" sz="2400" dirty="0" err="1">
                <a:solidFill>
                  <a:schemeClr val="tx1"/>
                </a:solidFill>
              </a:rPr>
              <a:t>Barcelos</a:t>
            </a:r>
            <a:r>
              <a:rPr lang="en-US" sz="2400" dirty="0">
                <a:solidFill>
                  <a:schemeClr val="tx1"/>
                </a:solidFill>
              </a:rPr>
              <a:t> in order to fulfil a promise.  </a:t>
            </a:r>
          </a:p>
          <a:p>
            <a:pPr marL="45720" indent="0" algn="just">
              <a:lnSpc>
                <a:spcPct val="150000"/>
              </a:lnSpc>
              <a:buNone/>
            </a:pPr>
            <a:r>
              <a:rPr lang="en-US" sz="2400" dirty="0">
                <a:solidFill>
                  <a:schemeClr val="tx1"/>
                </a:solidFill>
              </a:rPr>
              <a:t>As nobody knew him, they gathered he was</a:t>
            </a:r>
          </a:p>
          <a:p>
            <a:pPr marL="45720" indent="0" algn="just">
              <a:lnSpc>
                <a:spcPct val="150000"/>
              </a:lnSpc>
              <a:buNone/>
            </a:pPr>
            <a:r>
              <a:rPr lang="en-US" sz="2400" dirty="0">
                <a:solidFill>
                  <a:schemeClr val="tx1"/>
                </a:solidFill>
              </a:rPr>
              <a:t>the assassin and he was arrested and condemned </a:t>
            </a:r>
          </a:p>
          <a:p>
            <a:pPr marL="45720" indent="0" algn="just">
              <a:lnSpc>
                <a:spcPct val="150000"/>
              </a:lnSpc>
              <a:buNone/>
            </a:pPr>
            <a:r>
              <a:rPr lang="en-US" sz="2400" dirty="0">
                <a:solidFill>
                  <a:schemeClr val="tx1"/>
                </a:solidFill>
              </a:rPr>
              <a:t>to hang.  </a:t>
            </a:r>
          </a:p>
          <a:p>
            <a:pPr marL="45720" indent="0" algn="just">
              <a:lnSpc>
                <a:spcPct val="150000"/>
              </a:lnSpc>
              <a:buNone/>
            </a:pPr>
            <a:endParaRPr lang="pt-PT" dirty="0"/>
          </a:p>
        </p:txBody>
      </p:sp>
      <p:pic>
        <p:nvPicPr>
          <p:cNvPr id="1026" name="Picture 2" descr="10 tips for the Camino de Santiago - Independent.ie">
            <a:extLst>
              <a:ext uri="{FF2B5EF4-FFF2-40B4-BE49-F238E27FC236}">
                <a16:creationId xmlns:a16="http://schemas.microsoft.com/office/drawing/2014/main" id="{C16472A5-5662-4ED7-8E32-19BF53B91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110" y="3754250"/>
            <a:ext cx="4381372" cy="276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186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87BF9-D7DF-4837-BF0E-3AF4753CB87F}"/>
              </a:ext>
            </a:extLst>
          </p:cNvPr>
          <p:cNvSpPr>
            <a:spLocks noGrp="1"/>
          </p:cNvSpPr>
          <p:nvPr>
            <p:ph type="title"/>
          </p:nvPr>
        </p:nvSpPr>
        <p:spPr>
          <a:xfrm>
            <a:off x="376518" y="340659"/>
            <a:ext cx="9875520" cy="1356360"/>
          </a:xfrm>
        </p:spPr>
        <p:txBody>
          <a:bodyPr/>
          <a:lstStyle/>
          <a:p>
            <a:r>
              <a:rPr lang="pt-PT" dirty="0" err="1"/>
              <a:t>The</a:t>
            </a:r>
            <a:r>
              <a:rPr lang="pt-PT" dirty="0"/>
              <a:t> </a:t>
            </a:r>
            <a:r>
              <a:rPr lang="pt-PT" dirty="0" err="1"/>
              <a:t>legend</a:t>
            </a:r>
            <a:r>
              <a:rPr lang="pt-PT" dirty="0"/>
              <a:t> </a:t>
            </a:r>
            <a:r>
              <a:rPr lang="pt-PT" dirty="0" err="1"/>
              <a:t>of</a:t>
            </a:r>
            <a:r>
              <a:rPr lang="pt-PT" dirty="0"/>
              <a:t> </a:t>
            </a:r>
            <a:r>
              <a:rPr lang="pt-PT" dirty="0" err="1"/>
              <a:t>the</a:t>
            </a:r>
            <a:r>
              <a:rPr lang="pt-PT" dirty="0"/>
              <a:t> Barcelos </a:t>
            </a:r>
            <a:r>
              <a:rPr lang="pt-PT" dirty="0" err="1"/>
              <a:t>Rooster</a:t>
            </a:r>
            <a:endParaRPr lang="pt-PT" dirty="0"/>
          </a:p>
        </p:txBody>
      </p:sp>
      <p:sp>
        <p:nvSpPr>
          <p:cNvPr id="3" name="Marcador de Posição de Conteúdo 2">
            <a:extLst>
              <a:ext uri="{FF2B5EF4-FFF2-40B4-BE49-F238E27FC236}">
                <a16:creationId xmlns:a16="http://schemas.microsoft.com/office/drawing/2014/main" id="{3F7A2657-5D43-4373-BA23-EDBA875D8C74}"/>
              </a:ext>
            </a:extLst>
          </p:cNvPr>
          <p:cNvSpPr>
            <a:spLocks noGrp="1"/>
          </p:cNvSpPr>
          <p:nvPr>
            <p:ph idx="1"/>
          </p:nvPr>
        </p:nvSpPr>
        <p:spPr>
          <a:xfrm>
            <a:off x="358588" y="1965959"/>
            <a:ext cx="8256494" cy="4551381"/>
          </a:xfrm>
        </p:spPr>
        <p:txBody>
          <a:bodyPr>
            <a:noAutofit/>
          </a:bodyPr>
          <a:lstStyle/>
          <a:p>
            <a:pPr marL="45720" indent="0" algn="just">
              <a:lnSpc>
                <a:spcPct val="150000"/>
              </a:lnSpc>
              <a:buNone/>
            </a:pPr>
            <a:r>
              <a:rPr lang="en-US" sz="2400" dirty="0">
                <a:solidFill>
                  <a:schemeClr val="tx1"/>
                </a:solidFill>
              </a:rPr>
              <a:t>The pilgrim refused to go quietly and asked to be taken to the judge who sentenced him to death. </a:t>
            </a:r>
          </a:p>
          <a:p>
            <a:pPr marL="45720" indent="0" algn="just">
              <a:lnSpc>
                <a:spcPct val="150000"/>
              </a:lnSpc>
              <a:buNone/>
            </a:pPr>
            <a:r>
              <a:rPr lang="en-US" sz="2400" dirty="0">
                <a:solidFill>
                  <a:schemeClr val="tx1"/>
                </a:solidFill>
              </a:rPr>
              <a:t>The authorities granted his wish and brought him to the magistrate’s house who was having a banquet with friends. </a:t>
            </a:r>
          </a:p>
          <a:p>
            <a:pPr marL="45720" indent="0" algn="just">
              <a:lnSpc>
                <a:spcPct val="150000"/>
              </a:lnSpc>
              <a:buNone/>
            </a:pPr>
            <a:r>
              <a:rPr lang="en-US" sz="2400" dirty="0">
                <a:solidFill>
                  <a:schemeClr val="tx1"/>
                </a:solidFill>
              </a:rPr>
              <a:t>The pilgrim swore his innocence and pointed to a roasted rooster on the table and said: </a:t>
            </a:r>
            <a:r>
              <a:rPr lang="en-US" sz="2400" i="1" dirty="0">
                <a:solidFill>
                  <a:schemeClr val="tx1"/>
                </a:solidFill>
              </a:rPr>
              <a:t>"</a:t>
            </a:r>
            <a:r>
              <a:rPr lang="en-US" sz="2400" b="1" i="1" dirty="0">
                <a:solidFill>
                  <a:schemeClr val="tx1"/>
                </a:solidFill>
              </a:rPr>
              <a:t>As surely as I am innocent will that Cockerel crow if I am hanged" </a:t>
            </a:r>
          </a:p>
          <a:p>
            <a:pPr marL="45720" indent="0" algn="just">
              <a:lnSpc>
                <a:spcPct val="150000"/>
              </a:lnSpc>
              <a:buNone/>
            </a:pPr>
            <a:endParaRPr lang="pt-PT" dirty="0"/>
          </a:p>
        </p:txBody>
      </p:sp>
      <p:pic>
        <p:nvPicPr>
          <p:cNvPr id="2050" name="Picture 2" descr="Dinner Table&quot; by Stocksy Contributor &quot;Studio Firma&quot; | Family dinner table,  Dinner time, Family dinner">
            <a:extLst>
              <a:ext uri="{FF2B5EF4-FFF2-40B4-BE49-F238E27FC236}">
                <a16:creationId xmlns:a16="http://schemas.microsoft.com/office/drawing/2014/main" id="{1FE13219-0C00-457F-860D-758D4D1E5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721" y="1965960"/>
            <a:ext cx="3099691" cy="465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051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2BA8A24-F43B-4F61-86F4-E388DFBFD5CE}"/>
              </a:ext>
            </a:extLst>
          </p:cNvPr>
          <p:cNvSpPr>
            <a:spLocks noGrp="1"/>
          </p:cNvSpPr>
          <p:nvPr>
            <p:ph idx="1"/>
          </p:nvPr>
        </p:nvSpPr>
        <p:spPr>
          <a:xfrm>
            <a:off x="354107" y="1446008"/>
            <a:ext cx="7485528" cy="5237180"/>
          </a:xfrm>
        </p:spPr>
        <p:txBody>
          <a:bodyPr>
            <a:noAutofit/>
          </a:bodyPr>
          <a:lstStyle/>
          <a:p>
            <a:pPr marL="45720" indent="0" algn="just">
              <a:lnSpc>
                <a:spcPct val="150000"/>
              </a:lnSpc>
              <a:buNone/>
            </a:pPr>
            <a:r>
              <a:rPr lang="en-US" sz="2400" dirty="0">
                <a:solidFill>
                  <a:schemeClr val="tx1"/>
                </a:solidFill>
              </a:rPr>
              <a:t>Obviously, they all laughed and the judge ignored the pilgrim’s statement of innocence, but still dropped the rooster in the trash bin as he had lost his appetite.  </a:t>
            </a:r>
          </a:p>
          <a:p>
            <a:pPr marL="45720" indent="0" algn="just">
              <a:lnSpc>
                <a:spcPct val="150000"/>
              </a:lnSpc>
              <a:buNone/>
            </a:pPr>
            <a:r>
              <a:rPr lang="en-US" sz="2400" dirty="0">
                <a:solidFill>
                  <a:schemeClr val="tx1"/>
                </a:solidFill>
              </a:rPr>
              <a:t>The following day, when the time came, the pilgrim went to the gallows to accept his punishment but, right before the executioner could hang him, the roasted rooster appeared at the window, stood in front of the crowd and crowed just as the pilgrim had predicted.  </a:t>
            </a:r>
          </a:p>
        </p:txBody>
      </p:sp>
      <p:sp>
        <p:nvSpPr>
          <p:cNvPr id="4" name="Título 1">
            <a:extLst>
              <a:ext uri="{FF2B5EF4-FFF2-40B4-BE49-F238E27FC236}">
                <a16:creationId xmlns:a16="http://schemas.microsoft.com/office/drawing/2014/main" id="{516A4530-7FE5-4438-B19E-24F8B2C60E06}"/>
              </a:ext>
            </a:extLst>
          </p:cNvPr>
          <p:cNvSpPr txBox="1">
            <a:spLocks/>
          </p:cNvSpPr>
          <p:nvPr/>
        </p:nvSpPr>
        <p:spPr>
          <a:xfrm>
            <a:off x="755073" y="304801"/>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pt-PT" dirty="0" err="1"/>
              <a:t>The</a:t>
            </a:r>
            <a:r>
              <a:rPr lang="pt-PT" dirty="0"/>
              <a:t> </a:t>
            </a:r>
            <a:r>
              <a:rPr lang="pt-PT" dirty="0" err="1"/>
              <a:t>legend</a:t>
            </a:r>
            <a:r>
              <a:rPr lang="pt-PT" dirty="0"/>
              <a:t> </a:t>
            </a:r>
            <a:r>
              <a:rPr lang="pt-PT" dirty="0" err="1"/>
              <a:t>of</a:t>
            </a:r>
            <a:r>
              <a:rPr lang="pt-PT" dirty="0"/>
              <a:t> </a:t>
            </a:r>
            <a:r>
              <a:rPr lang="pt-PT" dirty="0" err="1"/>
              <a:t>the</a:t>
            </a:r>
            <a:r>
              <a:rPr lang="pt-PT" dirty="0"/>
              <a:t> Barcelos </a:t>
            </a:r>
            <a:r>
              <a:rPr lang="pt-PT" dirty="0" err="1"/>
              <a:t>Rooster</a:t>
            </a:r>
            <a:endParaRPr lang="pt-PT" dirty="0"/>
          </a:p>
        </p:txBody>
      </p:sp>
      <p:pic>
        <p:nvPicPr>
          <p:cNvPr id="3074" name="Picture 2" descr="Rooster Crowing - Everything You Need to Know - LearnPoultry">
            <a:extLst>
              <a:ext uri="{FF2B5EF4-FFF2-40B4-BE49-F238E27FC236}">
                <a16:creationId xmlns:a16="http://schemas.microsoft.com/office/drawing/2014/main" id="{1C72E9C4-9A9C-4551-86CD-353A396D0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353"/>
          <a:stretch/>
        </p:blipFill>
        <p:spPr bwMode="auto">
          <a:xfrm>
            <a:off x="8068235" y="1790699"/>
            <a:ext cx="3769658"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412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2BA8A24-F43B-4F61-86F4-E388DFBFD5CE}"/>
              </a:ext>
            </a:extLst>
          </p:cNvPr>
          <p:cNvSpPr>
            <a:spLocks noGrp="1"/>
          </p:cNvSpPr>
          <p:nvPr>
            <p:ph idx="1"/>
          </p:nvPr>
        </p:nvSpPr>
        <p:spPr>
          <a:xfrm>
            <a:off x="755073" y="1640378"/>
            <a:ext cx="6479445" cy="4606635"/>
          </a:xfrm>
        </p:spPr>
        <p:txBody>
          <a:bodyPr>
            <a:noAutofit/>
          </a:bodyPr>
          <a:lstStyle/>
          <a:p>
            <a:pPr marL="45720" indent="0" algn="just">
              <a:lnSpc>
                <a:spcPct val="150000"/>
              </a:lnSpc>
              <a:buNone/>
            </a:pPr>
            <a:r>
              <a:rPr lang="en-US" sz="2400" dirty="0">
                <a:solidFill>
                  <a:schemeClr val="tx1"/>
                </a:solidFill>
              </a:rPr>
              <a:t>The judge realized the mistake he had made and rushed to save the pilgrim and he didn’t hang. Instead, he carried on his path to Santiago de Compostela in order to fulfil his promise. </a:t>
            </a:r>
          </a:p>
          <a:p>
            <a:pPr marL="45720" indent="0" algn="just">
              <a:lnSpc>
                <a:spcPct val="150000"/>
              </a:lnSpc>
              <a:buNone/>
            </a:pPr>
            <a:r>
              <a:rPr lang="en-US" sz="2400" dirty="0">
                <a:solidFill>
                  <a:schemeClr val="tx1"/>
                </a:solidFill>
              </a:rPr>
              <a:t>Years later, he returned to the town and built the monument to São Tiago and to the Virgin.</a:t>
            </a:r>
          </a:p>
          <a:p>
            <a:pPr marL="45720" indent="0" algn="just">
              <a:lnSpc>
                <a:spcPct val="150000"/>
              </a:lnSpc>
              <a:buNone/>
            </a:pPr>
            <a:r>
              <a:rPr lang="en-US" sz="2400" dirty="0">
                <a:solidFill>
                  <a:schemeClr val="tx1"/>
                </a:solidFill>
              </a:rPr>
              <a:t>And the rooster became the city symbol!</a:t>
            </a:r>
          </a:p>
          <a:p>
            <a:pPr marL="45720" indent="0" algn="just">
              <a:lnSpc>
                <a:spcPct val="150000"/>
              </a:lnSpc>
              <a:buNone/>
            </a:pPr>
            <a:endParaRPr lang="en-US" sz="2400" dirty="0">
              <a:solidFill>
                <a:schemeClr val="tx1"/>
              </a:solidFill>
            </a:endParaRPr>
          </a:p>
          <a:p>
            <a:pPr marL="45720" indent="0" algn="just">
              <a:lnSpc>
                <a:spcPct val="150000"/>
              </a:lnSpc>
              <a:buNone/>
            </a:pPr>
            <a:endParaRPr lang="pt-PT" sz="2400" dirty="0"/>
          </a:p>
        </p:txBody>
      </p:sp>
      <p:sp>
        <p:nvSpPr>
          <p:cNvPr id="4" name="Título 1">
            <a:extLst>
              <a:ext uri="{FF2B5EF4-FFF2-40B4-BE49-F238E27FC236}">
                <a16:creationId xmlns:a16="http://schemas.microsoft.com/office/drawing/2014/main" id="{516A4530-7FE5-4438-B19E-24F8B2C60E06}"/>
              </a:ext>
            </a:extLst>
          </p:cNvPr>
          <p:cNvSpPr txBox="1">
            <a:spLocks/>
          </p:cNvSpPr>
          <p:nvPr/>
        </p:nvSpPr>
        <p:spPr>
          <a:xfrm>
            <a:off x="755073" y="304801"/>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pt-PT" dirty="0" err="1"/>
              <a:t>The</a:t>
            </a:r>
            <a:r>
              <a:rPr lang="pt-PT" dirty="0"/>
              <a:t> </a:t>
            </a:r>
            <a:r>
              <a:rPr lang="pt-PT" dirty="0" err="1"/>
              <a:t>legend</a:t>
            </a:r>
            <a:r>
              <a:rPr lang="pt-PT" dirty="0"/>
              <a:t> </a:t>
            </a:r>
            <a:r>
              <a:rPr lang="pt-PT" dirty="0" err="1"/>
              <a:t>of</a:t>
            </a:r>
            <a:r>
              <a:rPr lang="pt-PT" dirty="0"/>
              <a:t> </a:t>
            </a:r>
            <a:r>
              <a:rPr lang="pt-PT" dirty="0" err="1"/>
              <a:t>the</a:t>
            </a:r>
            <a:r>
              <a:rPr lang="pt-PT" dirty="0"/>
              <a:t> Barcelos </a:t>
            </a:r>
            <a:r>
              <a:rPr lang="pt-PT" dirty="0" err="1"/>
              <a:t>Rooster</a:t>
            </a:r>
            <a:endParaRPr lang="pt-PT" dirty="0"/>
          </a:p>
        </p:txBody>
      </p:sp>
      <p:pic>
        <p:nvPicPr>
          <p:cNvPr id="4098" name="Picture 2" descr="DESCUBRA BARCELOS: O QUE VER, FAZER, ONDE COMER E DORMIR | BestGuide  Portugal">
            <a:extLst>
              <a:ext uri="{FF2B5EF4-FFF2-40B4-BE49-F238E27FC236}">
                <a16:creationId xmlns:a16="http://schemas.microsoft.com/office/drawing/2014/main" id="{1C9C4377-7132-42CC-9AD3-1BDEA8D68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868" y="1447799"/>
            <a:ext cx="452447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141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EB9B-8F4C-4F3D-8F1F-2361499E3A20}"/>
              </a:ext>
            </a:extLst>
          </p:cNvPr>
          <p:cNvSpPr>
            <a:spLocks noGrp="1"/>
          </p:cNvSpPr>
          <p:nvPr>
            <p:ph type="title"/>
          </p:nvPr>
        </p:nvSpPr>
        <p:spPr/>
        <p:txBody>
          <a:bodyPr/>
          <a:lstStyle/>
          <a:p>
            <a:r>
              <a:rPr lang="pt-PT" dirty="0"/>
              <a:t>Moral </a:t>
            </a:r>
            <a:r>
              <a:rPr lang="pt-PT" dirty="0" err="1"/>
              <a:t>of</a:t>
            </a:r>
            <a:r>
              <a:rPr lang="pt-PT" dirty="0"/>
              <a:t> </a:t>
            </a:r>
            <a:r>
              <a:rPr lang="pt-PT" dirty="0" err="1"/>
              <a:t>the</a:t>
            </a:r>
            <a:r>
              <a:rPr lang="pt-PT" dirty="0"/>
              <a:t> </a:t>
            </a:r>
            <a:r>
              <a:rPr lang="pt-PT" dirty="0" err="1"/>
              <a:t>story</a:t>
            </a:r>
            <a:r>
              <a:rPr lang="pt-PT" dirty="0"/>
              <a:t> </a:t>
            </a:r>
          </a:p>
        </p:txBody>
      </p:sp>
      <p:sp>
        <p:nvSpPr>
          <p:cNvPr id="3" name="Marcador de Posição de Conteúdo 2">
            <a:extLst>
              <a:ext uri="{FF2B5EF4-FFF2-40B4-BE49-F238E27FC236}">
                <a16:creationId xmlns:a16="http://schemas.microsoft.com/office/drawing/2014/main" id="{DCD06E20-0D3D-419E-92A3-437F56156047}"/>
              </a:ext>
            </a:extLst>
          </p:cNvPr>
          <p:cNvSpPr>
            <a:spLocks noGrp="1"/>
          </p:cNvSpPr>
          <p:nvPr>
            <p:ph idx="1"/>
          </p:nvPr>
        </p:nvSpPr>
        <p:spPr>
          <a:xfrm>
            <a:off x="1143001" y="2057400"/>
            <a:ext cx="6051176" cy="4038600"/>
          </a:xfrm>
        </p:spPr>
        <p:txBody>
          <a:bodyPr/>
          <a:lstStyle/>
          <a:p>
            <a:pPr marL="45720" indent="0">
              <a:buNone/>
            </a:pPr>
            <a:r>
              <a:rPr lang="en-US" sz="3600" dirty="0">
                <a:solidFill>
                  <a:schemeClr val="tx1"/>
                </a:solidFill>
              </a:rPr>
              <a:t>We must believe the truth and not judge without strong evidence.</a:t>
            </a:r>
          </a:p>
          <a:p>
            <a:pPr marL="45720" indent="0">
              <a:buNone/>
            </a:pPr>
            <a:endParaRPr lang="en-US" sz="3600" dirty="0">
              <a:solidFill>
                <a:schemeClr val="tx1"/>
              </a:solidFill>
            </a:endParaRPr>
          </a:p>
          <a:p>
            <a:pPr marL="45720" indent="0">
              <a:buNone/>
            </a:pPr>
            <a:r>
              <a:rPr lang="en-US" sz="3600" dirty="0">
                <a:solidFill>
                  <a:schemeClr val="tx1"/>
                </a:solidFill>
              </a:rPr>
              <a:t>Only then you will be able to defend your honor and dignity.</a:t>
            </a:r>
          </a:p>
          <a:p>
            <a:endParaRPr lang="en-US" dirty="0"/>
          </a:p>
          <a:p>
            <a:endParaRPr lang="en-US" dirty="0"/>
          </a:p>
          <a:p>
            <a:pPr marL="45720" indent="0">
              <a:buNone/>
            </a:pPr>
            <a:endParaRPr lang="pt-PT" dirty="0"/>
          </a:p>
        </p:txBody>
      </p:sp>
      <p:pic>
        <p:nvPicPr>
          <p:cNvPr id="5122" name="Picture 2" descr="Find Truth in Honesty and Justice Honest Stock Illustration - Illustration  of honest, investigation: 20519825">
            <a:extLst>
              <a:ext uri="{FF2B5EF4-FFF2-40B4-BE49-F238E27FC236}">
                <a16:creationId xmlns:a16="http://schemas.microsoft.com/office/drawing/2014/main" id="{767C8C2E-C53D-407F-8539-FE0A7D3E0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81"/>
          <a:stretch/>
        </p:blipFill>
        <p:spPr bwMode="auto">
          <a:xfrm>
            <a:off x="7426439" y="1853452"/>
            <a:ext cx="3777483" cy="378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342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ado Cerâmica RA galo barcelos (4)">
            <a:extLst>
              <a:ext uri="{FF2B5EF4-FFF2-40B4-BE49-F238E27FC236}">
                <a16:creationId xmlns:a16="http://schemas.microsoft.com/office/drawing/2014/main" id="{1613C501-A0E4-444C-BB07-236BEE55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31575"/>
            <a:ext cx="4809565" cy="480956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0770F08-FCE4-4079-BAF4-46195771A908}"/>
              </a:ext>
            </a:extLst>
          </p:cNvPr>
          <p:cNvSpPr>
            <a:spLocks noGrp="1"/>
          </p:cNvSpPr>
          <p:nvPr>
            <p:ph type="title"/>
          </p:nvPr>
        </p:nvSpPr>
        <p:spPr/>
        <p:txBody>
          <a:bodyPr/>
          <a:lstStyle/>
          <a:p>
            <a:r>
              <a:rPr lang="pt-PT" dirty="0" err="1"/>
              <a:t>What</a:t>
            </a:r>
            <a:r>
              <a:rPr lang="pt-PT" dirty="0"/>
              <a:t> does </a:t>
            </a:r>
            <a:r>
              <a:rPr lang="pt-PT" dirty="0" err="1"/>
              <a:t>the</a:t>
            </a:r>
            <a:r>
              <a:rPr lang="pt-PT" dirty="0"/>
              <a:t> </a:t>
            </a:r>
            <a:r>
              <a:rPr lang="pt-PT" dirty="0" err="1"/>
              <a:t>rooster</a:t>
            </a:r>
            <a:r>
              <a:rPr lang="pt-PT" dirty="0"/>
              <a:t> </a:t>
            </a:r>
            <a:r>
              <a:rPr lang="pt-PT" dirty="0" err="1"/>
              <a:t>symbolize</a:t>
            </a:r>
            <a:r>
              <a:rPr lang="pt-PT" dirty="0"/>
              <a:t> ? </a:t>
            </a:r>
          </a:p>
        </p:txBody>
      </p:sp>
      <p:sp>
        <p:nvSpPr>
          <p:cNvPr id="5" name="Retângulo 4">
            <a:extLst>
              <a:ext uri="{FF2B5EF4-FFF2-40B4-BE49-F238E27FC236}">
                <a16:creationId xmlns:a16="http://schemas.microsoft.com/office/drawing/2014/main" id="{38E09B93-3B54-4BAE-940D-0091E032D9AF}"/>
              </a:ext>
            </a:extLst>
          </p:cNvPr>
          <p:cNvSpPr/>
          <p:nvPr/>
        </p:nvSpPr>
        <p:spPr>
          <a:xfrm>
            <a:off x="1048871" y="2216527"/>
            <a:ext cx="7664824" cy="4031873"/>
          </a:xfrm>
          <a:prstGeom prst="rect">
            <a:avLst/>
          </a:prstGeom>
        </p:spPr>
        <p:txBody>
          <a:bodyPr wrap="square">
            <a:spAutoFit/>
          </a:bodyPr>
          <a:lstStyle/>
          <a:p>
            <a:pPr>
              <a:buFont typeface="Arial" panose="020B0604020202020204" pitchFamily="34" charset="0"/>
              <a:buChar char="•"/>
            </a:pPr>
            <a:r>
              <a:rPr lang="en-US" sz="3200" dirty="0">
                <a:solidFill>
                  <a:srgbClr val="181818"/>
                </a:solidFill>
                <a:latin typeface="Open Sans"/>
              </a:rPr>
              <a:t>faith,</a:t>
            </a:r>
          </a:p>
          <a:p>
            <a:pPr>
              <a:buFont typeface="Arial" panose="020B0604020202020204" pitchFamily="34" charset="0"/>
              <a:buChar char="•"/>
            </a:pPr>
            <a:r>
              <a:rPr lang="en-US" sz="3200" dirty="0">
                <a:solidFill>
                  <a:srgbClr val="181818"/>
                </a:solidFill>
                <a:latin typeface="Open Sans"/>
              </a:rPr>
              <a:t>honesty,</a:t>
            </a:r>
          </a:p>
          <a:p>
            <a:pPr>
              <a:buFont typeface="Arial" panose="020B0604020202020204" pitchFamily="34" charset="0"/>
              <a:buChar char="•"/>
            </a:pPr>
            <a:r>
              <a:rPr lang="en-US" sz="3200" dirty="0">
                <a:solidFill>
                  <a:srgbClr val="181818"/>
                </a:solidFill>
                <a:latin typeface="Open Sans"/>
              </a:rPr>
              <a:t>justice,</a:t>
            </a:r>
          </a:p>
          <a:p>
            <a:pPr>
              <a:buFont typeface="Arial" panose="020B0604020202020204" pitchFamily="34" charset="0"/>
              <a:buChar char="•"/>
            </a:pPr>
            <a:r>
              <a:rPr lang="en-US" sz="3200" dirty="0">
                <a:solidFill>
                  <a:srgbClr val="181818"/>
                </a:solidFill>
                <a:latin typeface="Open Sans"/>
              </a:rPr>
              <a:t>and good luck</a:t>
            </a:r>
          </a:p>
          <a:p>
            <a:endParaRPr lang="en-US" sz="3200" dirty="0">
              <a:solidFill>
                <a:srgbClr val="181818"/>
              </a:solidFill>
              <a:latin typeface="Open Sans"/>
            </a:endParaRPr>
          </a:p>
          <a:p>
            <a:r>
              <a:rPr lang="en-US" sz="3200" dirty="0">
                <a:solidFill>
                  <a:srgbClr val="181818"/>
                </a:solidFill>
                <a:latin typeface="Open Sans"/>
              </a:rPr>
              <a:t>It is said that anyone who has a </a:t>
            </a:r>
            <a:r>
              <a:rPr lang="en-US" sz="3200" dirty="0" err="1">
                <a:solidFill>
                  <a:srgbClr val="181818"/>
                </a:solidFill>
                <a:latin typeface="Open Sans"/>
              </a:rPr>
              <a:t>Barcelos</a:t>
            </a:r>
            <a:r>
              <a:rPr lang="en-US" sz="3200" dirty="0">
                <a:solidFill>
                  <a:srgbClr val="181818"/>
                </a:solidFill>
                <a:latin typeface="Open Sans"/>
              </a:rPr>
              <a:t> Rooster in their home will attract good fortune and happiness.</a:t>
            </a:r>
            <a:endParaRPr lang="en-US" sz="3200" b="0" i="0" dirty="0">
              <a:solidFill>
                <a:srgbClr val="181818"/>
              </a:solidFill>
              <a:effectLst/>
              <a:latin typeface="Open Sans"/>
            </a:endParaRPr>
          </a:p>
        </p:txBody>
      </p:sp>
    </p:spTree>
    <p:extLst>
      <p:ext uri="{BB962C8B-B14F-4D97-AF65-F5344CB8AC3E}">
        <p14:creationId xmlns:p14="http://schemas.microsoft.com/office/powerpoint/2010/main" val="30657201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Base">
  <a:themeElements>
    <a:clrScheme name="Laranja-amarelad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61</TotalTime>
  <Words>409</Words>
  <Application>Microsoft Office PowerPoint</Application>
  <PresentationFormat>Ecrã Panorâmico</PresentationFormat>
  <Paragraphs>32</Paragraphs>
  <Slides>8</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8</vt:i4>
      </vt:variant>
    </vt:vector>
  </HeadingPairs>
  <TitlesOfParts>
    <vt:vector size="12" baseType="lpstr">
      <vt:lpstr>Arial</vt:lpstr>
      <vt:lpstr>Corbel</vt:lpstr>
      <vt:lpstr>Open Sans</vt:lpstr>
      <vt:lpstr>Base</vt:lpstr>
      <vt:lpstr>THE LEGEND OF THE Barcelos ROOSTER</vt:lpstr>
      <vt:lpstr>Barcelos </vt:lpstr>
      <vt:lpstr>The legend of the Barcelos Rooster</vt:lpstr>
      <vt:lpstr>The legend of the Barcelos Rooster</vt:lpstr>
      <vt:lpstr>Apresentação do PowerPoint</vt:lpstr>
      <vt:lpstr>Apresentação do PowerPoint</vt:lpstr>
      <vt:lpstr>Moral of the story </vt:lpstr>
      <vt:lpstr>What does the rooster symbolize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Galo de Barcelos</dc:title>
  <dc:creator>Utilizador</dc:creator>
  <cp:lastModifiedBy>Belita Carlo de Carvalho Almeida</cp:lastModifiedBy>
  <cp:revision>8</cp:revision>
  <dcterms:created xsi:type="dcterms:W3CDTF">2023-03-07T22:29:03Z</dcterms:created>
  <dcterms:modified xsi:type="dcterms:W3CDTF">2023-03-09T12:17:38Z</dcterms:modified>
</cp:coreProperties>
</file>