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9"/>
  </p:notesMasterIdLst>
  <p:handoutMasterIdLst>
    <p:handoutMasterId r:id="rId20"/>
  </p:handoutMasterIdLst>
  <p:sldIdLst>
    <p:sldId id="259" r:id="rId5"/>
    <p:sldId id="267" r:id="rId6"/>
    <p:sldId id="261" r:id="rId7"/>
    <p:sldId id="260" r:id="rId8"/>
    <p:sldId id="268" r:id="rId9"/>
    <p:sldId id="269" r:id="rId10"/>
    <p:sldId id="270" r:id="rId11"/>
    <p:sldId id="271" r:id="rId12"/>
    <p:sldId id="272" r:id="rId13"/>
    <p:sldId id="273" r:id="rId14"/>
    <p:sldId id="274" r:id="rId15"/>
    <p:sldId id="275" r:id="rId16"/>
    <p:sldId id="276" r:id="rId17"/>
    <p:sldId id="262" r:id="rId18"/>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țiune implicită" id="{E8C8EADD-1702-4B31-90D2-6ED89D32DF1D}">
          <p14:sldIdLst>
            <p14:sldId id="259"/>
            <p14:sldId id="267"/>
            <p14:sldId id="261"/>
            <p14:sldId id="260"/>
            <p14:sldId id="268"/>
            <p14:sldId id="269"/>
            <p14:sldId id="270"/>
          </p14:sldIdLst>
        </p14:section>
        <p14:section name="Secțiune fără titlu" id="{743FC244-8DAA-48C8-824B-116292AD13E7}">
          <p14:sldIdLst>
            <p14:sldId id="271"/>
          </p14:sldIdLst>
        </p14:section>
        <p14:section name="Secțiune fără titlu" id="{09D205B3-E720-4FCD-9EF3-FB243A4049B9}">
          <p14:sldIdLst>
            <p14:sldId id="272"/>
            <p14:sldId id="273"/>
            <p14:sldId id="274"/>
            <p14:sldId id="275"/>
            <p14:sldId id="276"/>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226" autoAdjust="0"/>
  </p:normalViewPr>
  <p:slideViewPr>
    <p:cSldViewPr snapToGrid="0">
      <p:cViewPr varScale="1">
        <p:scale>
          <a:sx n="67" d="100"/>
          <a:sy n="67" d="100"/>
        </p:scale>
        <p:origin x="644" y="56"/>
      </p:cViewPr>
      <p:guideLst/>
    </p:cSldViewPr>
  </p:slideViewPr>
  <p:notesTextViewPr>
    <p:cViewPr>
      <p:scale>
        <a:sx n="1" d="1"/>
        <a:sy n="1" d="1"/>
      </p:scale>
      <p:origin x="0" y="0"/>
    </p:cViewPr>
  </p:notesTextViewPr>
  <p:notesViewPr>
    <p:cSldViewPr snapToGrid="0">
      <p:cViewPr varScale="1">
        <p:scale>
          <a:sx n="76" d="100"/>
          <a:sy n="76" d="100"/>
        </p:scale>
        <p:origin x="40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23686-56D6-4482-B4E3-3F9784E88994}" type="doc">
      <dgm:prSet loTypeId="urn:microsoft.com/office/officeart/2005/8/layout/vProcess5" loCatId="process" qsTypeId="urn:microsoft.com/office/officeart/2005/8/quickstyle/simple1" qsCatId="simple" csTypeId="urn:microsoft.com/office/officeart/2005/8/colors/accent1_2" csCatId="accent1" phldr="1"/>
      <dgm:spPr/>
      <dgm:t>
        <a:bodyPr rtlCol="0"/>
        <a:lstStyle/>
        <a:p>
          <a:pPr rtl="0"/>
          <a:endParaRPr lang="en-US"/>
        </a:p>
      </dgm:t>
    </dgm:pt>
    <dgm:pt modelId="{CB88D0C4-6C39-4629-9DEF-57288A3EBE4C}">
      <dgm:prSet phldrT="[Text]" custT="1"/>
      <dgm:spPr>
        <a:ln>
          <a:noFill/>
        </a:ln>
      </dgm:spPr>
      <dgm:t>
        <a:bodyPr/>
        <a:lstStyle/>
        <a:p>
          <a:pPr algn="just">
            <a:spcAft>
              <a:spcPts val="600"/>
            </a:spcAft>
          </a:pPr>
          <a:r>
            <a:rPr lang="en-US" sz="1600" b="1" dirty="0">
              <a:solidFill>
                <a:srgbClr val="595959"/>
              </a:solidFill>
              <a:latin typeface="Times New Roman" panose="02020603050405020304" pitchFamily="18" charset="0"/>
              <a:cs typeface="Times New Roman" panose="02020603050405020304" pitchFamily="18" charset="0"/>
            </a:rPr>
            <a:t>Nicolae Grigorescu </a:t>
          </a:r>
          <a:r>
            <a:rPr lang="en-US" sz="1600" dirty="0">
              <a:solidFill>
                <a:srgbClr val="595959"/>
              </a:solidFill>
              <a:latin typeface="Times New Roman" panose="02020603050405020304" pitchFamily="18" charset="0"/>
              <a:cs typeface="Times New Roman" panose="02020603050405020304" pitchFamily="18" charset="0"/>
            </a:rPr>
            <a:t>(15 May 1838 – 21 July 1907) was one of the founders of modern Romanian painting. Nicolae Grigorescu became a symbol for the young generations of artists who, in the first decades of the twentieth century, sought to identify and bring to light the values of Romanian spirituality. </a:t>
          </a:r>
          <a:r>
            <a:rPr lang="en-US" sz="1600" b="0" i="0" dirty="0">
              <a:solidFill>
                <a:srgbClr val="595959"/>
              </a:solidFill>
              <a:latin typeface="Times New Roman" panose="02020603050405020304" pitchFamily="18" charset="0"/>
              <a:cs typeface="Times New Roman" panose="02020603050405020304" pitchFamily="18" charset="0"/>
            </a:rPr>
            <a:t>In the autumn of 1861, young Grigorescu left for Paris, where he studied at the École des Beaux-Arts. He also attended the workshop of Sébastien </a:t>
          </a:r>
          <a:r>
            <a:rPr lang="en-US" sz="1600" b="0" i="0" dirty="0" err="1">
              <a:solidFill>
                <a:srgbClr val="595959"/>
              </a:solidFill>
              <a:latin typeface="Times New Roman" panose="02020603050405020304" pitchFamily="18" charset="0"/>
              <a:cs typeface="Times New Roman" panose="02020603050405020304" pitchFamily="18" charset="0"/>
            </a:rPr>
            <a:t>Cornu</a:t>
          </a:r>
          <a:r>
            <a:rPr lang="en-US" sz="1600" b="0" i="0" dirty="0">
              <a:solidFill>
                <a:srgbClr val="595959"/>
              </a:solidFill>
              <a:latin typeface="Times New Roman" panose="02020603050405020304" pitchFamily="18" charset="0"/>
              <a:cs typeface="Times New Roman" panose="02020603050405020304" pitchFamily="18" charset="0"/>
            </a:rPr>
            <a:t>, where he had as a colleague Pierre-Auguste Renoir.  He returned to Romania a few times and starting in 1870 he participated in the exhibits of living artists and those organized by the Society of the Friends of the Belle-Arts. </a:t>
          </a:r>
        </a:p>
        <a:p>
          <a:pPr algn="just">
            <a:spcAft>
              <a:spcPts val="600"/>
            </a:spcAft>
          </a:pPr>
          <a:r>
            <a:rPr lang="en-US" sz="1600" b="0" i="0" dirty="0">
              <a:solidFill>
                <a:srgbClr val="595959"/>
              </a:solidFill>
              <a:latin typeface="Times New Roman" panose="02020603050405020304" pitchFamily="18" charset="0"/>
              <a:cs typeface="Times New Roman" panose="02020603050405020304" pitchFamily="18" charset="0"/>
            </a:rPr>
            <a:t>Between 1873 and 1874 he traveled to Italy, Greece and Vienna.</a:t>
          </a:r>
        </a:p>
        <a:p>
          <a:pPr algn="just">
            <a:spcAft>
              <a:spcPts val="600"/>
            </a:spcAft>
          </a:pPr>
          <a:r>
            <a:rPr lang="en-US" sz="1600" b="0" i="0" dirty="0">
              <a:solidFill>
                <a:srgbClr val="595959"/>
              </a:solidFill>
              <a:latin typeface="Times New Roman" panose="02020603050405020304" pitchFamily="18" charset="0"/>
              <a:cs typeface="Times New Roman" panose="02020603050405020304" pitchFamily="18" charset="0"/>
            </a:rPr>
            <a:t>Romanian currency features Grigorescu on the 10 Lei bank note.</a:t>
          </a:r>
          <a:endParaRPr lang="it-IT" sz="1600" b="1" noProof="0" dirty="0">
            <a:solidFill>
              <a:srgbClr val="595959"/>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descr="10 Lei bank note&#10;&#10;">
            <a:extLst>
              <a:ext uri="{C183D7F6-B498-43B3-948B-1728B52AA6E4}">
                <adec:decorative xmlns:adec="http://schemas.microsoft.com/office/drawing/2017/decorative" val="0"/>
              </a:ext>
            </a:extLst>
          </dgm14:cNvPr>
        </a:ext>
      </dgm:extLst>
    </dgm:pt>
    <dgm:pt modelId="{1A5BA4AE-234F-486F-B65A-ABB37EC6EDAF}" type="parTrans" cxnId="{7B18691A-FAB3-4686-A97D-DF2644B3F9A6}">
      <dgm:prSet/>
      <dgm:spPr/>
      <dgm:t>
        <a:bodyPr rtlCol="0"/>
        <a:lstStyle/>
        <a:p>
          <a:pPr rtl="0"/>
          <a:endParaRPr lang="it-IT" noProof="0" dirty="0"/>
        </a:p>
      </dgm:t>
    </dgm:pt>
    <dgm:pt modelId="{7ADFA01E-1246-464F-8347-8DA3C53B199C}" type="sibTrans" cxnId="{7B18691A-FAB3-4686-A97D-DF2644B3F9A6}">
      <dgm:prSet/>
      <dgm:spPr>
        <a:solidFill>
          <a:schemeClr val="tx2">
            <a:lumMod val="90000"/>
            <a:lumOff val="10000"/>
          </a:schemeClr>
        </a:solidFill>
        <a:ln>
          <a:noFill/>
        </a:ln>
      </dgm:spPr>
      <dgm:t>
        <a:bodyPr rtlCol="0"/>
        <a:lstStyle/>
        <a:p>
          <a:pPr rtl="0"/>
          <a:endParaRPr lang="it-IT" noProof="0" dirty="0"/>
        </a:p>
      </dgm:t>
    </dgm:pt>
    <dgm:pt modelId="{1A79147C-4050-4DF2-9C81-91C1877903C2}" type="pres">
      <dgm:prSet presAssocID="{1EC23686-56D6-4482-B4E3-3F9784E88994}" presName="outerComposite" presStyleCnt="0">
        <dgm:presLayoutVars>
          <dgm:chMax val="5"/>
          <dgm:dir/>
          <dgm:resizeHandles val="exact"/>
        </dgm:presLayoutVars>
      </dgm:prSet>
      <dgm:spPr/>
    </dgm:pt>
    <dgm:pt modelId="{1136CDA9-2A79-4811-9512-712D509BF438}" type="pres">
      <dgm:prSet presAssocID="{1EC23686-56D6-4482-B4E3-3F9784E88994}" presName="dummyMaxCanvas" presStyleCnt="0">
        <dgm:presLayoutVars/>
      </dgm:prSet>
      <dgm:spPr/>
    </dgm:pt>
    <dgm:pt modelId="{773F30DC-CAB9-4462-BA48-E202CCADB581}" type="pres">
      <dgm:prSet presAssocID="{1EC23686-56D6-4482-B4E3-3F9784E88994}" presName="OneNode_1" presStyleLbl="node1" presStyleIdx="0" presStyleCnt="1" custScaleY="150367" custLinFactNeighborX="0" custLinFactNeighborY="-29392">
        <dgm:presLayoutVars>
          <dgm:bulletEnabled val="1"/>
        </dgm:presLayoutVars>
      </dgm:prSet>
      <dgm:spPr/>
    </dgm:pt>
  </dgm:ptLst>
  <dgm:cxnLst>
    <dgm:cxn modelId="{7B18691A-FAB3-4686-A97D-DF2644B3F9A6}" srcId="{1EC23686-56D6-4482-B4E3-3F9784E88994}" destId="{CB88D0C4-6C39-4629-9DEF-57288A3EBE4C}" srcOrd="0" destOrd="0" parTransId="{1A5BA4AE-234F-486F-B65A-ABB37EC6EDAF}" sibTransId="{7ADFA01E-1246-464F-8347-8DA3C53B199C}"/>
    <dgm:cxn modelId="{5966DF57-A2E6-4D2D-8DFF-88D379019726}" type="presOf" srcId="{CB88D0C4-6C39-4629-9DEF-57288A3EBE4C}" destId="{773F30DC-CAB9-4462-BA48-E202CCADB581}" srcOrd="0" destOrd="0" presId="urn:microsoft.com/office/officeart/2005/8/layout/vProcess5"/>
    <dgm:cxn modelId="{5382F5CF-E4C0-49E6-BC25-3B95D911A991}" type="presOf" srcId="{1EC23686-56D6-4482-B4E3-3F9784E88994}" destId="{1A79147C-4050-4DF2-9C81-91C1877903C2}" srcOrd="0" destOrd="0" presId="urn:microsoft.com/office/officeart/2005/8/layout/vProcess5"/>
    <dgm:cxn modelId="{3949696C-A3B4-4249-8CA2-20CE132050F0}" type="presParOf" srcId="{1A79147C-4050-4DF2-9C81-91C1877903C2}" destId="{1136CDA9-2A79-4811-9512-712D509BF438}" srcOrd="0" destOrd="0" presId="urn:microsoft.com/office/officeart/2005/8/layout/vProcess5"/>
    <dgm:cxn modelId="{26ADE53C-6D83-42BC-839A-C754547BB0B7}" type="presParOf" srcId="{1A79147C-4050-4DF2-9C81-91C1877903C2}" destId="{773F30DC-CAB9-4462-BA48-E202CCADB581}"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F30DC-CAB9-4462-BA48-E202CCADB581}">
      <dsp:nvSpPr>
        <dsp:cNvPr id="0" name=""/>
        <dsp:cNvSpPr/>
      </dsp:nvSpPr>
      <dsp:spPr>
        <a:xfrm>
          <a:off x="0" y="0"/>
          <a:ext cx="6015897" cy="3147309"/>
        </a:xfrm>
        <a:prstGeom prst="roundRect">
          <a:avLst>
            <a:gd name="adj" fmla="val 10000"/>
          </a:avLst>
        </a:prstGeom>
        <a:solidFill>
          <a:schemeClr val="accent1">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ts val="600"/>
            </a:spcAft>
            <a:buNone/>
          </a:pPr>
          <a:r>
            <a:rPr lang="en-US" sz="1600" b="1" kern="1200" dirty="0">
              <a:solidFill>
                <a:srgbClr val="595959"/>
              </a:solidFill>
              <a:latin typeface="Times New Roman" panose="02020603050405020304" pitchFamily="18" charset="0"/>
              <a:cs typeface="Times New Roman" panose="02020603050405020304" pitchFamily="18" charset="0"/>
            </a:rPr>
            <a:t>Nicolae Grigorescu </a:t>
          </a:r>
          <a:r>
            <a:rPr lang="en-US" sz="1600" kern="1200" dirty="0">
              <a:solidFill>
                <a:srgbClr val="595959"/>
              </a:solidFill>
              <a:latin typeface="Times New Roman" panose="02020603050405020304" pitchFamily="18" charset="0"/>
              <a:cs typeface="Times New Roman" panose="02020603050405020304" pitchFamily="18" charset="0"/>
            </a:rPr>
            <a:t>(15 May 1838 – 21 July 1907) was one of the founders of modern Romanian painting. Nicolae Grigorescu became a symbol for the young generations of artists who, in the first decades of the twentieth century, sought to identify and bring to light the values of Romanian spirituality. </a:t>
          </a:r>
          <a:r>
            <a:rPr lang="en-US" sz="1600" b="0" i="0" kern="1200" dirty="0">
              <a:solidFill>
                <a:srgbClr val="595959"/>
              </a:solidFill>
              <a:latin typeface="Times New Roman" panose="02020603050405020304" pitchFamily="18" charset="0"/>
              <a:cs typeface="Times New Roman" panose="02020603050405020304" pitchFamily="18" charset="0"/>
            </a:rPr>
            <a:t>In the autumn of 1861, young Grigorescu left for Paris, where he studied at the École des Beaux-Arts. He also attended the workshop of Sébastien </a:t>
          </a:r>
          <a:r>
            <a:rPr lang="en-US" sz="1600" b="0" i="0" kern="1200" dirty="0" err="1">
              <a:solidFill>
                <a:srgbClr val="595959"/>
              </a:solidFill>
              <a:latin typeface="Times New Roman" panose="02020603050405020304" pitchFamily="18" charset="0"/>
              <a:cs typeface="Times New Roman" panose="02020603050405020304" pitchFamily="18" charset="0"/>
            </a:rPr>
            <a:t>Cornu</a:t>
          </a:r>
          <a:r>
            <a:rPr lang="en-US" sz="1600" b="0" i="0" kern="1200" dirty="0">
              <a:solidFill>
                <a:srgbClr val="595959"/>
              </a:solidFill>
              <a:latin typeface="Times New Roman" panose="02020603050405020304" pitchFamily="18" charset="0"/>
              <a:cs typeface="Times New Roman" panose="02020603050405020304" pitchFamily="18" charset="0"/>
            </a:rPr>
            <a:t>, where he had as a colleague Pierre-Auguste Renoir.  He returned to Romania a few times and starting in 1870 he participated in the exhibits of living artists and those organized by the Society of the Friends of the Belle-Arts. </a:t>
          </a:r>
        </a:p>
        <a:p>
          <a:pPr marL="0" lvl="0" indent="0" algn="just" defTabSz="711200">
            <a:lnSpc>
              <a:spcPct val="90000"/>
            </a:lnSpc>
            <a:spcBef>
              <a:spcPct val="0"/>
            </a:spcBef>
            <a:spcAft>
              <a:spcPts val="600"/>
            </a:spcAft>
            <a:buNone/>
          </a:pPr>
          <a:r>
            <a:rPr lang="en-US" sz="1600" b="0" i="0" kern="1200" dirty="0">
              <a:solidFill>
                <a:srgbClr val="595959"/>
              </a:solidFill>
              <a:latin typeface="Times New Roman" panose="02020603050405020304" pitchFamily="18" charset="0"/>
              <a:cs typeface="Times New Roman" panose="02020603050405020304" pitchFamily="18" charset="0"/>
            </a:rPr>
            <a:t>Between 1873 and 1874 he traveled to Italy, Greece and Vienna.</a:t>
          </a:r>
        </a:p>
        <a:p>
          <a:pPr marL="0" lvl="0" indent="0" algn="just" defTabSz="711200">
            <a:lnSpc>
              <a:spcPct val="90000"/>
            </a:lnSpc>
            <a:spcBef>
              <a:spcPct val="0"/>
            </a:spcBef>
            <a:spcAft>
              <a:spcPts val="600"/>
            </a:spcAft>
            <a:buNone/>
          </a:pPr>
          <a:r>
            <a:rPr lang="en-US" sz="1600" b="0" i="0" kern="1200" dirty="0">
              <a:solidFill>
                <a:srgbClr val="595959"/>
              </a:solidFill>
              <a:latin typeface="Times New Roman" panose="02020603050405020304" pitchFamily="18" charset="0"/>
              <a:cs typeface="Times New Roman" panose="02020603050405020304" pitchFamily="18" charset="0"/>
            </a:rPr>
            <a:t>Romanian currency features Grigorescu on the 10 Lei bank note.</a:t>
          </a:r>
          <a:endParaRPr lang="it-IT" sz="1600" b="1" kern="1200" noProof="0" dirty="0">
            <a:solidFill>
              <a:srgbClr val="595959"/>
            </a:solidFill>
            <a:latin typeface="Times New Roman" panose="02020603050405020304" pitchFamily="18" charset="0"/>
            <a:cs typeface="Times New Roman" panose="02020603050405020304" pitchFamily="18" charset="0"/>
          </a:endParaRPr>
        </a:p>
      </dsp:txBody>
      <dsp:txXfrm>
        <a:off x="92182" y="92182"/>
        <a:ext cx="5831533" cy="29629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C7084DF-4516-4459-9F20-348778601C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E30B0B3-0207-4E3E-AD4A-B65601CD03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CCD458-9EEF-4B8D-8320-DBC71477723A}" type="datetime1">
              <a:rPr lang="it-IT" smtClean="0"/>
              <a:t>25/10/2021</a:t>
            </a:fld>
            <a:endParaRPr lang="it-IT" dirty="0"/>
          </a:p>
        </p:txBody>
      </p:sp>
      <p:sp>
        <p:nvSpPr>
          <p:cNvPr id="4" name="Segnaposto piè di pagina 3">
            <a:extLst>
              <a:ext uri="{FF2B5EF4-FFF2-40B4-BE49-F238E27FC236}">
                <a16:creationId xmlns:a16="http://schemas.microsoft.com/office/drawing/2014/main" id="{84094C92-6629-4686-BDAE-4148BC4B4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A88ED860-4F3C-49D3-8F77-558D7E8D22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9770FD-6187-47A7-B522-D1B3AACCD272}" type="slidenum">
              <a:rPr lang="it-IT" smtClean="0"/>
              <a:t>‹#›</a:t>
            </a:fld>
            <a:endParaRPr lang="it-IT"/>
          </a:p>
        </p:txBody>
      </p:sp>
    </p:spTree>
    <p:extLst>
      <p:ext uri="{BB962C8B-B14F-4D97-AF65-F5344CB8AC3E}">
        <p14:creationId xmlns:p14="http://schemas.microsoft.com/office/powerpoint/2010/main" val="958474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A228E-0589-49FA-8450-3FD6AAA84B0B}" type="datetime1">
              <a:rPr lang="it-IT" smtClean="0"/>
              <a:pPr/>
              <a:t>25/10/2021</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dirty="0"/>
              <a:t>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642DE-9DF5-47F2-A53D-4D76F9D4FD45}" type="slidenum">
              <a:rPr lang="it-IT" noProof="0" smtClean="0"/>
              <a:t>‹#›</a:t>
            </a:fld>
            <a:endParaRPr lang="it-IT" noProof="0"/>
          </a:p>
        </p:txBody>
      </p:sp>
    </p:spTree>
    <p:extLst>
      <p:ext uri="{BB962C8B-B14F-4D97-AF65-F5344CB8AC3E}">
        <p14:creationId xmlns:p14="http://schemas.microsoft.com/office/powerpoint/2010/main" val="124730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2F642DE-9DF5-47F2-A53D-4D76F9D4FD45}" type="slidenum">
              <a:rPr lang="it-IT" smtClean="0"/>
              <a:t>1</a:t>
            </a:fld>
            <a:endParaRPr lang="it-IT"/>
          </a:p>
        </p:txBody>
      </p:sp>
    </p:spTree>
    <p:extLst>
      <p:ext uri="{BB962C8B-B14F-4D97-AF65-F5344CB8AC3E}">
        <p14:creationId xmlns:p14="http://schemas.microsoft.com/office/powerpoint/2010/main" val="111425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2F642DE-9DF5-47F2-A53D-4D76F9D4FD45}" type="slidenum">
              <a:rPr lang="it-IT" smtClean="0"/>
              <a:t>2</a:t>
            </a:fld>
            <a:endParaRPr lang="it-IT"/>
          </a:p>
        </p:txBody>
      </p:sp>
    </p:spTree>
    <p:extLst>
      <p:ext uri="{BB962C8B-B14F-4D97-AF65-F5344CB8AC3E}">
        <p14:creationId xmlns:p14="http://schemas.microsoft.com/office/powerpoint/2010/main" val="2250579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2F642DE-9DF5-47F2-A53D-4D76F9D4FD45}" type="slidenum">
              <a:rPr lang="it-IT" smtClean="0"/>
              <a:t>3</a:t>
            </a:fld>
            <a:endParaRPr lang="it-IT"/>
          </a:p>
        </p:txBody>
      </p:sp>
    </p:spTree>
    <p:extLst>
      <p:ext uri="{BB962C8B-B14F-4D97-AF65-F5344CB8AC3E}">
        <p14:creationId xmlns:p14="http://schemas.microsoft.com/office/powerpoint/2010/main" val="15964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2F642DE-9DF5-47F2-A53D-4D76F9D4FD45}" type="slidenum">
              <a:rPr lang="it-IT" smtClean="0"/>
              <a:t>4</a:t>
            </a:fld>
            <a:endParaRPr lang="it-IT"/>
          </a:p>
        </p:txBody>
      </p:sp>
    </p:spTree>
    <p:extLst>
      <p:ext uri="{BB962C8B-B14F-4D97-AF65-F5344CB8AC3E}">
        <p14:creationId xmlns:p14="http://schemas.microsoft.com/office/powerpoint/2010/main" val="199746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2F642DE-9DF5-47F2-A53D-4D76F9D4FD45}" type="slidenum">
              <a:rPr lang="it-IT" smtClean="0"/>
              <a:t>5</a:t>
            </a:fld>
            <a:endParaRPr lang="it-IT"/>
          </a:p>
        </p:txBody>
      </p:sp>
    </p:spTree>
    <p:extLst>
      <p:ext uri="{BB962C8B-B14F-4D97-AF65-F5344CB8AC3E}">
        <p14:creationId xmlns:p14="http://schemas.microsoft.com/office/powerpoint/2010/main" val="1403952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2F642DE-9DF5-47F2-A53D-4D76F9D4FD45}" type="slidenum">
              <a:rPr lang="it-IT" smtClean="0"/>
              <a:t>14</a:t>
            </a:fld>
            <a:endParaRPr lang="it-IT"/>
          </a:p>
        </p:txBody>
      </p:sp>
    </p:spTree>
    <p:extLst>
      <p:ext uri="{BB962C8B-B14F-4D97-AF65-F5344CB8AC3E}">
        <p14:creationId xmlns:p14="http://schemas.microsoft.com/office/powerpoint/2010/main" val="158675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1" name="Figura a mano libera 6" title="cerchio ondulato"/>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olo 1"/>
          <p:cNvSpPr>
            <a:spLocks noGrp="1"/>
          </p:cNvSpPr>
          <p:nvPr>
            <p:ph type="ctrTitle"/>
          </p:nvPr>
        </p:nvSpPr>
        <p:spPr>
          <a:xfrm>
            <a:off x="1078523" y="1098388"/>
            <a:ext cx="10318418" cy="4394988"/>
          </a:xfrm>
        </p:spPr>
        <p:txBody>
          <a:bodyPr rtlCol="0" anchor="ctr">
            <a:noAutofit/>
          </a:bodyPr>
          <a:lstStyle>
            <a:lvl1pPr algn="ctr">
              <a:defRPr sz="10000" spc="800" baseline="0"/>
            </a:lvl1pPr>
          </a:lstStyle>
          <a:p>
            <a:pPr rtl="0"/>
            <a:r>
              <a:rPr lang="it-IT" noProof="0"/>
              <a:t>Fare clic per modificare lo stile del titolo</a:t>
            </a:r>
          </a:p>
        </p:txBody>
      </p:sp>
      <p:sp>
        <p:nvSpPr>
          <p:cNvPr id="3" name="Sottotitolo 2"/>
          <p:cNvSpPr>
            <a:spLocks noGrp="1"/>
          </p:cNvSpPr>
          <p:nvPr>
            <p:ph type="subTitle" idx="1"/>
          </p:nvPr>
        </p:nvSpPr>
        <p:spPr>
          <a:xfrm>
            <a:off x="2215045" y="5979196"/>
            <a:ext cx="8045373" cy="742279"/>
          </a:xfrm>
        </p:spPr>
        <p:txBody>
          <a:bodyPr rtlCol="0"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4" name="Segnaposto data 3"/>
          <p:cNvSpPr>
            <a:spLocks noGrp="1"/>
          </p:cNvSpPr>
          <p:nvPr>
            <p:ph type="dt" sz="half" idx="10"/>
          </p:nvPr>
        </p:nvSpPr>
        <p:spPr>
          <a:xfrm>
            <a:off x="1078523" y="6375679"/>
            <a:ext cx="2329722" cy="348462"/>
          </a:xfrm>
        </p:spPr>
        <p:txBody>
          <a:bodyPr rtlCol="0"/>
          <a:lstStyle>
            <a:lvl1pPr>
              <a:defRPr baseline="0">
                <a:solidFill>
                  <a:schemeClr val="accent1">
                    <a:lumMod val="50000"/>
                  </a:schemeClr>
                </a:solidFill>
              </a:defRPr>
            </a:lvl1pPr>
          </a:lstStyle>
          <a:p>
            <a:pPr rtl="0"/>
            <a:fld id="{2AD84450-A97F-495B-9E8E-79B393A4ABBC}" type="datetime1">
              <a:rPr lang="it-IT" noProof="0" smtClean="0"/>
              <a:t>25/10/2021</a:t>
            </a:fld>
            <a:endParaRPr lang="it-IT" noProof="0"/>
          </a:p>
        </p:txBody>
      </p:sp>
      <p:sp>
        <p:nvSpPr>
          <p:cNvPr id="5" name="Segnaposto piè di pagina 4"/>
          <p:cNvSpPr>
            <a:spLocks noGrp="1"/>
          </p:cNvSpPr>
          <p:nvPr>
            <p:ph type="ftr" sz="quarter" idx="11"/>
          </p:nvPr>
        </p:nvSpPr>
        <p:spPr>
          <a:xfrm>
            <a:off x="4180332" y="6375679"/>
            <a:ext cx="4114800" cy="345796"/>
          </a:xfrm>
        </p:spPr>
        <p:txBody>
          <a:bodyPr rtlCol="0"/>
          <a:lstStyle>
            <a:lvl1pPr>
              <a:defRPr baseline="0">
                <a:solidFill>
                  <a:schemeClr val="accent1">
                    <a:lumMod val="50000"/>
                  </a:schemeClr>
                </a:solidFill>
              </a:defRPr>
            </a:lvl1pPr>
          </a:lstStyle>
          <a:p>
            <a:pPr rtl="0"/>
            <a:endParaRPr lang="it-IT" noProof="0"/>
          </a:p>
        </p:txBody>
      </p:sp>
      <p:sp>
        <p:nvSpPr>
          <p:cNvPr id="6" name="Segnaposto numero diapositiva 5"/>
          <p:cNvSpPr>
            <a:spLocks noGrp="1"/>
          </p:cNvSpPr>
          <p:nvPr>
            <p:ph type="sldNum" sz="quarter" idx="12"/>
          </p:nvPr>
        </p:nvSpPr>
        <p:spPr>
          <a:xfrm>
            <a:off x="9067218" y="6375679"/>
            <a:ext cx="2329723" cy="345796"/>
          </a:xfrm>
        </p:spPr>
        <p:txBody>
          <a:bodyPr rtlCol="0"/>
          <a:lstStyle>
            <a:lvl1pPr>
              <a:defRPr baseline="0">
                <a:solidFill>
                  <a:schemeClr val="accent1">
                    <a:lumMod val="50000"/>
                  </a:schemeClr>
                </a:solidFill>
              </a:defRPr>
            </a:lvl1pPr>
          </a:lstStyle>
          <a:p>
            <a:pPr rtl="0"/>
            <a:fld id="{71766878-3199-4EAB-94E7-2D6D11070E14}" type="slidenum">
              <a:rPr lang="it-IT" noProof="0" smtClean="0"/>
              <a:pPr rtl="0"/>
              <a:t>‹#›</a:t>
            </a:fld>
            <a:endParaRPr lang="it-IT" noProof="0"/>
          </a:p>
        </p:txBody>
      </p:sp>
      <p:sp>
        <p:nvSpPr>
          <p:cNvPr id="13" name="Rettangolo 12" title="bordo sinistro"/>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p>
        </p:txBody>
      </p:sp>
      <p:sp>
        <p:nvSpPr>
          <p:cNvPr id="3" name="Segnaposto testo verticale 2"/>
          <p:cNvSpPr>
            <a:spLocks noGrp="1"/>
          </p:cNvSpPr>
          <p:nvPr>
            <p:ph type="body" orient="vert" idx="1" hasCustomPrompt="1"/>
          </p:nvPr>
        </p:nvSpPr>
        <p:spPr/>
        <p:txBody>
          <a:bodyPr vert="eaVert"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6F81BFF1-09C8-4FDC-BEE0-738883924A19}" type="datetime1">
              <a:rPr lang="it-IT" noProof="0" smtClean="0"/>
              <a:t>25/10/2021</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71766878-3199-4EAB-94E7-2D6D11070E14}" type="slidenum">
              <a:rPr lang="it-IT" noProof="0" smtClean="0"/>
              <a:t>‹#›</a:t>
            </a:fld>
            <a:endParaRPr lang="it-IT" noProof="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0066321" y="382386"/>
            <a:ext cx="1492132" cy="5600404"/>
          </a:xfrm>
        </p:spPr>
        <p:txBody>
          <a:bodyPr vert="eaVert" rtlCol="0"/>
          <a:lstStyle/>
          <a:p>
            <a:pPr rtl="0"/>
            <a:r>
              <a:rPr lang="it-IT" noProof="0"/>
              <a:t>Fare clic per modificare lo stile del titolo</a:t>
            </a:r>
          </a:p>
        </p:txBody>
      </p:sp>
      <p:sp>
        <p:nvSpPr>
          <p:cNvPr id="3" name="Segnaposto testo verticale 2"/>
          <p:cNvSpPr>
            <a:spLocks noGrp="1"/>
          </p:cNvSpPr>
          <p:nvPr>
            <p:ph type="body" orient="vert" idx="1" hasCustomPrompt="1"/>
          </p:nvPr>
        </p:nvSpPr>
        <p:spPr>
          <a:xfrm>
            <a:off x="1257300" y="382385"/>
            <a:ext cx="8392585" cy="5600405"/>
          </a:xfrm>
        </p:spPr>
        <p:txBody>
          <a:bodyPr vert="eaVert"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8D8D2E48-3E15-48F8-A21F-82DD6F95275A}" type="datetime1">
              <a:rPr lang="it-IT" noProof="0" smtClean="0"/>
              <a:t>25/10/2021</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71766878-3199-4EAB-94E7-2D6D11070E14}" type="slidenum">
              <a:rPr lang="it-IT" noProof="0" smtClean="0"/>
              <a:t>‹#›</a:t>
            </a:fld>
            <a:endParaRPr lang="it-IT" noProof="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p>
        </p:txBody>
      </p:sp>
      <p:sp>
        <p:nvSpPr>
          <p:cNvPr id="3" name="Segnaposto contenuto 2"/>
          <p:cNvSpPr>
            <a:spLocks noGrp="1"/>
          </p:cNvSpPr>
          <p:nvPr>
            <p:ph idx="1" hasCustomPrompt="1"/>
          </p:nvPr>
        </p:nvSpPr>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BB372BE4-5736-4D24-B5B5-7642EF5ED47D}" type="datetime1">
              <a:rPr lang="it-IT" noProof="0" smtClean="0"/>
              <a:t>25/10/2021</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71766878-3199-4EAB-94E7-2D6D11070E14}" type="slidenum">
              <a:rPr lang="it-IT" noProof="0" smtClean="0"/>
              <a:t>‹#›</a:t>
            </a:fld>
            <a:endParaRPr lang="it-IT" noProof="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42929" y="1073888"/>
            <a:ext cx="8187071" cy="4064627"/>
          </a:xfrm>
        </p:spPr>
        <p:txBody>
          <a:bodyPr rtlCol="0" anchor="b">
            <a:noAutofit/>
          </a:bodyPr>
          <a:lstStyle>
            <a:lvl1pPr>
              <a:defRPr sz="7800" spc="800" baseline="0">
                <a:solidFill>
                  <a:schemeClr val="tx2"/>
                </a:solidFill>
              </a:defRPr>
            </a:lvl1pPr>
          </a:lstStyle>
          <a:p>
            <a:pPr rtl="0"/>
            <a:r>
              <a:rPr lang="it-IT" noProof="0"/>
              <a:t>Fare clic per modificare lo stile del titolo</a:t>
            </a:r>
          </a:p>
        </p:txBody>
      </p:sp>
      <p:sp>
        <p:nvSpPr>
          <p:cNvPr id="3" name="Segnaposto testo 2"/>
          <p:cNvSpPr>
            <a:spLocks noGrp="1"/>
          </p:cNvSpPr>
          <p:nvPr>
            <p:ph type="body" idx="1" hasCustomPrompt="1"/>
          </p:nvPr>
        </p:nvSpPr>
        <p:spPr>
          <a:xfrm>
            <a:off x="3242930" y="5159781"/>
            <a:ext cx="7017488" cy="951135"/>
          </a:xfrm>
        </p:spPr>
        <p:txBody>
          <a:bodyPr rtlCol="0">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Modifica gli stili del testo dello schema</a:t>
            </a:r>
          </a:p>
        </p:txBody>
      </p:sp>
      <p:sp>
        <p:nvSpPr>
          <p:cNvPr id="4" name="Segnaposto data 3"/>
          <p:cNvSpPr>
            <a:spLocks noGrp="1"/>
          </p:cNvSpPr>
          <p:nvPr>
            <p:ph type="dt" sz="half" idx="10"/>
          </p:nvPr>
        </p:nvSpPr>
        <p:spPr>
          <a:xfrm>
            <a:off x="3236546" y="6375679"/>
            <a:ext cx="1493947" cy="348462"/>
          </a:xfrm>
        </p:spPr>
        <p:txBody>
          <a:bodyPr rtlCol="0"/>
          <a:lstStyle>
            <a:lvl1pPr>
              <a:defRPr baseline="0">
                <a:solidFill>
                  <a:schemeClr val="tx2"/>
                </a:solidFill>
              </a:defRPr>
            </a:lvl1pPr>
          </a:lstStyle>
          <a:p>
            <a:pPr rtl="0"/>
            <a:fld id="{41B7ED88-97A0-4CF6-BB86-3F8AB5052949}" type="datetime1">
              <a:rPr lang="it-IT" noProof="0" smtClean="0"/>
              <a:t>25/10/2021</a:t>
            </a:fld>
            <a:endParaRPr lang="it-IT" noProof="0"/>
          </a:p>
        </p:txBody>
      </p:sp>
      <p:sp>
        <p:nvSpPr>
          <p:cNvPr id="5" name="Segnaposto piè di pagina 4"/>
          <p:cNvSpPr>
            <a:spLocks noGrp="1"/>
          </p:cNvSpPr>
          <p:nvPr>
            <p:ph type="ftr" sz="quarter" idx="11"/>
          </p:nvPr>
        </p:nvSpPr>
        <p:spPr>
          <a:xfrm>
            <a:off x="5279064" y="6375679"/>
            <a:ext cx="4114800" cy="345796"/>
          </a:xfrm>
        </p:spPr>
        <p:txBody>
          <a:bodyPr rtlCol="0"/>
          <a:lstStyle>
            <a:lvl1pPr>
              <a:defRPr baseline="0">
                <a:solidFill>
                  <a:schemeClr val="tx2"/>
                </a:solidFill>
              </a:defRPr>
            </a:lvl1pPr>
          </a:lstStyle>
          <a:p>
            <a:pPr rtl="0"/>
            <a:endParaRPr lang="it-IT" noProof="0"/>
          </a:p>
        </p:txBody>
      </p:sp>
      <p:sp>
        <p:nvSpPr>
          <p:cNvPr id="6" name="Segnaposto numero diapositiva 5"/>
          <p:cNvSpPr>
            <a:spLocks noGrp="1"/>
          </p:cNvSpPr>
          <p:nvPr>
            <p:ph type="sldNum" sz="quarter" idx="12"/>
          </p:nvPr>
        </p:nvSpPr>
        <p:spPr>
          <a:xfrm>
            <a:off x="9942434" y="6375679"/>
            <a:ext cx="1487566" cy="345796"/>
          </a:xfrm>
        </p:spPr>
        <p:txBody>
          <a:bodyPr rtlCol="0"/>
          <a:lstStyle>
            <a:lvl1pPr>
              <a:defRPr baseline="0">
                <a:solidFill>
                  <a:schemeClr val="tx2"/>
                </a:solidFill>
              </a:defRPr>
            </a:lvl1pPr>
          </a:lstStyle>
          <a:p>
            <a:pPr rtl="0"/>
            <a:fld id="{71766878-3199-4EAB-94E7-2D6D11070E14}" type="slidenum">
              <a:rPr lang="it-IT" noProof="0" smtClean="0"/>
              <a:pPr rtl="0"/>
              <a:t>‹#›</a:t>
            </a:fld>
            <a:endParaRPr lang="it-IT" noProof="0"/>
          </a:p>
        </p:txBody>
      </p:sp>
      <p:grpSp>
        <p:nvGrpSpPr>
          <p:cNvPr id="7" name="Gruppo 6" title="forma ondulata a sinistra"/>
          <p:cNvGrpSpPr/>
          <p:nvPr/>
        </p:nvGrpSpPr>
        <p:grpSpPr>
          <a:xfrm>
            <a:off x="0" y="0"/>
            <a:ext cx="2814638" cy="6858000"/>
            <a:chOff x="0" y="0"/>
            <a:chExt cx="2814638" cy="6858000"/>
          </a:xfrm>
        </p:grpSpPr>
        <p:sp>
          <p:nvSpPr>
            <p:cNvPr id="11" name="Figura a mano libera 6" title="forma ondulata a sinistra"/>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igura a mano libera 11" title="in linea ondulato a sinistra"/>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p>
        </p:txBody>
      </p:sp>
      <p:sp>
        <p:nvSpPr>
          <p:cNvPr id="3" name="Segnaposto contenuto 2"/>
          <p:cNvSpPr>
            <a:spLocks noGrp="1"/>
          </p:cNvSpPr>
          <p:nvPr>
            <p:ph sz="half" idx="1" hasCustomPrompt="1"/>
          </p:nvPr>
        </p:nvSpPr>
        <p:spPr>
          <a:xfrm>
            <a:off x="1257300" y="2286000"/>
            <a:ext cx="4800600" cy="3619500"/>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p:cNvSpPr>
            <a:spLocks noGrp="1"/>
          </p:cNvSpPr>
          <p:nvPr>
            <p:ph sz="half" idx="2" hasCustomPrompt="1"/>
          </p:nvPr>
        </p:nvSpPr>
        <p:spPr>
          <a:xfrm>
            <a:off x="6647796" y="2286000"/>
            <a:ext cx="4800600" cy="3619500"/>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p:cNvSpPr>
            <a:spLocks noGrp="1"/>
          </p:cNvSpPr>
          <p:nvPr>
            <p:ph type="dt" sz="half" idx="10"/>
          </p:nvPr>
        </p:nvSpPr>
        <p:spPr/>
        <p:txBody>
          <a:bodyPr rtlCol="0"/>
          <a:lstStyle/>
          <a:p>
            <a:pPr rtl="0"/>
            <a:fld id="{E7E57F1E-1ECB-467F-AA5F-1110AFF452D1}" type="datetime1">
              <a:rPr lang="it-IT" noProof="0" smtClean="0"/>
              <a:t>25/10/2021</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7" name="Segnaposto numero diapositiva 6"/>
          <p:cNvSpPr>
            <a:spLocks noGrp="1"/>
          </p:cNvSpPr>
          <p:nvPr>
            <p:ph type="sldNum" sz="quarter" idx="12"/>
          </p:nvPr>
        </p:nvSpPr>
        <p:spPr/>
        <p:txBody>
          <a:bodyPr rtlCol="0"/>
          <a:lstStyle/>
          <a:p>
            <a:pPr rtl="0"/>
            <a:fld id="{71766878-3199-4EAB-94E7-2D6D11070E14}" type="slidenum">
              <a:rPr lang="it-IT" noProof="0" smtClean="0"/>
              <a:t>‹#›</a:t>
            </a:fld>
            <a:endParaRPr lang="it-IT" noProof="0"/>
          </a:p>
        </p:txBody>
      </p:sp>
    </p:spTree>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252728" y="381000"/>
            <a:ext cx="10172700" cy="1493517"/>
          </a:xfrm>
        </p:spPr>
        <p:txBody>
          <a:bodyPr rtlCol="0"/>
          <a:lstStyle/>
          <a:p>
            <a:pPr rtl="0"/>
            <a:r>
              <a:rPr lang="it-IT" noProof="0"/>
              <a:t>Fare clic per modificare lo stile del titolo</a:t>
            </a:r>
          </a:p>
        </p:txBody>
      </p:sp>
      <p:sp>
        <p:nvSpPr>
          <p:cNvPr id="3" name="Segnaposto testo 2"/>
          <p:cNvSpPr>
            <a:spLocks noGrp="1"/>
          </p:cNvSpPr>
          <p:nvPr>
            <p:ph type="body" idx="1" hasCustomPrompt="1"/>
          </p:nvPr>
        </p:nvSpPr>
        <p:spPr>
          <a:xfrm>
            <a:off x="1251678"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4" name="Segnaposto contenuto 3"/>
          <p:cNvSpPr>
            <a:spLocks noGrp="1"/>
          </p:cNvSpPr>
          <p:nvPr>
            <p:ph sz="half" idx="2" hasCustomPrompt="1"/>
          </p:nvPr>
        </p:nvSpPr>
        <p:spPr>
          <a:xfrm>
            <a:off x="1257300" y="2909102"/>
            <a:ext cx="4800600" cy="2996398"/>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p:cNvSpPr>
            <a:spLocks noGrp="1"/>
          </p:cNvSpPr>
          <p:nvPr>
            <p:ph type="body" sz="quarter" idx="3" hasCustomPrompt="1"/>
          </p:nvPr>
        </p:nvSpPr>
        <p:spPr>
          <a:xfrm>
            <a:off x="6633864"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6" name="Segnaposto contenuto 5"/>
          <p:cNvSpPr>
            <a:spLocks noGrp="1"/>
          </p:cNvSpPr>
          <p:nvPr>
            <p:ph sz="quarter" idx="4" hasCustomPrompt="1"/>
          </p:nvPr>
        </p:nvSpPr>
        <p:spPr>
          <a:xfrm>
            <a:off x="6633864" y="2909102"/>
            <a:ext cx="4800600" cy="2996398"/>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p:cNvSpPr>
            <a:spLocks noGrp="1"/>
          </p:cNvSpPr>
          <p:nvPr>
            <p:ph type="dt" sz="half" idx="10"/>
          </p:nvPr>
        </p:nvSpPr>
        <p:spPr/>
        <p:txBody>
          <a:bodyPr rtlCol="0"/>
          <a:lstStyle/>
          <a:p>
            <a:pPr rtl="0"/>
            <a:fld id="{453EDEB3-A2CB-4378-8C33-F6E8EE0DE332}" type="datetime1">
              <a:rPr lang="it-IT" noProof="0" smtClean="0"/>
              <a:t>25/10/2021</a:t>
            </a:fld>
            <a:endParaRPr lang="it-IT" noProof="0"/>
          </a:p>
        </p:txBody>
      </p:sp>
      <p:sp>
        <p:nvSpPr>
          <p:cNvPr id="8" name="Segnaposto piè di pagina 7"/>
          <p:cNvSpPr>
            <a:spLocks noGrp="1"/>
          </p:cNvSpPr>
          <p:nvPr>
            <p:ph type="ftr" sz="quarter" idx="11"/>
          </p:nvPr>
        </p:nvSpPr>
        <p:spPr/>
        <p:txBody>
          <a:bodyPr rtlCol="0"/>
          <a:lstStyle/>
          <a:p>
            <a:pPr rtl="0"/>
            <a:endParaRPr lang="it-IT" noProof="0"/>
          </a:p>
        </p:txBody>
      </p:sp>
      <p:sp>
        <p:nvSpPr>
          <p:cNvPr id="9" name="Segnaposto numero diapositiva 8"/>
          <p:cNvSpPr>
            <a:spLocks noGrp="1"/>
          </p:cNvSpPr>
          <p:nvPr>
            <p:ph type="sldNum" sz="quarter" idx="12"/>
          </p:nvPr>
        </p:nvSpPr>
        <p:spPr/>
        <p:txBody>
          <a:bodyPr rtlCol="0"/>
          <a:lstStyle/>
          <a:p>
            <a:pPr rtl="0"/>
            <a:fld id="{71766878-3199-4EAB-94E7-2D6D11070E14}" type="slidenum">
              <a:rPr lang="it-IT" noProof="0" smtClean="0"/>
              <a:t>‹#›</a:t>
            </a:fld>
            <a:endParaRPr lang="it-IT" noProof="0"/>
          </a:p>
        </p:txBody>
      </p:sp>
    </p:spTree>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p>
        </p:txBody>
      </p:sp>
      <p:sp>
        <p:nvSpPr>
          <p:cNvPr id="3" name="Segnaposto data 2"/>
          <p:cNvSpPr>
            <a:spLocks noGrp="1"/>
          </p:cNvSpPr>
          <p:nvPr>
            <p:ph type="dt" sz="half" idx="10"/>
          </p:nvPr>
        </p:nvSpPr>
        <p:spPr/>
        <p:txBody>
          <a:bodyPr rtlCol="0"/>
          <a:lstStyle/>
          <a:p>
            <a:pPr rtl="0"/>
            <a:fld id="{A948D78C-3C41-4C89-8B13-799D976FB2FE}" type="datetime1">
              <a:rPr lang="it-IT" noProof="0" smtClean="0"/>
              <a:t>25/10/2021</a:t>
            </a:fld>
            <a:endParaRPr lang="it-IT" noProof="0"/>
          </a:p>
        </p:txBody>
      </p:sp>
      <p:sp>
        <p:nvSpPr>
          <p:cNvPr id="4" name="Segnaposto piè di pagina 3"/>
          <p:cNvSpPr>
            <a:spLocks noGrp="1"/>
          </p:cNvSpPr>
          <p:nvPr>
            <p:ph type="ftr" sz="quarter" idx="11"/>
          </p:nvPr>
        </p:nvSpPr>
        <p:spPr/>
        <p:txBody>
          <a:bodyPr rtlCol="0"/>
          <a:lstStyle/>
          <a:p>
            <a:pPr rtl="0"/>
            <a:endParaRPr lang="it-IT" noProof="0"/>
          </a:p>
        </p:txBody>
      </p:sp>
      <p:sp>
        <p:nvSpPr>
          <p:cNvPr id="5" name="Segnaposto numero diapositiva 4"/>
          <p:cNvSpPr>
            <a:spLocks noGrp="1"/>
          </p:cNvSpPr>
          <p:nvPr>
            <p:ph type="sldNum" sz="quarter" idx="12"/>
          </p:nvPr>
        </p:nvSpPr>
        <p:spPr/>
        <p:txBody>
          <a:bodyPr rtlCol="0"/>
          <a:lstStyle/>
          <a:p>
            <a:pPr rtl="0"/>
            <a:fld id="{71766878-3199-4EAB-94E7-2D6D11070E14}" type="slidenum">
              <a:rPr lang="it-IT" noProof="0" smtClean="0"/>
              <a:t>‹#›</a:t>
            </a:fld>
            <a:endParaRPr lang="it-IT" noProof="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BB4AE7D8-A044-4C51-813B-5B16DB0FC6B7}" type="datetime1">
              <a:rPr lang="it-IT" noProof="0" smtClean="0"/>
              <a:t>25/10/2021</a:t>
            </a:fld>
            <a:endParaRPr lang="it-IT" noProof="0"/>
          </a:p>
        </p:txBody>
      </p:sp>
      <p:sp>
        <p:nvSpPr>
          <p:cNvPr id="3" name="Segnaposto piè di pagina 2"/>
          <p:cNvSpPr>
            <a:spLocks noGrp="1"/>
          </p:cNvSpPr>
          <p:nvPr>
            <p:ph type="ftr" sz="quarter" idx="11"/>
          </p:nvPr>
        </p:nvSpPr>
        <p:spPr/>
        <p:txBody>
          <a:bodyPr rtlCol="0"/>
          <a:lstStyle/>
          <a:p>
            <a:pPr rtl="0"/>
            <a:endParaRPr lang="it-IT" noProof="0"/>
          </a:p>
        </p:txBody>
      </p:sp>
      <p:sp>
        <p:nvSpPr>
          <p:cNvPr id="4" name="Segnaposto numero diapositiva 3"/>
          <p:cNvSpPr>
            <a:spLocks noGrp="1"/>
          </p:cNvSpPr>
          <p:nvPr>
            <p:ph type="sldNum" sz="quarter" idx="12"/>
          </p:nvPr>
        </p:nvSpPr>
        <p:spPr/>
        <p:txBody>
          <a:bodyPr rtlCol="0"/>
          <a:lstStyle/>
          <a:p>
            <a:pPr rtl="0"/>
            <a:fld id="{71766878-3199-4EAB-94E7-2D6D11070E14}" type="slidenum">
              <a:rPr lang="it-IT" noProof="0" smtClean="0"/>
              <a:t>‹#›</a:t>
            </a:fld>
            <a:endParaRPr lang="it-IT" noProof="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Figura a mano libera 11" title="forma di sfondo ondulata a destra"/>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olo 1"/>
          <p:cNvSpPr>
            <a:spLocks noGrp="1"/>
          </p:cNvSpPr>
          <p:nvPr>
            <p:ph type="title"/>
          </p:nvPr>
        </p:nvSpPr>
        <p:spPr>
          <a:xfrm>
            <a:off x="8337884" y="457199"/>
            <a:ext cx="3092115" cy="1196671"/>
          </a:xfrm>
        </p:spPr>
        <p:txBody>
          <a:bodyPr rtlCol="0" anchor="b">
            <a:normAutofit/>
          </a:bodyPr>
          <a:lstStyle>
            <a:lvl1pPr>
              <a:lnSpc>
                <a:spcPct val="100000"/>
              </a:lnSpc>
              <a:defRPr sz="1900" b="1" i="0" cap="all" spc="300" baseline="0">
                <a:solidFill>
                  <a:schemeClr val="accent1"/>
                </a:solidFill>
                <a:latin typeface="+mn-lt"/>
              </a:defRPr>
            </a:lvl1pPr>
          </a:lstStyle>
          <a:p>
            <a:pPr rtl="0"/>
            <a:r>
              <a:rPr lang="it-IT" noProof="0"/>
              <a:t>Fare clic per modificare lo stile del titolo</a:t>
            </a:r>
          </a:p>
        </p:txBody>
      </p:sp>
      <p:sp>
        <p:nvSpPr>
          <p:cNvPr id="3" name="Segnaposto contenuto 2"/>
          <p:cNvSpPr>
            <a:spLocks noGrp="1"/>
          </p:cNvSpPr>
          <p:nvPr>
            <p:ph idx="1" hasCustomPrompt="1"/>
          </p:nvPr>
        </p:nvSpPr>
        <p:spPr>
          <a:xfrm>
            <a:off x="765051" y="920377"/>
            <a:ext cx="6158418" cy="4985124"/>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p:cNvSpPr>
            <a:spLocks noGrp="1"/>
          </p:cNvSpPr>
          <p:nvPr>
            <p:ph type="body" sz="half" idx="2" hasCustomPrompt="1"/>
          </p:nvPr>
        </p:nvSpPr>
        <p:spPr>
          <a:xfrm>
            <a:off x="8337885" y="1741336"/>
            <a:ext cx="3092115"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5" name="Segnaposto data 4"/>
          <p:cNvSpPr>
            <a:spLocks noGrp="1"/>
          </p:cNvSpPr>
          <p:nvPr>
            <p:ph type="dt" sz="half" idx="10"/>
          </p:nvPr>
        </p:nvSpPr>
        <p:spPr>
          <a:xfrm>
            <a:off x="765051" y="6375679"/>
            <a:ext cx="1233355" cy="348462"/>
          </a:xfrm>
        </p:spPr>
        <p:txBody>
          <a:bodyPr rtlCol="0"/>
          <a:lstStyle/>
          <a:p>
            <a:pPr rtl="0"/>
            <a:fld id="{5580B322-5AD2-4F78-94F2-4D07F3BFA582}" type="datetime1">
              <a:rPr lang="it-IT" noProof="0" smtClean="0"/>
              <a:t>25/10/2021</a:t>
            </a:fld>
            <a:endParaRPr lang="it-IT" noProof="0"/>
          </a:p>
        </p:txBody>
      </p:sp>
      <p:sp>
        <p:nvSpPr>
          <p:cNvPr id="6" name="Segnaposto piè di pagina 5"/>
          <p:cNvSpPr>
            <a:spLocks noGrp="1"/>
          </p:cNvSpPr>
          <p:nvPr>
            <p:ph type="ftr" sz="quarter" idx="11"/>
          </p:nvPr>
        </p:nvSpPr>
        <p:spPr>
          <a:xfrm>
            <a:off x="2103620" y="6375679"/>
            <a:ext cx="3482179" cy="345796"/>
          </a:xfrm>
        </p:spPr>
        <p:txBody>
          <a:bodyPr rtlCol="0"/>
          <a:lstStyle/>
          <a:p>
            <a:pPr rtl="0"/>
            <a:endParaRPr lang="it-IT" noProof="0"/>
          </a:p>
        </p:txBody>
      </p:sp>
      <p:sp>
        <p:nvSpPr>
          <p:cNvPr id="7" name="Segnaposto numero diapositiva 6"/>
          <p:cNvSpPr>
            <a:spLocks noGrp="1"/>
          </p:cNvSpPr>
          <p:nvPr>
            <p:ph type="sldNum" sz="quarter" idx="12"/>
          </p:nvPr>
        </p:nvSpPr>
        <p:spPr>
          <a:xfrm>
            <a:off x="5691014" y="6375679"/>
            <a:ext cx="1232456" cy="345796"/>
          </a:xfrm>
        </p:spPr>
        <p:txBody>
          <a:bodyPr rtlCol="0"/>
          <a:lstStyle/>
          <a:p>
            <a:pPr rtl="0"/>
            <a:fld id="{71766878-3199-4EAB-94E7-2D6D11070E14}" type="slidenum">
              <a:rPr lang="it-IT" noProof="0" smtClean="0"/>
              <a:t>‹#›</a:t>
            </a:fld>
            <a:endParaRPr lang="it-IT" noProof="0"/>
          </a:p>
        </p:txBody>
      </p:sp>
      <p:sp>
        <p:nvSpPr>
          <p:cNvPr id="8" name="Rettangolo 7" title="bordo sinistro"/>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hf sldNum="0"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3" name="Segnaposto immagine 2"/>
          <p:cNvSpPr>
            <a:spLocks noGrp="1" noChangeAspect="1"/>
          </p:cNvSpPr>
          <p:nvPr>
            <p:ph type="pic" idx="1"/>
          </p:nvPr>
        </p:nvSpPr>
        <p:spPr>
          <a:xfrm>
            <a:off x="283464" y="0"/>
            <a:ext cx="7355585" cy="6857999"/>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11" name="Figura a mano libera 11" title="forma di sfondo ondulata a destra"/>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ttangolo 11" title="bordo sinistro"/>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337883" y="457200"/>
            <a:ext cx="3092117" cy="1196670"/>
          </a:xfrm>
        </p:spPr>
        <p:txBody>
          <a:bodyPr rtlCol="0" anchor="b">
            <a:normAutofit/>
          </a:bodyPr>
          <a:lstStyle>
            <a:lvl1pPr>
              <a:lnSpc>
                <a:spcPct val="100000"/>
              </a:lnSpc>
              <a:defRPr sz="1900" b="1" i="0" spc="300" baseline="0">
                <a:solidFill>
                  <a:schemeClr val="accent1"/>
                </a:solidFill>
                <a:latin typeface="+mn-lt"/>
              </a:defRPr>
            </a:lvl1pPr>
          </a:lstStyle>
          <a:p>
            <a:pPr rtl="0"/>
            <a:r>
              <a:rPr lang="it-IT" noProof="0"/>
              <a:t>Fare clic per modificare lo stile del titolo</a:t>
            </a:r>
          </a:p>
        </p:txBody>
      </p:sp>
      <p:sp>
        <p:nvSpPr>
          <p:cNvPr id="4" name="Segnaposto testo 3"/>
          <p:cNvSpPr>
            <a:spLocks noGrp="1"/>
          </p:cNvSpPr>
          <p:nvPr>
            <p:ph type="body" sz="half" idx="2" hasCustomPrompt="1"/>
          </p:nvPr>
        </p:nvSpPr>
        <p:spPr>
          <a:xfrm>
            <a:off x="8337883" y="1741336"/>
            <a:ext cx="3092117"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5" name="Segnaposto data 4"/>
          <p:cNvSpPr>
            <a:spLocks noGrp="1"/>
          </p:cNvSpPr>
          <p:nvPr>
            <p:ph type="dt" sz="half" idx="10"/>
          </p:nvPr>
        </p:nvSpPr>
        <p:spPr>
          <a:xfrm>
            <a:off x="765950" y="6375679"/>
            <a:ext cx="1232456" cy="348462"/>
          </a:xfrm>
        </p:spPr>
        <p:txBody>
          <a:bodyPr rtlCol="0"/>
          <a:lstStyle/>
          <a:p>
            <a:pPr rtl="0"/>
            <a:fld id="{9B002070-A768-4840-863E-445C4EF45CDD}" type="datetime1">
              <a:rPr lang="it-IT" noProof="0" smtClean="0"/>
              <a:t>25/10/2021</a:t>
            </a:fld>
            <a:endParaRPr lang="it-IT" noProof="0"/>
          </a:p>
        </p:txBody>
      </p:sp>
      <p:sp>
        <p:nvSpPr>
          <p:cNvPr id="6" name="Segnaposto piè di pagina 5"/>
          <p:cNvSpPr>
            <a:spLocks noGrp="1"/>
          </p:cNvSpPr>
          <p:nvPr>
            <p:ph type="ftr" sz="quarter" idx="11"/>
          </p:nvPr>
        </p:nvSpPr>
        <p:spPr>
          <a:xfrm>
            <a:off x="2103621" y="6375679"/>
            <a:ext cx="3482178" cy="345796"/>
          </a:xfrm>
        </p:spPr>
        <p:txBody>
          <a:bodyPr rtlCol="0"/>
          <a:lstStyle/>
          <a:p>
            <a:pPr rtl="0"/>
            <a:endParaRPr lang="it-IT" noProof="0"/>
          </a:p>
        </p:txBody>
      </p:sp>
      <p:sp>
        <p:nvSpPr>
          <p:cNvPr id="7" name="Segnaposto numero diapositiva 6"/>
          <p:cNvSpPr>
            <a:spLocks noGrp="1"/>
          </p:cNvSpPr>
          <p:nvPr>
            <p:ph type="sldNum" sz="quarter" idx="12"/>
          </p:nvPr>
        </p:nvSpPr>
        <p:spPr>
          <a:xfrm>
            <a:off x="5687568" y="6375679"/>
            <a:ext cx="1234440" cy="345796"/>
          </a:xfrm>
        </p:spPr>
        <p:txBody>
          <a:bodyPr rtlCol="0"/>
          <a:lstStyle/>
          <a:p>
            <a:pPr rtl="0"/>
            <a:fld id="{71766878-3199-4EAB-94E7-2D6D11070E14}" type="slidenum">
              <a:rPr lang="it-IT" noProof="0" smtClean="0"/>
              <a:t>‹#›</a:t>
            </a:fld>
            <a:endParaRPr lang="it-IT" noProof="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pPr rtl="0"/>
            <a:r>
              <a:rPr lang="it-IT" noProof="0"/>
              <a:t>Fare clic per modificare lo stile del titolo dello schema</a:t>
            </a:r>
          </a:p>
        </p:txBody>
      </p:sp>
      <p:sp>
        <p:nvSpPr>
          <p:cNvPr id="3" name="Segnaposto testo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E294D3B9-F0F1-47BA-83D0-77321A542815}" type="datetime1">
              <a:rPr lang="it-IT" noProof="0" smtClean="0"/>
              <a:t>25/10/2021</a:t>
            </a:fld>
            <a:endParaRPr lang="it-IT" noProof="0"/>
          </a:p>
        </p:txBody>
      </p:sp>
      <p:sp>
        <p:nvSpPr>
          <p:cNvPr id="5" name="Segnaposto piè di pagina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endParaRPr lang="it-IT" noProof="0"/>
          </a:p>
        </p:txBody>
      </p:sp>
      <p:sp>
        <p:nvSpPr>
          <p:cNvPr id="6" name="Segnaposto numero diapositiva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766878-3199-4EAB-94E7-2D6D11070E14}" type="slidenum">
              <a:rPr lang="it-IT" noProof="0" smtClean="0"/>
              <a:pPr rtl="0"/>
              <a:t>‹#›</a:t>
            </a:fld>
            <a:endParaRPr lang="it-IT" noProof="0"/>
          </a:p>
        </p:txBody>
      </p:sp>
      <p:sp>
        <p:nvSpPr>
          <p:cNvPr id="11" name="Figura a mano libera 6" title="Bordo ondulato a sinistra"/>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ttangolo 11" title="bordo destro"/>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jpg"/><Relationship Id="rId4" Type="http://schemas.openxmlformats.org/officeDocument/2006/relationships/diagramLayout" Target="../diagrams/layout1.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8" name="Rettangolo 37">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2" name="Titolo 1">
            <a:extLst>
              <a:ext uri="{FF2B5EF4-FFF2-40B4-BE49-F238E27FC236}">
                <a16:creationId xmlns:a16="http://schemas.microsoft.com/office/drawing/2014/main" id="{79CDB82B-9AC0-402E-A811-491974D418AB}"/>
              </a:ext>
            </a:extLst>
          </p:cNvPr>
          <p:cNvSpPr>
            <a:spLocks noGrp="1"/>
          </p:cNvSpPr>
          <p:nvPr>
            <p:ph type="ctrTitle"/>
          </p:nvPr>
        </p:nvSpPr>
        <p:spPr>
          <a:xfrm>
            <a:off x="177970" y="954923"/>
            <a:ext cx="6683097" cy="4656552"/>
          </a:xfrm>
        </p:spPr>
        <p:txBody>
          <a:bodyPr rtlCol="0">
            <a:normAutofit/>
          </a:bodyPr>
          <a:lstStyle/>
          <a:p>
            <a:pPr rtl="0"/>
            <a:r>
              <a:rPr lang="it-IT" sz="6600" dirty="0"/>
              <a:t>ART AND INTERCULTURAL DIALOGUE</a:t>
            </a:r>
          </a:p>
        </p:txBody>
      </p:sp>
      <p:sp>
        <p:nvSpPr>
          <p:cNvPr id="3" name="Sottotitolo 2">
            <a:extLst>
              <a:ext uri="{FF2B5EF4-FFF2-40B4-BE49-F238E27FC236}">
                <a16:creationId xmlns:a16="http://schemas.microsoft.com/office/drawing/2014/main" id="{5ECB66A7-6ECC-411D-A565-9A33C392681B}"/>
              </a:ext>
            </a:extLst>
          </p:cNvPr>
          <p:cNvSpPr>
            <a:spLocks noGrp="1"/>
          </p:cNvSpPr>
          <p:nvPr>
            <p:ph type="subTitle" idx="1"/>
          </p:nvPr>
        </p:nvSpPr>
        <p:spPr bwMode="ltGray">
          <a:xfrm>
            <a:off x="643157" y="5611476"/>
            <a:ext cx="5877385" cy="802992"/>
          </a:xfrm>
        </p:spPr>
        <p:txBody>
          <a:bodyPr rtlCol="0">
            <a:normAutofit/>
          </a:bodyPr>
          <a:lstStyle/>
          <a:p>
            <a:pPr rtl="0"/>
            <a:r>
              <a:rPr lang="it-IT" dirty="0">
                <a:solidFill>
                  <a:schemeClr val="tx2">
                    <a:lumMod val="90000"/>
                    <a:lumOff val="10000"/>
                  </a:schemeClr>
                </a:solidFill>
              </a:rPr>
              <a:t>ERASMUS+ KA229 PROJECT</a:t>
            </a:r>
          </a:p>
          <a:p>
            <a:pPr rtl="0"/>
            <a:r>
              <a:rPr lang="it-IT" dirty="0">
                <a:solidFill>
                  <a:schemeClr val="tx2">
                    <a:lumMod val="90000"/>
                    <a:lumOff val="10000"/>
                  </a:schemeClr>
                </a:solidFill>
              </a:rPr>
              <a:t>2020-1-PL01-KA229-081615_4</a:t>
            </a:r>
          </a:p>
        </p:txBody>
      </p:sp>
      <p:sp>
        <p:nvSpPr>
          <p:cNvPr id="40" name="Figura a mano libera 22">
            <a:extLst>
              <a:ext uri="{FF2B5EF4-FFF2-40B4-BE49-F238E27FC236}">
                <a16:creationId xmlns:a16="http://schemas.microsoft.com/office/drawing/2014/main" id="{80F81674-F7C3-4C78-B984-2851EFB60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1"/>
          </a:solidFill>
          <a:ln w="0">
            <a:noFill/>
            <a:prstDash val="solid"/>
            <a:round/>
            <a:headEnd/>
            <a:tailEnd/>
          </a:ln>
        </p:spPr>
      </p:sp>
      <p:pic>
        <p:nvPicPr>
          <p:cNvPr id="4" name="Immagin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9289" y="1537552"/>
            <a:ext cx="3782895" cy="3782895"/>
          </a:xfrm>
          <a:prstGeom prst="rect">
            <a:avLst/>
          </a:prstGeom>
        </p:spPr>
      </p:pic>
      <p:pic>
        <p:nvPicPr>
          <p:cNvPr id="6" name="Immagin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36132" y="5871489"/>
            <a:ext cx="2829208" cy="830146"/>
          </a:xfrm>
          <a:prstGeom prst="rect">
            <a:avLst/>
          </a:prstGeom>
        </p:spPr>
      </p:pic>
    </p:spTree>
    <p:extLst>
      <p:ext uri="{BB962C8B-B14F-4D97-AF65-F5344CB8AC3E}">
        <p14:creationId xmlns:p14="http://schemas.microsoft.com/office/powerpoint/2010/main" val="3928641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F70D7554-41E3-4CF5-B265-F988A0580889}"/>
              </a:ext>
            </a:extLst>
          </p:cNvPr>
          <p:cNvSpPr txBox="1"/>
          <p:nvPr/>
        </p:nvSpPr>
        <p:spPr>
          <a:xfrm>
            <a:off x="1730827" y="239487"/>
            <a:ext cx="8523515"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Architecture</a:t>
            </a:r>
            <a:endParaRPr lang="ro-RO" sz="2400" b="1" dirty="0">
              <a:latin typeface="Times New Roman" panose="0202060305040502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340F688B-3307-4B58-9FC6-911DB9322B26}"/>
              </a:ext>
            </a:extLst>
          </p:cNvPr>
          <p:cNvSpPr txBox="1"/>
          <p:nvPr/>
        </p:nvSpPr>
        <p:spPr>
          <a:xfrm>
            <a:off x="774247" y="670372"/>
            <a:ext cx="11234057" cy="1323439"/>
          </a:xfrm>
          <a:prstGeom prst="rect">
            <a:avLst/>
          </a:prstGeom>
          <a:noFill/>
        </p:spPr>
        <p:txBody>
          <a:bodyPr wrap="square" rtlCol="0">
            <a:spAutoFit/>
          </a:bodyPr>
          <a:lstStyle/>
          <a:p>
            <a:r>
              <a:rPr lang="en-US" b="0" i="0" dirty="0">
                <a:solidFill>
                  <a:srgbClr val="464646"/>
                </a:solidFill>
                <a:effectLst/>
                <a:latin typeface="Barlow" panose="00000500000000000000" pitchFamily="2" charset="-18"/>
              </a:rPr>
              <a:t>      </a:t>
            </a:r>
            <a:r>
              <a:rPr lang="en-US" sz="1600" b="0" i="0" dirty="0">
                <a:solidFill>
                  <a:srgbClr val="464646"/>
                </a:solidFill>
                <a:effectLst/>
                <a:latin typeface="Times New Roman" panose="02020603050405020304" pitchFamily="18" charset="0"/>
                <a:cs typeface="Times New Roman" panose="02020603050405020304" pitchFamily="18" charset="0"/>
              </a:rPr>
              <a:t>The history of architecture in Romania starts with the very first buildings and structures on the territory of our country, from the period of the Dacian civilization, to which were later added the innovations of Roman technology. During the Middle Ages, the art and technique of churches evolves in parallel with the art and technique of castles and palaces in a diversity of </a:t>
            </a:r>
            <a:r>
              <a:rPr lang="en-US" sz="1600" dirty="0">
                <a:solidFill>
                  <a:srgbClr val="464646"/>
                </a:solidFill>
                <a:latin typeface="Times New Roman" panose="02020603050405020304" pitchFamily="18" charset="0"/>
                <a:cs typeface="Times New Roman" panose="02020603050405020304" pitchFamily="18" charset="0"/>
              </a:rPr>
              <a:t>R</a:t>
            </a:r>
            <a:r>
              <a:rPr lang="en-US" sz="1600" b="0" i="0" dirty="0">
                <a:solidFill>
                  <a:srgbClr val="464646"/>
                </a:solidFill>
                <a:effectLst/>
                <a:latin typeface="Times New Roman" panose="02020603050405020304" pitchFamily="18" charset="0"/>
                <a:cs typeface="Times New Roman" panose="02020603050405020304" pitchFamily="18" charset="0"/>
              </a:rPr>
              <a:t>omanian styles for it to change in the modern era when </a:t>
            </a:r>
            <a:r>
              <a:rPr lang="en-US" sz="1600" dirty="0">
                <a:solidFill>
                  <a:srgbClr val="464646"/>
                </a:solidFill>
                <a:latin typeface="Times New Roman" panose="02020603050405020304" pitchFamily="18" charset="0"/>
                <a:cs typeface="Times New Roman" panose="02020603050405020304" pitchFamily="18" charset="0"/>
              </a:rPr>
              <a:t>E</a:t>
            </a:r>
            <a:r>
              <a:rPr lang="en-US" sz="1600" b="0" i="0" dirty="0">
                <a:solidFill>
                  <a:srgbClr val="464646"/>
                </a:solidFill>
                <a:effectLst/>
                <a:latin typeface="Times New Roman" panose="02020603050405020304" pitchFamily="18" charset="0"/>
                <a:cs typeface="Times New Roman" panose="02020603050405020304" pitchFamily="18" charset="0"/>
              </a:rPr>
              <a:t>uropean styles with large buildings and structures are used.</a:t>
            </a:r>
          </a:p>
          <a:p>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id="{A6FA4DB2-4510-4E02-A3A8-1F4094E71E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2628" y="1993812"/>
            <a:ext cx="3178629" cy="3481701"/>
          </a:xfrm>
          <a:prstGeom prst="rect">
            <a:avLst/>
          </a:prstGeom>
        </p:spPr>
      </p:pic>
      <p:pic>
        <p:nvPicPr>
          <p:cNvPr id="7" name="Imagine 6">
            <a:extLst>
              <a:ext uri="{FF2B5EF4-FFF2-40B4-BE49-F238E27FC236}">
                <a16:creationId xmlns:a16="http://schemas.microsoft.com/office/drawing/2014/main" id="{F08002C9-3FAC-47E8-BAC0-5402136887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1259" y="1993813"/>
            <a:ext cx="3777342" cy="3481700"/>
          </a:xfrm>
          <a:prstGeom prst="rect">
            <a:avLst/>
          </a:prstGeom>
        </p:spPr>
      </p:pic>
      <p:pic>
        <p:nvPicPr>
          <p:cNvPr id="9" name="Imagine 8">
            <a:extLst>
              <a:ext uri="{FF2B5EF4-FFF2-40B4-BE49-F238E27FC236}">
                <a16:creationId xmlns:a16="http://schemas.microsoft.com/office/drawing/2014/main" id="{AFBF252F-6727-400B-B63B-AFD6407F0ED8}"/>
              </a:ext>
            </a:extLst>
          </p:cNvPr>
          <p:cNvPicPr>
            <a:picLocks noChangeAspect="1"/>
          </p:cNvPicPr>
          <p:nvPr/>
        </p:nvPicPr>
        <p:blipFill>
          <a:blip r:embed="rId4"/>
          <a:stretch>
            <a:fillRect/>
          </a:stretch>
        </p:blipFill>
        <p:spPr>
          <a:xfrm>
            <a:off x="7848601" y="1993813"/>
            <a:ext cx="4038599" cy="4864187"/>
          </a:xfrm>
          <a:prstGeom prst="rect">
            <a:avLst/>
          </a:prstGeom>
        </p:spPr>
      </p:pic>
      <p:sp>
        <p:nvSpPr>
          <p:cNvPr id="15" name="CasetăText 14">
            <a:extLst>
              <a:ext uri="{FF2B5EF4-FFF2-40B4-BE49-F238E27FC236}">
                <a16:creationId xmlns:a16="http://schemas.microsoft.com/office/drawing/2014/main" id="{0E5F4286-D657-48E8-9CA2-35D4F1C385EC}"/>
              </a:ext>
            </a:extLst>
          </p:cNvPr>
          <p:cNvSpPr txBox="1"/>
          <p:nvPr/>
        </p:nvSpPr>
        <p:spPr>
          <a:xfrm>
            <a:off x="1164771" y="5475513"/>
            <a:ext cx="6357257" cy="1323439"/>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Three of the most beautiful castles in Romania, in this order: “</a:t>
            </a:r>
            <a:r>
              <a:rPr lang="en-US" sz="1600" dirty="0" err="1">
                <a:latin typeface="Times New Roman" panose="02020603050405020304" pitchFamily="18" charset="0"/>
                <a:cs typeface="Times New Roman" panose="02020603050405020304" pitchFamily="18" charset="0"/>
              </a:rPr>
              <a:t>Peles</a:t>
            </a:r>
            <a:r>
              <a:rPr lang="en-US" sz="1600" dirty="0">
                <a:latin typeface="Times New Roman" panose="02020603050405020304" pitchFamily="18" charset="0"/>
                <a:cs typeface="Times New Roman" panose="02020603050405020304" pitchFamily="18" charset="0"/>
              </a:rPr>
              <a:t> Castle (</a:t>
            </a:r>
            <a:r>
              <a:rPr lang="en-US" sz="1600" dirty="0" err="1">
                <a:latin typeface="Times New Roman" panose="02020603050405020304" pitchFamily="18" charset="0"/>
                <a:cs typeface="Times New Roman" panose="02020603050405020304" pitchFamily="18" charset="0"/>
              </a:rPr>
              <a:t>Castelul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Peles</a:t>
            </a:r>
            <a:r>
              <a:rPr lang="en-US" sz="1600" dirty="0">
                <a:latin typeface="Times New Roman" panose="02020603050405020304" pitchFamily="18" charset="0"/>
                <a:cs typeface="Times New Roman" panose="02020603050405020304" pitchFamily="18" charset="0"/>
              </a:rPr>
              <a:t>)”, summer residence for the former Romanian Kings,  “Bran Castle (</a:t>
            </a:r>
            <a:r>
              <a:rPr lang="en-US" sz="1600" dirty="0" err="1">
                <a:latin typeface="Times New Roman" panose="02020603050405020304" pitchFamily="18" charset="0"/>
                <a:cs typeface="Times New Roman" panose="02020603050405020304" pitchFamily="18" charset="0"/>
              </a:rPr>
              <a:t>Castelul</a:t>
            </a:r>
            <a:r>
              <a:rPr lang="en-US" sz="1600" dirty="0">
                <a:latin typeface="Times New Roman" panose="02020603050405020304" pitchFamily="18" charset="0"/>
                <a:cs typeface="Times New Roman" panose="02020603050405020304" pitchFamily="18" charset="0"/>
              </a:rPr>
              <a:t> Bran)” ,  famous for the legend of  Dracula, and  “</a:t>
            </a:r>
            <a:r>
              <a:rPr lang="en-US" sz="1600" dirty="0" err="1">
                <a:latin typeface="Times New Roman" panose="02020603050405020304" pitchFamily="18" charset="0"/>
                <a:cs typeface="Times New Roman" panose="02020603050405020304" pitchFamily="18" charset="0"/>
              </a:rPr>
              <a:t>Huniazilor</a:t>
            </a:r>
            <a:r>
              <a:rPr lang="en-US" sz="1600" dirty="0">
                <a:latin typeface="Times New Roman" panose="02020603050405020304" pitchFamily="18" charset="0"/>
                <a:cs typeface="Times New Roman" panose="02020603050405020304" pitchFamily="18" charset="0"/>
              </a:rPr>
              <a:t> Castle (</a:t>
            </a:r>
            <a:r>
              <a:rPr lang="en-US" sz="1600" dirty="0" err="1">
                <a:latin typeface="Times New Roman" panose="02020603050405020304" pitchFamily="18" charset="0"/>
                <a:cs typeface="Times New Roman" panose="02020603050405020304" pitchFamily="18" charset="0"/>
              </a:rPr>
              <a:t>Castelul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Huniazilor</a:t>
            </a:r>
            <a:r>
              <a:rPr lang="en-US" sz="1600" dirty="0">
                <a:latin typeface="Times New Roman" panose="02020603050405020304" pitchFamily="18" charset="0"/>
                <a:cs typeface="Times New Roman" panose="02020603050405020304" pitchFamily="18" charset="0"/>
              </a:rPr>
              <a:t>)” , which seems to come from a fairy tale…</a:t>
            </a:r>
            <a:endParaRPr lang="ro-RO"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57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28D9F809-FA98-4414-8240-D2465CF5BF18}"/>
              </a:ext>
            </a:extLst>
          </p:cNvPr>
          <p:cNvSpPr txBox="1"/>
          <p:nvPr/>
        </p:nvSpPr>
        <p:spPr>
          <a:xfrm>
            <a:off x="1480457" y="631370"/>
            <a:ext cx="6868886" cy="369332"/>
          </a:xfrm>
          <a:prstGeom prst="rect">
            <a:avLst/>
          </a:prstGeom>
          <a:noFill/>
        </p:spPr>
        <p:txBody>
          <a:bodyPr wrap="square" rtlCol="0">
            <a:spAutoFit/>
          </a:bodyPr>
          <a:lstStyle/>
          <a:p>
            <a:r>
              <a:rPr lang="en-US" b="1" i="0" dirty="0" err="1">
                <a:effectLst/>
                <a:latin typeface="Times New Roman" panose="02020603050405020304" pitchFamily="18" charset="0"/>
                <a:cs typeface="Times New Roman" panose="02020603050405020304" pitchFamily="18" charset="0"/>
              </a:rPr>
              <a:t>Brancovenesc</a:t>
            </a:r>
            <a:r>
              <a:rPr lang="en-US" b="1" i="0" dirty="0">
                <a:effectLst/>
                <a:latin typeface="Times New Roman" panose="02020603050405020304" pitchFamily="18" charset="0"/>
                <a:cs typeface="Times New Roman" panose="02020603050405020304" pitchFamily="18" charset="0"/>
              </a:rPr>
              <a:t> style - the first Romanian style of architecture</a:t>
            </a:r>
            <a:endParaRPr lang="ro-RO" dirty="0">
              <a:latin typeface="Times New Roman" panose="0202060305040502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4A260784-640A-4FA0-AFD2-5B4BABFB6A1E}"/>
              </a:ext>
            </a:extLst>
          </p:cNvPr>
          <p:cNvSpPr txBox="1"/>
          <p:nvPr/>
        </p:nvSpPr>
        <p:spPr>
          <a:xfrm>
            <a:off x="904875" y="1000702"/>
            <a:ext cx="3492954" cy="5755422"/>
          </a:xfrm>
          <a:prstGeom prst="rect">
            <a:avLst/>
          </a:prstGeom>
          <a:noFill/>
        </p:spPr>
        <p:txBody>
          <a:bodyPr wrap="square" rtlCol="0">
            <a:spAutoFit/>
          </a:bodyPr>
          <a:lstStyle/>
          <a:p>
            <a:pPr algn="l" fontAlgn="base"/>
            <a:r>
              <a:rPr lang="en-US" sz="1600" b="0" i="0" dirty="0">
                <a:effectLst/>
                <a:latin typeface="Times New Roman" panose="02020603050405020304" pitchFamily="18" charset="0"/>
                <a:cs typeface="Times New Roman" panose="02020603050405020304" pitchFamily="18" charset="0"/>
              </a:rPr>
              <a:t>The </a:t>
            </a:r>
            <a:r>
              <a:rPr lang="en-US" sz="1600" b="0" i="0" dirty="0" err="1">
                <a:effectLst/>
                <a:latin typeface="Times New Roman" panose="02020603050405020304" pitchFamily="18" charset="0"/>
                <a:cs typeface="Times New Roman" panose="02020603050405020304" pitchFamily="18" charset="0"/>
              </a:rPr>
              <a:t>Brancovenesc</a:t>
            </a:r>
            <a:r>
              <a:rPr lang="en-US" sz="1600" b="0" i="0" dirty="0">
                <a:effectLst/>
                <a:latin typeface="Times New Roman" panose="02020603050405020304" pitchFamily="18" charset="0"/>
                <a:cs typeface="Times New Roman" panose="02020603050405020304" pitchFamily="18" charset="0"/>
              </a:rPr>
              <a:t> style represents a syncretism between local artistic traditions, Wallachian, Byzantine and other oriental influences and western forms of the Renaissance, such as the Italian school.</a:t>
            </a:r>
          </a:p>
          <a:p>
            <a:pPr algn="l" fontAlgn="base"/>
            <a:r>
              <a:rPr lang="en-US" sz="1600" b="0" i="0" dirty="0">
                <a:effectLst/>
                <a:latin typeface="Times New Roman" panose="02020603050405020304" pitchFamily="18" charset="0"/>
                <a:cs typeface="Times New Roman" panose="02020603050405020304" pitchFamily="18" charset="0"/>
              </a:rPr>
              <a:t>The architectural style of </a:t>
            </a:r>
            <a:r>
              <a:rPr lang="en-US" sz="1600" b="0" i="0" dirty="0" err="1">
                <a:effectLst/>
                <a:latin typeface="Times New Roman" panose="02020603050405020304" pitchFamily="18" charset="0"/>
                <a:cs typeface="Times New Roman" panose="02020603050405020304" pitchFamily="18" charset="0"/>
              </a:rPr>
              <a:t>Brancoveanu</a:t>
            </a:r>
            <a:r>
              <a:rPr lang="en-US" sz="1600" b="0" i="0" dirty="0">
                <a:effectLst/>
                <a:latin typeface="Times New Roman" panose="02020603050405020304" pitchFamily="18" charset="0"/>
                <a:cs typeface="Times New Roman" panose="02020603050405020304" pitchFamily="18" charset="0"/>
              </a:rPr>
              <a:t> is recognized today as being  "the first Romanian style".       The main characteristics of the style are: the elements of artistically processed stonework;  the relief accentuated by the "a jour“  technique both in the stone carving and in the artistic processing of the wood, the vegetal motifs predominate: acanthus, twigs, grapes, sunflower</a:t>
            </a:r>
          </a:p>
          <a:p>
            <a:pPr algn="l" fontAlgn="base"/>
            <a:r>
              <a:rPr lang="en-US" sz="1600" b="0" i="0" dirty="0">
                <a:effectLst/>
                <a:latin typeface="Times New Roman" panose="02020603050405020304" pitchFamily="18" charset="0"/>
                <a:cs typeface="Times New Roman" panose="02020603050405020304" pitchFamily="18" charset="0"/>
              </a:rPr>
              <a:t>Art historians sometimes characterize the style by analogy with the Western Renaissance, due to its clear, rationalist structures, but its decorative exuberance also allows the use of the term </a:t>
            </a:r>
            <a:r>
              <a:rPr lang="en-US" sz="1600" b="0" i="0" dirty="0" err="1">
                <a:effectLst/>
                <a:latin typeface="Times New Roman" panose="02020603050405020304" pitchFamily="18" charset="0"/>
                <a:cs typeface="Times New Roman" panose="02020603050405020304" pitchFamily="18" charset="0"/>
              </a:rPr>
              <a:t>Brancoveanu</a:t>
            </a:r>
            <a:r>
              <a:rPr lang="en-US" sz="1600" b="0" i="0" dirty="0">
                <a:effectLst/>
                <a:latin typeface="Times New Roman" panose="02020603050405020304" pitchFamily="18" charset="0"/>
                <a:cs typeface="Times New Roman" panose="02020603050405020304" pitchFamily="18" charset="0"/>
              </a:rPr>
              <a:t> Baroque.</a:t>
            </a:r>
          </a:p>
        </p:txBody>
      </p:sp>
      <p:pic>
        <p:nvPicPr>
          <p:cNvPr id="5122" name="Picture 2" descr="Stilul Brancovenesc : Cladiri reprezentative pentru aceasta arhitectura">
            <a:extLst>
              <a:ext uri="{FF2B5EF4-FFF2-40B4-BE49-F238E27FC236}">
                <a16:creationId xmlns:a16="http://schemas.microsoft.com/office/drawing/2014/main" id="{CA84A587-F5DB-4A26-9B16-22FE441A45A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37314" y="1404256"/>
            <a:ext cx="2917372" cy="22295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nfluențele artei venețiene în sculptura decorativă a epocii brâncovenești.  Palatele rezidențiale - Matricea Românească">
            <a:extLst>
              <a:ext uri="{FF2B5EF4-FFF2-40B4-BE49-F238E27FC236}">
                <a16:creationId xmlns:a16="http://schemas.microsoft.com/office/drawing/2014/main" id="{47014FFA-F1D4-4788-9238-079365CDD82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94170" y="1365250"/>
            <a:ext cx="3810001" cy="222953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a Palatul Mogoșoaia trebuie să plătești 300 de lei ca să faci poze cu  familia - Pierduți în vacanță">
            <a:extLst>
              <a:ext uri="{FF2B5EF4-FFF2-40B4-BE49-F238E27FC236}">
                <a16:creationId xmlns:a16="http://schemas.microsoft.com/office/drawing/2014/main" id="{3C9B3E47-0AC0-4C4F-A1B3-A27E309D9F7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37313" y="3754541"/>
            <a:ext cx="6966857" cy="291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07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1B971BF6-EAD8-4884-AC08-0CB6F653199D}"/>
              </a:ext>
            </a:extLst>
          </p:cNvPr>
          <p:cNvSpPr txBox="1"/>
          <p:nvPr/>
        </p:nvSpPr>
        <p:spPr>
          <a:xfrm>
            <a:off x="4571608" y="386835"/>
            <a:ext cx="354892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The </a:t>
            </a:r>
            <a:r>
              <a:rPr lang="ro-RO" b="1" dirty="0">
                <a:latin typeface="Times New Roman" panose="02020603050405020304" pitchFamily="18" charset="0"/>
                <a:cs typeface="Times New Roman" panose="02020603050405020304" pitchFamily="18" charset="0"/>
              </a:rPr>
              <a:t>Romanian </a:t>
            </a:r>
            <a:r>
              <a:rPr lang="ro-RO" b="1" dirty="0" err="1">
                <a:latin typeface="Times New Roman" panose="02020603050405020304" pitchFamily="18" charset="0"/>
                <a:cs typeface="Times New Roman" panose="02020603050405020304" pitchFamily="18" charset="0"/>
              </a:rPr>
              <a:t>Traditional</a:t>
            </a:r>
            <a:r>
              <a:rPr lang="ro-RO" b="1" dirty="0">
                <a:latin typeface="Times New Roman" panose="02020603050405020304" pitchFamily="18" charset="0"/>
                <a:cs typeface="Times New Roman" panose="02020603050405020304" pitchFamily="18" charset="0"/>
              </a:rPr>
              <a:t> </a:t>
            </a:r>
            <a:r>
              <a:rPr lang="ro-RO" b="1" dirty="0" err="1">
                <a:latin typeface="Times New Roman" panose="02020603050405020304" pitchFamily="18" charset="0"/>
                <a:cs typeface="Times New Roman" panose="02020603050405020304" pitchFamily="18" charset="0"/>
              </a:rPr>
              <a:t>House</a:t>
            </a:r>
            <a:r>
              <a:rPr lang="en-US" b="1" dirty="0">
                <a:latin typeface="Times New Roman" panose="02020603050405020304" pitchFamily="18" charset="0"/>
                <a:cs typeface="Times New Roman" panose="02020603050405020304" pitchFamily="18" charset="0"/>
              </a:rPr>
              <a:t> </a:t>
            </a:r>
            <a:endParaRPr lang="ro-RO" b="1" dirty="0">
              <a:latin typeface="Times New Roman" panose="02020603050405020304" pitchFamily="18" charset="0"/>
              <a:cs typeface="Times New Roman" panose="02020603050405020304" pitchFamily="18" charset="0"/>
            </a:endParaRPr>
          </a:p>
        </p:txBody>
      </p:sp>
      <p:pic>
        <p:nvPicPr>
          <p:cNvPr id="7174" name="Picture 6" descr="Proiecte de case tradiţionale româneşti. Cum arată şi cum se construiesc">
            <a:extLst>
              <a:ext uri="{FF2B5EF4-FFF2-40B4-BE49-F238E27FC236}">
                <a16:creationId xmlns:a16="http://schemas.microsoft.com/office/drawing/2014/main" id="{54069626-A1C7-4C40-BEDA-EC97996C53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3500" y="1436914"/>
            <a:ext cx="5034643" cy="484958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ase traditionale - Home | Facebook">
            <a:extLst>
              <a:ext uri="{FF2B5EF4-FFF2-40B4-BE49-F238E27FC236}">
                <a16:creationId xmlns:a16="http://schemas.microsoft.com/office/drawing/2014/main" id="{DBE651AA-7015-475E-8EA8-62A49B024C7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7742" y="1436914"/>
            <a:ext cx="4354287" cy="2792186"/>
          </a:xfrm>
          <a:prstGeom prst="rect">
            <a:avLst/>
          </a:prstGeom>
          <a:noFill/>
          <a:extLst>
            <a:ext uri="{909E8E84-426E-40DD-AFC4-6F175D3DCCD1}">
              <a14:hiddenFill xmlns:a14="http://schemas.microsoft.com/office/drawing/2010/main">
                <a:solidFill>
                  <a:srgbClr val="FFFFFF"/>
                </a:solidFill>
              </a14:hiddenFill>
            </a:ext>
          </a:extLst>
        </p:spPr>
      </p:pic>
      <p:sp>
        <p:nvSpPr>
          <p:cNvPr id="4" name="CasetăText 3">
            <a:extLst>
              <a:ext uri="{FF2B5EF4-FFF2-40B4-BE49-F238E27FC236}">
                <a16:creationId xmlns:a16="http://schemas.microsoft.com/office/drawing/2014/main" id="{64BBD402-CBF8-4D2B-B68D-9852D877296B}"/>
              </a:ext>
            </a:extLst>
          </p:cNvPr>
          <p:cNvSpPr txBox="1"/>
          <p:nvPr/>
        </p:nvSpPr>
        <p:spPr>
          <a:xfrm>
            <a:off x="6977742" y="4647073"/>
            <a:ext cx="4354287" cy="1323439"/>
          </a:xfrm>
          <a:prstGeom prst="rect">
            <a:avLst/>
          </a:prstGeom>
          <a:noFill/>
        </p:spPr>
        <p:txBody>
          <a:bodyPr wrap="square" rtlCol="0">
            <a:spAutoFit/>
          </a:bodyPr>
          <a:lstStyle/>
          <a:p>
            <a:r>
              <a:rPr lang="ro-RO" sz="1600" dirty="0">
                <a:latin typeface="Times New Roman" panose="02020603050405020304" pitchFamily="18" charset="0"/>
                <a:cs typeface="Times New Roman" panose="02020603050405020304" pitchFamily="18" charset="0"/>
              </a:rPr>
              <a:t>Characteristic for the </a:t>
            </a:r>
            <a:r>
              <a:rPr lang="en-US" sz="1600" dirty="0">
                <a:latin typeface="Times New Roman" panose="02020603050405020304" pitchFamily="18" charset="0"/>
                <a:cs typeface="Times New Roman" panose="02020603050405020304" pitchFamily="18" charset="0"/>
              </a:rPr>
              <a:t>R</a:t>
            </a:r>
            <a:r>
              <a:rPr lang="ro-RO" sz="1600" dirty="0">
                <a:latin typeface="Times New Roman" panose="02020603050405020304" pitchFamily="18" charset="0"/>
                <a:cs typeface="Times New Roman" panose="02020603050405020304" pitchFamily="18" charset="0"/>
              </a:rPr>
              <a:t>omanian traditional house is the porch</a:t>
            </a:r>
            <a:r>
              <a:rPr lang="ro-RO" sz="1600" b="1" dirty="0">
                <a:latin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placed</a:t>
            </a:r>
            <a:r>
              <a:rPr lang="ro-RO" sz="1600" dirty="0">
                <a:latin typeface="Times New Roman" panose="02020603050405020304" pitchFamily="18" charset="0"/>
                <a:cs typeface="Times New Roman" panose="02020603050405020304" pitchFamily="18" charset="0"/>
              </a:rPr>
              <a:t> in </a:t>
            </a:r>
            <a:r>
              <a:rPr lang="ro-RO" sz="1600" dirty="0" err="1">
                <a:latin typeface="Times New Roman" panose="02020603050405020304" pitchFamily="18" charset="0"/>
                <a:cs typeface="Times New Roman" panose="02020603050405020304" pitchFamily="18" charset="0"/>
              </a:rPr>
              <a:t>the</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facade</a:t>
            </a:r>
            <a:r>
              <a:rPr lang="ro-RO" sz="1600" dirty="0">
                <a:latin typeface="Times New Roman" panose="02020603050405020304" pitchFamily="18" charset="0"/>
                <a:cs typeface="Times New Roman" panose="02020603050405020304" pitchFamily="18" charset="0"/>
              </a:rPr>
              <a:t> of </a:t>
            </a:r>
            <a:r>
              <a:rPr lang="ro-RO" sz="1600" dirty="0" err="1">
                <a:latin typeface="Times New Roman" panose="02020603050405020304" pitchFamily="18" charset="0"/>
                <a:cs typeface="Times New Roman" panose="02020603050405020304" pitchFamily="18" charset="0"/>
              </a:rPr>
              <a:t>the</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house</a:t>
            </a:r>
            <a:r>
              <a:rPr lang="ro-RO"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The porch is a shelter</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but also a work place.It has a very important role in the aesthetic of the house,being beautiful decorated.</a:t>
            </a:r>
          </a:p>
        </p:txBody>
      </p:sp>
    </p:spTree>
    <p:extLst>
      <p:ext uri="{BB962C8B-B14F-4D97-AF65-F5344CB8AC3E}">
        <p14:creationId xmlns:p14="http://schemas.microsoft.com/office/powerpoint/2010/main" val="309346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DC70452F-A19E-435E-8A6E-02073975F666}"/>
              </a:ext>
            </a:extLst>
          </p:cNvPr>
          <p:cNvSpPr txBox="1"/>
          <p:nvPr/>
        </p:nvSpPr>
        <p:spPr>
          <a:xfrm>
            <a:off x="1447800" y="348343"/>
            <a:ext cx="46482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Architectural Masterpieces in Romania</a:t>
            </a:r>
            <a:endParaRPr lang="ro-RO" sz="2000" b="1" dirty="0">
              <a:latin typeface="Times New Roman" panose="02020603050405020304" pitchFamily="18" charset="0"/>
              <a:cs typeface="Times New Roman" panose="02020603050405020304" pitchFamily="18" charset="0"/>
            </a:endParaRPr>
          </a:p>
        </p:txBody>
      </p:sp>
      <p:pic>
        <p:nvPicPr>
          <p:cNvPr id="6150" name="Picture 6" descr="Palatul Parlamentului, “cea mai mare, grea şi costisitoare clădire  administrativă din lume” – Identitatea Românească">
            <a:extLst>
              <a:ext uri="{FF2B5EF4-FFF2-40B4-BE49-F238E27FC236}">
                <a16:creationId xmlns:a16="http://schemas.microsoft.com/office/drawing/2014/main" id="{28AD8076-E986-4732-BEB3-4FEC3FCB0C1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5028" y="947057"/>
            <a:ext cx="4082143" cy="3145972"/>
          </a:xfrm>
          <a:prstGeom prst="rect">
            <a:avLst/>
          </a:prstGeom>
          <a:noFill/>
          <a:extLst>
            <a:ext uri="{909E8E84-426E-40DD-AFC4-6F175D3DCCD1}">
              <a14:hiddenFill xmlns:a14="http://schemas.microsoft.com/office/drawing/2010/main">
                <a:solidFill>
                  <a:srgbClr val="FFFFFF"/>
                </a:solidFill>
              </a14:hiddenFill>
            </a:ext>
          </a:extLst>
        </p:spPr>
      </p:pic>
      <p:sp>
        <p:nvSpPr>
          <p:cNvPr id="5" name="CasetăText 4">
            <a:extLst>
              <a:ext uri="{FF2B5EF4-FFF2-40B4-BE49-F238E27FC236}">
                <a16:creationId xmlns:a16="http://schemas.microsoft.com/office/drawing/2014/main" id="{3E3CF682-D6E4-48B7-BC6C-FF4B0D640428}"/>
              </a:ext>
            </a:extLst>
          </p:cNvPr>
          <p:cNvSpPr txBox="1"/>
          <p:nvPr/>
        </p:nvSpPr>
        <p:spPr>
          <a:xfrm>
            <a:off x="745915" y="4093029"/>
            <a:ext cx="4511887" cy="2554545"/>
          </a:xfrm>
          <a:prstGeom prst="rect">
            <a:avLst/>
          </a:prstGeom>
          <a:noFill/>
        </p:spPr>
        <p:txBody>
          <a:bodyPr wrap="square" rtlCol="0">
            <a:spAutoFit/>
          </a:bodyPr>
          <a:lstStyle/>
          <a:p>
            <a:r>
              <a:rPr lang="en-US" sz="1600" b="0" i="0" dirty="0">
                <a:effectLst/>
                <a:latin typeface="Times New Roman" panose="02020603050405020304" pitchFamily="18" charset="0"/>
                <a:cs typeface="Times New Roman" panose="02020603050405020304" pitchFamily="18" charset="0"/>
              </a:rPr>
              <a:t>According to World Records Academy,</a:t>
            </a:r>
            <a:r>
              <a:rPr lang="en-US" sz="1600" dirty="0">
                <a:latin typeface="Times New Roman" panose="02020603050405020304" pitchFamily="18" charset="0"/>
                <a:cs typeface="Times New Roman" panose="02020603050405020304" pitchFamily="18" charset="0"/>
              </a:rPr>
              <a:t> “the Palace of Parliament” </a:t>
            </a:r>
            <a:r>
              <a:rPr lang="en-US" sz="1600" b="0" i="0" dirty="0">
                <a:effectLst/>
                <a:latin typeface="Times New Roman" panose="02020603050405020304" pitchFamily="18" charset="0"/>
                <a:cs typeface="Times New Roman" panose="02020603050405020304" pitchFamily="18" charset="0"/>
              </a:rPr>
              <a:t> is the second largest administrative building for civilian use in the world, the most expensive administrative building in the world, and the heaviest building in the world. Vertically, there are three registers, which also correspond to distinct functional areas. The building has about 1000 rooms, of which 440 offices, over 30 halls and lounges, four restaurants, three libraries, two underground parking lots,  a concert hall</a:t>
            </a:r>
            <a:r>
              <a:rPr lang="en-US" sz="1600" b="0" i="0" dirty="0">
                <a:effectLst/>
                <a:latin typeface="Raleway" pitchFamily="2" charset="-18"/>
              </a:rPr>
              <a:t>.</a:t>
            </a:r>
            <a:endParaRPr lang="ro-RO" sz="1600" dirty="0"/>
          </a:p>
        </p:txBody>
      </p:sp>
      <p:pic>
        <p:nvPicPr>
          <p:cNvPr id="6152" name="Picture 8" descr="După restaurare, Cazinoul din Constanța va arăta ca în 1910 - Descopera  Dobrogea">
            <a:extLst>
              <a:ext uri="{FF2B5EF4-FFF2-40B4-BE49-F238E27FC236}">
                <a16:creationId xmlns:a16="http://schemas.microsoft.com/office/drawing/2014/main" id="{8371BCA6-023C-4479-AEF6-B3587488CAC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64628" y="4290775"/>
            <a:ext cx="4404632" cy="263434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ele mai frumoase monumente istorice din România">
            <a:extLst>
              <a:ext uri="{FF2B5EF4-FFF2-40B4-BE49-F238E27FC236}">
                <a16:creationId xmlns:a16="http://schemas.microsoft.com/office/drawing/2014/main" id="{AD1C355E-89C1-4FAC-9C54-0FC0E51C197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57802" y="947057"/>
            <a:ext cx="4511888" cy="3069772"/>
          </a:xfrm>
          <a:prstGeom prst="rect">
            <a:avLst/>
          </a:prstGeom>
          <a:noFill/>
          <a:extLst>
            <a:ext uri="{909E8E84-426E-40DD-AFC4-6F175D3DCCD1}">
              <a14:hiddenFill xmlns:a14="http://schemas.microsoft.com/office/drawing/2010/main">
                <a:solidFill>
                  <a:srgbClr val="FFFFFF"/>
                </a:solidFill>
              </a14:hiddenFill>
            </a:ext>
          </a:extLst>
        </p:spPr>
      </p:pic>
      <p:sp>
        <p:nvSpPr>
          <p:cNvPr id="6" name="CasetăText 5">
            <a:extLst>
              <a:ext uri="{FF2B5EF4-FFF2-40B4-BE49-F238E27FC236}">
                <a16:creationId xmlns:a16="http://schemas.microsoft.com/office/drawing/2014/main" id="{9F62C4E7-DBCE-4318-A9D1-C525D90A387E}"/>
              </a:ext>
            </a:extLst>
          </p:cNvPr>
          <p:cNvSpPr txBox="1"/>
          <p:nvPr/>
        </p:nvSpPr>
        <p:spPr>
          <a:xfrm>
            <a:off x="9869260" y="1350492"/>
            <a:ext cx="2083253" cy="1323439"/>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t>
            </a:r>
            <a:r>
              <a:rPr lang="ro-RO" sz="1600" dirty="0" err="1">
                <a:latin typeface="Times New Roman" panose="02020603050405020304" pitchFamily="18" charset="0"/>
                <a:cs typeface="Times New Roman" panose="02020603050405020304" pitchFamily="18" charset="0"/>
              </a:rPr>
              <a:t>Voronet</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Monastery</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famous</a:t>
            </a:r>
            <a:r>
              <a:rPr lang="ro-RO" sz="1600" dirty="0">
                <a:latin typeface="Times New Roman" panose="02020603050405020304" pitchFamily="18" charset="0"/>
                <a:cs typeface="Times New Roman" panose="02020603050405020304" pitchFamily="18" charset="0"/>
              </a:rPr>
              <a:t> for </a:t>
            </a:r>
            <a:r>
              <a:rPr lang="ro-RO" sz="1600" dirty="0" err="1">
                <a:latin typeface="Times New Roman" panose="02020603050405020304" pitchFamily="18" charset="0"/>
                <a:cs typeface="Times New Roman" panose="02020603050405020304" pitchFamily="18" charset="0"/>
              </a:rPr>
              <a:t>the</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unique</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shade</a:t>
            </a:r>
            <a:r>
              <a:rPr lang="ro-RO" sz="1600" dirty="0">
                <a:latin typeface="Times New Roman" panose="02020603050405020304" pitchFamily="18" charset="0"/>
                <a:cs typeface="Times New Roman" panose="02020603050405020304" pitchFamily="18" charset="0"/>
              </a:rPr>
              <a:t> of </a:t>
            </a:r>
            <a:r>
              <a:rPr lang="ro-RO" sz="1600" dirty="0" err="1">
                <a:latin typeface="Times New Roman" panose="02020603050405020304" pitchFamily="18" charset="0"/>
                <a:cs typeface="Times New Roman" panose="02020603050405020304" pitchFamily="18" charset="0"/>
              </a:rPr>
              <a:t>blue</a:t>
            </a:r>
            <a:r>
              <a:rPr lang="ro-RO" sz="1600" dirty="0">
                <a:latin typeface="Times New Roman" panose="02020603050405020304" pitchFamily="18" charset="0"/>
                <a:cs typeface="Times New Roman" panose="02020603050405020304" pitchFamily="18" charset="0"/>
              </a:rPr>
              <a:t> in </a:t>
            </a:r>
            <a:r>
              <a:rPr lang="ro-RO" sz="1600" dirty="0" err="1">
                <a:latin typeface="Times New Roman" panose="02020603050405020304" pitchFamily="18" charset="0"/>
                <a:cs typeface="Times New Roman" panose="02020603050405020304" pitchFamily="18" charset="0"/>
              </a:rPr>
              <a:t>which</a:t>
            </a:r>
            <a:r>
              <a:rPr lang="ro-RO" sz="1600" dirty="0">
                <a:latin typeface="Times New Roman" panose="02020603050405020304" pitchFamily="18" charset="0"/>
                <a:cs typeface="Times New Roman" panose="02020603050405020304" pitchFamily="18" charset="0"/>
              </a:rPr>
              <a:t> it </a:t>
            </a:r>
            <a:r>
              <a:rPr lang="ro-RO" sz="1600" dirty="0" err="1">
                <a:latin typeface="Times New Roman" panose="02020603050405020304" pitchFamily="18" charset="0"/>
                <a:cs typeface="Times New Roman" panose="02020603050405020304" pitchFamily="18" charset="0"/>
              </a:rPr>
              <a:t>is</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painted,voronet</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blue</a:t>
            </a:r>
            <a:endParaRPr lang="ro-RO" sz="1600" dirty="0">
              <a:latin typeface="Times New Roman" panose="02020603050405020304" pitchFamily="18" charset="0"/>
              <a:cs typeface="Times New Roman" panose="02020603050405020304" pitchFamily="18" charset="0"/>
            </a:endParaRPr>
          </a:p>
        </p:txBody>
      </p:sp>
      <p:sp>
        <p:nvSpPr>
          <p:cNvPr id="7" name="CasetăText 6">
            <a:extLst>
              <a:ext uri="{FF2B5EF4-FFF2-40B4-BE49-F238E27FC236}">
                <a16:creationId xmlns:a16="http://schemas.microsoft.com/office/drawing/2014/main" id="{0981015F-4B60-4E8C-A124-79FF69F896CA}"/>
              </a:ext>
            </a:extLst>
          </p:cNvPr>
          <p:cNvSpPr txBox="1"/>
          <p:nvPr/>
        </p:nvSpPr>
        <p:spPr>
          <a:xfrm>
            <a:off x="10178143" y="4495800"/>
            <a:ext cx="1491343" cy="156966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The </a:t>
            </a:r>
            <a:r>
              <a:rPr lang="ro-RO" sz="1600" dirty="0" err="1">
                <a:latin typeface="Times New Roman" panose="02020603050405020304" pitchFamily="18" charset="0"/>
                <a:cs typeface="Times New Roman" panose="02020603050405020304" pitchFamily="18" charset="0"/>
              </a:rPr>
              <a:t>Casino</a:t>
            </a:r>
            <a:r>
              <a:rPr lang="ro-RO" sz="1600" dirty="0">
                <a:latin typeface="Times New Roman" panose="02020603050405020304" pitchFamily="18" charset="0"/>
                <a:cs typeface="Times New Roman" panose="02020603050405020304" pitchFamily="18" charset="0"/>
              </a:rPr>
              <a:t> in Constanta</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a </a:t>
            </a:r>
            <a:r>
              <a:rPr lang="ro-RO" sz="1600" dirty="0" err="1">
                <a:latin typeface="Times New Roman" panose="02020603050405020304" pitchFamily="18" charset="0"/>
                <a:cs typeface="Times New Roman" panose="02020603050405020304" pitchFamily="18" charset="0"/>
              </a:rPr>
              <a:t>buliding</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that</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transpusesus</a:t>
            </a:r>
            <a:r>
              <a:rPr lang="ro-RO" sz="1600" dirty="0">
                <a:latin typeface="Times New Roman" panose="02020603050405020304" pitchFamily="18" charset="0"/>
                <a:cs typeface="Times New Roman" panose="02020603050405020304" pitchFamily="18" charset="0"/>
              </a:rPr>
              <a:t> back </a:t>
            </a:r>
            <a:r>
              <a:rPr lang="ro-RO" sz="1600" dirty="0" err="1">
                <a:latin typeface="Times New Roman" panose="02020603050405020304" pitchFamily="18" charset="0"/>
                <a:cs typeface="Times New Roman" panose="02020603050405020304" pitchFamily="18" charset="0"/>
              </a:rPr>
              <a:t>into</a:t>
            </a:r>
            <a:r>
              <a:rPr lang="ro-RO" sz="1600" dirty="0">
                <a:latin typeface="Times New Roman" panose="02020603050405020304" pitchFamily="18" charset="0"/>
                <a:cs typeface="Times New Roman" panose="02020603050405020304" pitchFamily="18" charset="0"/>
              </a:rPr>
              <a:t> </a:t>
            </a:r>
            <a:r>
              <a:rPr lang="ro-RO" sz="1600" i="1" dirty="0">
                <a:latin typeface="Times New Roman" panose="02020603050405020304" pitchFamily="18" charset="0"/>
                <a:cs typeface="Times New Roman" panose="02020603050405020304" pitchFamily="18" charset="0"/>
              </a:rPr>
              <a:t>La </a:t>
            </a:r>
            <a:r>
              <a:rPr lang="ro-RO" sz="1600" i="1" dirty="0" err="1">
                <a:latin typeface="Times New Roman" panose="02020603050405020304" pitchFamily="18" charset="0"/>
                <a:cs typeface="Times New Roman" panose="02020603050405020304" pitchFamily="18" charset="0"/>
              </a:rPr>
              <a:t>belle</a:t>
            </a:r>
            <a:r>
              <a:rPr lang="ro-RO" sz="1600" i="1" dirty="0">
                <a:latin typeface="Times New Roman" panose="02020603050405020304" pitchFamily="18" charset="0"/>
                <a:cs typeface="Times New Roman" panose="02020603050405020304" pitchFamily="18" charset="0"/>
              </a:rPr>
              <a:t> </a:t>
            </a:r>
            <a:r>
              <a:rPr lang="ro-RO" sz="1600" i="1" dirty="0" err="1">
                <a:latin typeface="Times New Roman" panose="02020603050405020304" pitchFamily="18" charset="0"/>
                <a:cs typeface="Times New Roman" panose="02020603050405020304" pitchFamily="18" charset="0"/>
              </a:rPr>
              <a:t>epoque</a:t>
            </a:r>
            <a:r>
              <a:rPr lang="en-US" sz="1600" i="1" dirty="0">
                <a:latin typeface="Times New Roman" panose="02020603050405020304" pitchFamily="18" charset="0"/>
                <a:cs typeface="Times New Roman" panose="02020603050405020304" pitchFamily="18" charset="0"/>
              </a:rPr>
              <a:t>…</a:t>
            </a:r>
            <a:endParaRPr lang="ro-RO"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47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ttangolo 9">
            <a:extLst>
              <a:ext uri="{FF2B5EF4-FFF2-40B4-BE49-F238E27FC236}">
                <a16:creationId xmlns:a16="http://schemas.microsoft.com/office/drawing/2014/main" id="{0E624BD9-62FB-467A-ACDC-4836ADC5F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it-IT"/>
          </a:p>
        </p:txBody>
      </p:sp>
      <p:sp>
        <p:nvSpPr>
          <p:cNvPr id="12" name="Figura a mano libera 13">
            <a:extLst>
              <a:ext uri="{FF2B5EF4-FFF2-40B4-BE49-F238E27FC236}">
                <a16:creationId xmlns:a16="http://schemas.microsoft.com/office/drawing/2014/main" id="{4C973920-672E-443D-8D2E-2D1E3853A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14" name="Rettangolo 13">
            <a:extLst>
              <a:ext uri="{FF2B5EF4-FFF2-40B4-BE49-F238E27FC236}">
                <a16:creationId xmlns:a16="http://schemas.microsoft.com/office/drawing/2014/main" id="{4363DD75-42D3-453C-A84D-D18B4215C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rgbClr val="2A1A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ottotitolo 3"/>
          <p:cNvSpPr>
            <a:spLocks noGrp="1"/>
          </p:cNvSpPr>
          <p:nvPr>
            <p:ph type="subTitle" idx="1"/>
          </p:nvPr>
        </p:nvSpPr>
        <p:spPr/>
        <p:txBody>
          <a:bodyPr>
            <a:normAutofit lnSpcReduction="10000"/>
          </a:bodyPr>
          <a:lstStyle/>
          <a:p>
            <a:endParaRPr lang="it-IT" dirty="0"/>
          </a:p>
          <a:p>
            <a:r>
              <a:rPr lang="it-IT" dirty="0"/>
              <a:t>Erasmus+ ka229 </a:t>
            </a:r>
            <a:r>
              <a:rPr lang="it-IT" dirty="0" err="1"/>
              <a:t>project</a:t>
            </a:r>
            <a:endParaRPr lang="it-IT" dirty="0"/>
          </a:p>
        </p:txBody>
      </p:sp>
      <p:pic>
        <p:nvPicPr>
          <p:cNvPr id="5" name="Immagin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02495" y="1927344"/>
            <a:ext cx="2948275" cy="2948275"/>
          </a:xfrm>
          <a:prstGeom prst="rect">
            <a:avLst/>
          </a:prstGeom>
        </p:spPr>
      </p:pic>
      <p:pic>
        <p:nvPicPr>
          <p:cNvPr id="6" name="Immagin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3531" y="164687"/>
            <a:ext cx="2246202" cy="659080"/>
          </a:xfrm>
          <a:prstGeom prst="rect">
            <a:avLst/>
          </a:prstGeom>
        </p:spPr>
      </p:pic>
      <p:sp>
        <p:nvSpPr>
          <p:cNvPr id="10" name="TextBox 9">
            <a:extLst>
              <a:ext uri="{FF2B5EF4-FFF2-40B4-BE49-F238E27FC236}">
                <a16:creationId xmlns:a16="http://schemas.microsoft.com/office/drawing/2014/main" id="{C825C404-388F-4ED9-BB49-8EC2A1E99274}"/>
              </a:ext>
            </a:extLst>
          </p:cNvPr>
          <p:cNvSpPr txBox="1"/>
          <p:nvPr/>
        </p:nvSpPr>
        <p:spPr>
          <a:xfrm>
            <a:off x="1743075" y="1679866"/>
            <a:ext cx="6096000" cy="1555169"/>
          </a:xfrm>
          <a:prstGeom prst="rect">
            <a:avLst/>
          </a:prstGeom>
          <a:noFill/>
        </p:spPr>
        <p:txBody>
          <a:bodyPr wrap="square">
            <a:spAutoFit/>
          </a:bodyPr>
          <a:lstStyle/>
          <a:p>
            <a:pPr>
              <a:lnSpc>
                <a:spcPct val="107000"/>
              </a:lnSpc>
              <a:spcAft>
                <a:spcPts val="800"/>
              </a:spcAft>
            </a:pPr>
            <a:r>
              <a:rPr lang="en-US" dirty="0"/>
              <a:t>"</a:t>
            </a:r>
            <a:r>
              <a:rPr lang="en-US" b="1" dirty="0"/>
              <a:t>This project has been funded with support from the European Commission. This publication reflects the views only of the author, and the Commission cannot be held responsible for any use which may be made of the information contained therein."</a:t>
            </a:r>
            <a:endParaRPr lang="ro-RO" dirty="0"/>
          </a:p>
        </p:txBody>
      </p:sp>
    </p:spTree>
    <p:extLst>
      <p:ext uri="{BB962C8B-B14F-4D97-AF65-F5344CB8AC3E}">
        <p14:creationId xmlns:p14="http://schemas.microsoft.com/office/powerpoint/2010/main" val="391221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6" name="Figura a mano libera 6">
            <a:extLst>
              <a:ext uri="{FF2B5EF4-FFF2-40B4-BE49-F238E27FC236}">
                <a16:creationId xmlns:a16="http://schemas.microsoft.com/office/drawing/2014/main" id="{C98F4480-8749-4E48-82BB-3A0F2F311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8" name="Rettangolo 77">
            <a:extLst>
              <a:ext uri="{FF2B5EF4-FFF2-40B4-BE49-F238E27FC236}">
                <a16:creationId xmlns:a16="http://schemas.microsoft.com/office/drawing/2014/main" id="{5249F694-12BA-47C4-9FF3-570372F3B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Segnaposto contenuto 5">
            <a:extLst>
              <a:ext uri="{FF2B5EF4-FFF2-40B4-BE49-F238E27FC236}">
                <a16:creationId xmlns:a16="http://schemas.microsoft.com/office/drawing/2014/main" id="{55D2AC52-3BB9-4E97-89BA-8129330AB449}"/>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7671732" y="3665568"/>
            <a:ext cx="3555509" cy="3104347"/>
          </a:xfrm>
          <a:prstGeom prst="rect">
            <a:avLst/>
          </a:prstGeom>
        </p:spPr>
      </p:pic>
      <p:sp>
        <p:nvSpPr>
          <p:cNvPr id="2" name="Titolo 1">
            <a:extLst>
              <a:ext uri="{FF2B5EF4-FFF2-40B4-BE49-F238E27FC236}">
                <a16:creationId xmlns:a16="http://schemas.microsoft.com/office/drawing/2014/main" id="{B3CC9E7E-C8DB-4D73-80B6-C5D35AD7F081}"/>
              </a:ext>
            </a:extLst>
          </p:cNvPr>
          <p:cNvSpPr>
            <a:spLocks noGrp="1"/>
          </p:cNvSpPr>
          <p:nvPr>
            <p:ph type="title"/>
          </p:nvPr>
        </p:nvSpPr>
        <p:spPr>
          <a:xfrm>
            <a:off x="1348618" y="459272"/>
            <a:ext cx="6573595" cy="712133"/>
          </a:xfrm>
        </p:spPr>
        <p:txBody>
          <a:bodyPr vert="horz" lIns="91440" tIns="45720" rIns="91440" bIns="45720" rtlCol="0" anchor="t">
            <a:normAutofit/>
          </a:bodyPr>
          <a:lstStyle/>
          <a:p>
            <a:pPr algn="ctr" rtl="0"/>
            <a:r>
              <a:rPr lang="it-IT" sz="1600" b="1" dirty="0">
                <a:latin typeface="Times New Roman" panose="02020603050405020304" pitchFamily="18" charset="0"/>
                <a:cs typeface="Times New Roman" panose="02020603050405020304" pitchFamily="18" charset="0"/>
              </a:rPr>
              <a:t>Painting</a:t>
            </a:r>
            <a:r>
              <a:rPr lang="it-IT" sz="1600" b="1" dirty="0"/>
              <a:t> </a:t>
            </a:r>
          </a:p>
        </p:txBody>
      </p:sp>
      <p:sp>
        <p:nvSpPr>
          <p:cNvPr id="82" name="Rettangolo 81">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ottotitolo 2">
            <a:extLst>
              <a:ext uri="{FF2B5EF4-FFF2-40B4-BE49-F238E27FC236}">
                <a16:creationId xmlns:a16="http://schemas.microsoft.com/office/drawing/2014/main" id="{5ECB66A7-6ECC-411D-A565-9A33C392681B}"/>
              </a:ext>
            </a:extLst>
          </p:cNvPr>
          <p:cNvSpPr txBox="1">
            <a:spLocks/>
          </p:cNvSpPr>
          <p:nvPr/>
        </p:nvSpPr>
        <p:spPr bwMode="ltGray">
          <a:xfrm>
            <a:off x="983449" y="815168"/>
            <a:ext cx="5877385" cy="507440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1600" dirty="0">
                <a:latin typeface="Times New Roman" panose="02020603050405020304" pitchFamily="18" charset="0"/>
                <a:cs typeface="Times New Roman" panose="02020603050405020304" pitchFamily="18" charset="0"/>
              </a:rPr>
              <a:t>Landscapes, static nature, the Romanian village, and other subjects are shown in the paintings.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They show Romanian creative talent, the constant approach between traditionalism and innovation, with each painter stamping his or her imprint on the way the theme is interpreted, on color, light and shadows, and on the artistic language in general.</a:t>
            </a:r>
          </a:p>
          <a:p>
            <a:pPr marL="0" indent="0">
              <a:buNone/>
            </a:pPr>
            <a:r>
              <a:rPr lang="en-US" sz="1600" dirty="0">
                <a:latin typeface="Times New Roman" panose="02020603050405020304" pitchFamily="18" charset="0"/>
                <a:cs typeface="Times New Roman" panose="02020603050405020304" pitchFamily="18" charset="0"/>
              </a:rPr>
              <a:t>The presentation of the reality as a whole, of the painter's experiences, thoughts and feelings is the main characteristic of all the works .</a:t>
            </a:r>
          </a:p>
          <a:p>
            <a:pPr marL="0" indent="0">
              <a:buNone/>
            </a:pPr>
            <a:r>
              <a:rPr lang="en-US" sz="1600" dirty="0">
                <a:latin typeface="Times New Roman" panose="02020603050405020304" pitchFamily="18" charset="0"/>
                <a:cs typeface="Times New Roman" panose="02020603050405020304" pitchFamily="18" charset="0"/>
              </a:rPr>
              <a:t>The existence of an ancient Byzantine tradition was proved by the flourishing of mural painting in Wallachia in the 14th century. a model for mural painters from the Romanian Lands and Transylvania, integrated in a real painting school.</a:t>
            </a:r>
          </a:p>
          <a:p>
            <a:pPr marL="0" indent="0">
              <a:buNone/>
            </a:pPr>
            <a:r>
              <a:rPr lang="en-US" sz="1600" dirty="0">
                <a:latin typeface="Times New Roman" panose="02020603050405020304" pitchFamily="18" charset="0"/>
                <a:cs typeface="Times New Roman" panose="02020603050405020304" pitchFamily="18" charset="0"/>
              </a:rPr>
              <a:t>Grigorescu's portraits of peasants, full of effusion and youthful pride, are remarkable, Andreescu's vocation for landscapes breathes an air of sobriety and meditation, while Luchian adds a tragic intensity to the delicacy and grace of his flowers, which brought him a great reputation.</a:t>
            </a:r>
            <a:endParaRPr lang="en-US" sz="1600" dirty="0">
              <a:solidFill>
                <a:schemeClr val="tx1"/>
              </a:solidFill>
              <a:latin typeface="Times New Roman" panose="02020603050405020304" pitchFamily="18" charset="0"/>
              <a:cs typeface="Times New Roman" panose="02020603050405020304" pitchFamily="18" charset="0"/>
            </a:endParaRPr>
          </a:p>
          <a:p>
            <a:pPr marL="0" indent="0">
              <a:buNone/>
            </a:pPr>
            <a:r>
              <a:rPr lang="en-US" sz="1600" dirty="0">
                <a:solidFill>
                  <a:srgbClr val="595959"/>
                </a:solidFill>
                <a:latin typeface="Times New Roman" panose="02020603050405020304" pitchFamily="18" charset="0"/>
                <a:cs typeface="Times New Roman" panose="02020603050405020304" pitchFamily="18" charset="0"/>
              </a:rPr>
              <a:t>In the next 3 slides we will present to you Grigorescu, Andreescu and Luchian mentioned above.</a:t>
            </a:r>
          </a:p>
        </p:txBody>
      </p:sp>
      <p:pic>
        <p:nvPicPr>
          <p:cNvPr id="4" name="Picture 3" descr="A picture containing tree, outdoor, forest, plant&#10;&#10;Description automatically generated">
            <a:extLst>
              <a:ext uri="{FF2B5EF4-FFF2-40B4-BE49-F238E27FC236}">
                <a16:creationId xmlns:a16="http://schemas.microsoft.com/office/drawing/2014/main" id="{12BF91D1-6ABE-47BA-9242-2675E17CF9B0}"/>
              </a:ext>
            </a:extLst>
          </p:cNvPr>
          <p:cNvPicPr>
            <a:picLocks noChangeAspect="1"/>
          </p:cNvPicPr>
          <p:nvPr/>
        </p:nvPicPr>
        <p:blipFill>
          <a:blip r:embed="rId4"/>
          <a:stretch>
            <a:fillRect/>
          </a:stretch>
        </p:blipFill>
        <p:spPr>
          <a:xfrm>
            <a:off x="8385006" y="206445"/>
            <a:ext cx="2318260" cy="3338877"/>
          </a:xfrm>
          <a:prstGeom prst="rect">
            <a:avLst/>
          </a:prstGeom>
        </p:spPr>
      </p:pic>
    </p:spTree>
    <p:extLst>
      <p:ext uri="{BB962C8B-B14F-4D97-AF65-F5344CB8AC3E}">
        <p14:creationId xmlns:p14="http://schemas.microsoft.com/office/powerpoint/2010/main" val="9670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igura a mano libera 6">
            <a:extLst>
              <a:ext uri="{FF2B5EF4-FFF2-40B4-BE49-F238E27FC236}">
                <a16:creationId xmlns:a16="http://schemas.microsoft.com/office/drawing/2014/main" id="{C98F4480-8749-4E48-82BB-3A0F2F311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6" name="Rettangolo 15">
            <a:extLst>
              <a:ext uri="{FF2B5EF4-FFF2-40B4-BE49-F238E27FC236}">
                <a16:creationId xmlns:a16="http://schemas.microsoft.com/office/drawing/2014/main" id="{5249F694-12BA-47C4-9FF3-570372F3B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9" name="Segnaposto contenuto 8" descr="Combinazione">
            <a:extLst>
              <a:ext uri="{FF2B5EF4-FFF2-40B4-BE49-F238E27FC236}">
                <a16:creationId xmlns:a16="http://schemas.microsoft.com/office/drawing/2014/main" id="{8EDEA472-192B-4242-9F8A-CF2C98BFB3C7}"/>
              </a:ext>
            </a:extLst>
          </p:cNvPr>
          <p:cNvGraphicFramePr>
            <a:graphicFrameLocks noGrp="1"/>
          </p:cNvGraphicFramePr>
          <p:nvPr>
            <p:ph sz="half" idx="2"/>
            <p:extLst>
              <p:ext uri="{D42A27DB-BD31-4B8C-83A1-F6EECF244321}">
                <p14:modId xmlns:p14="http://schemas.microsoft.com/office/powerpoint/2010/main" val="456107012"/>
              </p:ext>
            </p:extLst>
          </p:nvPr>
        </p:nvGraphicFramePr>
        <p:xfrm>
          <a:off x="1203248" y="783153"/>
          <a:ext cx="6015897" cy="4186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olo 1">
            <a:extLst>
              <a:ext uri="{FF2B5EF4-FFF2-40B4-BE49-F238E27FC236}">
                <a16:creationId xmlns:a16="http://schemas.microsoft.com/office/drawing/2014/main" id="{B3CC9E7E-C8DB-4D73-80B6-C5D35AD7F081}"/>
              </a:ext>
            </a:extLst>
          </p:cNvPr>
          <p:cNvSpPr>
            <a:spLocks noGrp="1"/>
          </p:cNvSpPr>
          <p:nvPr>
            <p:ph type="title"/>
          </p:nvPr>
        </p:nvSpPr>
        <p:spPr>
          <a:xfrm>
            <a:off x="1128004" y="427087"/>
            <a:ext cx="6573595" cy="712133"/>
          </a:xfrm>
        </p:spPr>
        <p:txBody>
          <a:bodyPr vert="horz" lIns="91440" tIns="45720" rIns="91440" bIns="45720" rtlCol="0" anchor="t">
            <a:normAutofit/>
          </a:bodyPr>
          <a:lstStyle/>
          <a:p>
            <a:pPr algn="ctr"/>
            <a:r>
              <a:rPr lang="en-US" sz="1600" b="1" dirty="0">
                <a:latin typeface="Times New Roman" panose="02020603050405020304" pitchFamily="18" charset="0"/>
                <a:cs typeface="Times New Roman" panose="02020603050405020304" pitchFamily="18" charset="0"/>
              </a:rPr>
              <a:t>Nicolae </a:t>
            </a:r>
            <a:r>
              <a:rPr lang="en-US" sz="1600" b="1" dirty="0" err="1">
                <a:latin typeface="Times New Roman" panose="02020603050405020304" pitchFamily="18" charset="0"/>
                <a:cs typeface="Times New Roman" panose="02020603050405020304" pitchFamily="18" charset="0"/>
              </a:rPr>
              <a:t>Grigorescu</a:t>
            </a:r>
            <a:endParaRPr lang="it-IT" sz="1600" dirty="0">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E9721DBB-4A5B-4D2E-887B-A0046892CEAA}"/>
              </a:ext>
            </a:extLst>
          </p:cNvPr>
          <p:cNvGrpSpPr/>
          <p:nvPr/>
        </p:nvGrpSpPr>
        <p:grpSpPr>
          <a:xfrm>
            <a:off x="1263747" y="4253851"/>
            <a:ext cx="6015897" cy="2093085"/>
            <a:chOff x="0" y="0"/>
            <a:chExt cx="6015897" cy="2093085"/>
          </a:xfrm>
        </p:grpSpPr>
        <p:sp>
          <p:nvSpPr>
            <p:cNvPr id="10" name="Rectangle: Rounded Corners 9">
              <a:extLst>
                <a:ext uri="{FF2B5EF4-FFF2-40B4-BE49-F238E27FC236}">
                  <a16:creationId xmlns:a16="http://schemas.microsoft.com/office/drawing/2014/main" id="{25BE5F54-DB43-40DE-A2DA-142BC20648F0}"/>
                </a:ext>
              </a:extLst>
            </p:cNvPr>
            <p:cNvSpPr/>
            <p:nvPr/>
          </p:nvSpPr>
          <p:spPr>
            <a:xfrm>
              <a:off x="0" y="0"/>
              <a:ext cx="6015897" cy="2093085"/>
            </a:xfrm>
            <a:prstGeom prst="roundRect">
              <a:avLst>
                <a:gd name="adj" fmla="val 10000"/>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871E5609-9641-41A3-8306-D16698FCC5A1}"/>
                </a:ext>
              </a:extLst>
            </p:cNvPr>
            <p:cNvSpPr txBox="1"/>
            <p:nvPr/>
          </p:nvSpPr>
          <p:spPr>
            <a:xfrm>
              <a:off x="61304" y="61304"/>
              <a:ext cx="5893289" cy="1970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rtlCol="0" anchor="ctr" anchorCtr="0">
              <a:noAutofit/>
            </a:bodyPr>
            <a:lstStyle/>
            <a:p>
              <a:pPr marL="0" lvl="0" indent="0" algn="ctr" defTabSz="622300">
                <a:lnSpc>
                  <a:spcPct val="90000"/>
                </a:lnSpc>
                <a:spcBef>
                  <a:spcPct val="0"/>
                </a:spcBef>
                <a:spcAft>
                  <a:spcPts val="600"/>
                </a:spcAft>
                <a:buNone/>
              </a:pPr>
              <a:endParaRPr lang="it-IT" sz="1400" b="1" kern="1200" noProof="0" dirty="0">
                <a:solidFill>
                  <a:schemeClr val="tx2"/>
                </a:solidFill>
              </a:endParaRPr>
            </a:p>
          </p:txBody>
        </p:sp>
      </p:grpSp>
      <p:sp>
        <p:nvSpPr>
          <p:cNvPr id="2" name="Rectangle 1">
            <a:extLst>
              <a:ext uri="{FF2B5EF4-FFF2-40B4-BE49-F238E27FC236}">
                <a16:creationId xmlns:a16="http://schemas.microsoft.com/office/drawing/2014/main" id="{BE16FA3B-45D2-4897-9589-1525AB54386E}"/>
              </a:ext>
            </a:extLst>
          </p:cNvPr>
          <p:cNvSpPr/>
          <p:nvPr/>
        </p:nvSpPr>
        <p:spPr>
          <a:xfrm>
            <a:off x="1264552" y="4335184"/>
            <a:ext cx="5803465" cy="2062103"/>
          </a:xfrm>
          <a:prstGeom prst="rect">
            <a:avLst/>
          </a:prstGeom>
        </p:spPr>
        <p:txBody>
          <a:bodyPr wrap="square">
            <a:spAutoFit/>
          </a:bodyPr>
          <a:lstStyle/>
          <a:p>
            <a:pPr algn="just" fontAlgn="base"/>
            <a:r>
              <a:rPr lang="en-US" sz="1600" dirty="0">
                <a:solidFill>
                  <a:srgbClr val="595959"/>
                </a:solidFill>
                <a:latin typeface="Times New Roman" panose="02020603050405020304" pitchFamily="18" charset="0"/>
                <a:cs typeface="Times New Roman" panose="02020603050405020304" pitchFamily="18" charset="0"/>
              </a:rPr>
              <a:t>The work "Car with oxen“(</a:t>
            </a:r>
            <a:r>
              <a:rPr lang="en-US" sz="1600" dirty="0" err="1">
                <a:solidFill>
                  <a:srgbClr val="595959"/>
                </a:solidFill>
                <a:latin typeface="Times New Roman" panose="02020603050405020304" pitchFamily="18" charset="0"/>
                <a:cs typeface="Times New Roman" panose="02020603050405020304" pitchFamily="18" charset="0"/>
              </a:rPr>
              <a:t>Carul</a:t>
            </a:r>
            <a:r>
              <a:rPr lang="en-US" sz="1600" dirty="0">
                <a:solidFill>
                  <a:srgbClr val="595959"/>
                </a:solidFill>
                <a:latin typeface="Times New Roman" panose="02020603050405020304" pitchFamily="18" charset="0"/>
                <a:cs typeface="Times New Roman" panose="02020603050405020304" pitchFamily="18" charset="0"/>
              </a:rPr>
              <a:t> cu </a:t>
            </a:r>
            <a:r>
              <a:rPr lang="en-US" sz="1600" dirty="0" err="1">
                <a:solidFill>
                  <a:srgbClr val="595959"/>
                </a:solidFill>
                <a:latin typeface="Times New Roman" panose="02020603050405020304" pitchFamily="18" charset="0"/>
                <a:cs typeface="Times New Roman" panose="02020603050405020304" pitchFamily="18" charset="0"/>
              </a:rPr>
              <a:t>boi</a:t>
            </a:r>
            <a:r>
              <a:rPr lang="en-US" sz="1600" dirty="0">
                <a:solidFill>
                  <a:srgbClr val="595959"/>
                </a:solidFill>
                <a:latin typeface="Times New Roman" panose="02020603050405020304" pitchFamily="18" charset="0"/>
                <a:cs typeface="Times New Roman" panose="02020603050405020304" pitchFamily="18" charset="0"/>
              </a:rPr>
              <a:t>), made in 1897, when </a:t>
            </a:r>
            <a:r>
              <a:rPr lang="en-US" sz="1600" dirty="0" err="1">
                <a:solidFill>
                  <a:srgbClr val="595959"/>
                </a:solidFill>
                <a:latin typeface="Times New Roman" panose="02020603050405020304" pitchFamily="18" charset="0"/>
                <a:cs typeface="Times New Roman" panose="02020603050405020304" pitchFamily="18" charset="0"/>
              </a:rPr>
              <a:t>Grigorescu</a:t>
            </a:r>
            <a:r>
              <a:rPr lang="en-US" sz="1600" dirty="0">
                <a:solidFill>
                  <a:srgbClr val="595959"/>
                </a:solidFill>
                <a:latin typeface="Times New Roman" panose="02020603050405020304" pitchFamily="18" charset="0"/>
                <a:cs typeface="Times New Roman" panose="02020603050405020304" pitchFamily="18" charset="0"/>
              </a:rPr>
              <a:t> was already in full artistic maturity. The painting was originally designed for a spectator who should look at it from a distance: touches that alternate in size, pressed where the color is accentuated, suggest the materiality of a landscape specific to the rural world of our ancestors. The long horizontals of the landscape correspond to the short verticals of the ox carts, the composition being thus as balanced as possible from a dynamic point of view. </a:t>
            </a:r>
            <a:endParaRPr lang="en-US" sz="1600" b="0" i="0" dirty="0">
              <a:solidFill>
                <a:srgbClr val="595959"/>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96581A-6085-4816-8324-7F257ABE169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33425" y="4426810"/>
            <a:ext cx="4078745" cy="2036707"/>
          </a:xfrm>
          <a:prstGeom prst="rect">
            <a:avLst/>
          </a:prstGeom>
        </p:spPr>
      </p:pic>
      <p:pic>
        <p:nvPicPr>
          <p:cNvPr id="13" name="Content Placeholder 12">
            <a:extLst>
              <a:ext uri="{FF2B5EF4-FFF2-40B4-BE49-F238E27FC236}">
                <a16:creationId xmlns:a16="http://schemas.microsoft.com/office/drawing/2014/main" id="{E943FFD2-E63E-4851-910E-2AB2F7515B37}"/>
              </a:ext>
            </a:extLst>
          </p:cNvPr>
          <p:cNvPicPr>
            <a:picLocks noGrp="1" noChangeAspect="1"/>
          </p:cNvPicPr>
          <p:nvPr>
            <p:ph sz="half" idx="1"/>
          </p:nvPr>
        </p:nvPicPr>
        <p:blipFill>
          <a:blip r:embed="rId9"/>
          <a:stretch>
            <a:fillRect/>
          </a:stretch>
        </p:blipFill>
        <p:spPr>
          <a:xfrm>
            <a:off x="8020926" y="979717"/>
            <a:ext cx="2723739" cy="1703391"/>
          </a:xfrm>
        </p:spPr>
      </p:pic>
      <p:pic>
        <p:nvPicPr>
          <p:cNvPr id="17" name="Picture 16" descr="10 Lei bank note&#10;">
            <a:extLst>
              <a:ext uri="{FF2B5EF4-FFF2-40B4-BE49-F238E27FC236}">
                <a16:creationId xmlns:a16="http://schemas.microsoft.com/office/drawing/2014/main" id="{98465B82-7F17-49C9-9097-33C7F8AA009F}"/>
              </a:ext>
              <a:ext uri="{C183D7F6-B498-43B3-948B-1728B52AA6E4}">
                <adec:decorative xmlns:adec="http://schemas.microsoft.com/office/drawing/2017/decorative" val="0"/>
              </a:ext>
            </a:extLst>
          </p:cNvPr>
          <p:cNvPicPr>
            <a:picLocks noChangeAspect="1"/>
          </p:cNvPicPr>
          <p:nvPr/>
        </p:nvPicPr>
        <p:blipFill>
          <a:blip r:embed="rId10">
            <a:alphaModFix/>
          </a:blip>
          <a:stretch>
            <a:fillRect/>
          </a:stretch>
        </p:blipFill>
        <p:spPr>
          <a:xfrm>
            <a:off x="7778747" y="2605070"/>
            <a:ext cx="3208095" cy="1821740"/>
          </a:xfrm>
          <a:prstGeom prst="rect">
            <a:avLst/>
          </a:prstGeom>
        </p:spPr>
      </p:pic>
    </p:spTree>
    <p:extLst>
      <p:ext uri="{BB962C8B-B14F-4D97-AF65-F5344CB8AC3E}">
        <p14:creationId xmlns:p14="http://schemas.microsoft.com/office/powerpoint/2010/main" val="375955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B3CC9E7E-C8DB-4D73-80B6-C5D35AD7F081}"/>
              </a:ext>
            </a:extLst>
          </p:cNvPr>
          <p:cNvSpPr>
            <a:spLocks noGrp="1"/>
          </p:cNvSpPr>
          <p:nvPr>
            <p:ph type="title"/>
          </p:nvPr>
        </p:nvSpPr>
        <p:spPr>
          <a:xfrm>
            <a:off x="2809202" y="286002"/>
            <a:ext cx="6573595" cy="712133"/>
          </a:xfrm>
        </p:spPr>
        <p:txBody>
          <a:bodyPr vert="horz" lIns="91440" tIns="45720" rIns="91440" bIns="45720" rtlCol="0" anchor="t">
            <a:normAutofit/>
          </a:bodyPr>
          <a:lstStyle/>
          <a:p>
            <a:pPr algn="ctr"/>
            <a:r>
              <a:rPr lang="en-US" sz="1600" b="1" dirty="0">
                <a:latin typeface="Times New Roman" panose="02020603050405020304" pitchFamily="18" charset="0"/>
                <a:cs typeface="Times New Roman" panose="02020603050405020304" pitchFamily="18" charset="0"/>
              </a:rPr>
              <a:t>ION ANDREESCU (1850-1882)</a:t>
            </a:r>
            <a:endParaRPr lang="it-IT" sz="1600" dirty="0">
              <a:latin typeface="Times New Roman" panose="02020603050405020304" pitchFamily="18" charset="0"/>
              <a:cs typeface="Times New Roman" panose="02020603050405020304" pitchFamily="18" charset="0"/>
            </a:endParaRPr>
          </a:p>
        </p:txBody>
      </p:sp>
      <p:sp>
        <p:nvSpPr>
          <p:cNvPr id="7" name="Sottotitolo 2">
            <a:extLst>
              <a:ext uri="{FF2B5EF4-FFF2-40B4-BE49-F238E27FC236}">
                <a16:creationId xmlns:a16="http://schemas.microsoft.com/office/drawing/2014/main" id="{5ECB66A7-6ECC-411D-A565-9A33C392681B}"/>
              </a:ext>
            </a:extLst>
          </p:cNvPr>
          <p:cNvSpPr txBox="1">
            <a:spLocks/>
          </p:cNvSpPr>
          <p:nvPr/>
        </p:nvSpPr>
        <p:spPr bwMode="ltGray">
          <a:xfrm>
            <a:off x="1054329" y="1720674"/>
            <a:ext cx="5877385" cy="474723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endParaRPr lang="it-IT" sz="1400" dirty="0">
              <a:solidFill>
                <a:schemeClr val="tx1"/>
              </a:solidFill>
              <a:latin typeface="Times New Roman" panose="02020603050405020304" pitchFamily="18" charset="0"/>
              <a:cs typeface="Times New Roman" panose="02020603050405020304" pitchFamily="18" charset="0"/>
            </a:endParaRPr>
          </a:p>
        </p:txBody>
      </p:sp>
      <p:pic>
        <p:nvPicPr>
          <p:cNvPr id="8" name="Segnaposto contenuto 5">
            <a:extLst>
              <a:ext uri="{FF2B5EF4-FFF2-40B4-BE49-F238E27FC236}">
                <a16:creationId xmlns:a16="http://schemas.microsoft.com/office/drawing/2014/main" id="{55D2AC52-3BB9-4E97-89BA-8129330AB449}"/>
              </a:ext>
            </a:extLst>
          </p:cNvPr>
          <p:cNvPicPr>
            <a:picLocks noGrp="1" noChangeAspect="1"/>
          </p:cNvPicPr>
          <p:nvPr>
            <p:ph sz="half" idx="1"/>
          </p:nvPr>
        </p:nvPicPr>
        <p:blipFill>
          <a:blip r:embed="rId3"/>
          <a:srcRect/>
          <a:stretch/>
        </p:blipFill>
        <p:spPr>
          <a:xfrm>
            <a:off x="1172774" y="642068"/>
            <a:ext cx="2134397" cy="3172156"/>
          </a:xfrm>
          <a:prstGeom prst="rect">
            <a:avLst/>
          </a:prstGeom>
        </p:spPr>
      </p:pic>
      <p:pic>
        <p:nvPicPr>
          <p:cNvPr id="12" name="Picture 11">
            <a:extLst>
              <a:ext uri="{FF2B5EF4-FFF2-40B4-BE49-F238E27FC236}">
                <a16:creationId xmlns:a16="http://schemas.microsoft.com/office/drawing/2014/main" id="{7828CFCE-6C68-42C4-B3BC-085C73DCB5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7172" y="3902484"/>
            <a:ext cx="1692668" cy="2560702"/>
          </a:xfrm>
          <a:prstGeom prst="rect">
            <a:avLst/>
          </a:prstGeom>
        </p:spPr>
      </p:pic>
      <p:sp>
        <p:nvSpPr>
          <p:cNvPr id="13" name="TextBox 12">
            <a:extLst>
              <a:ext uri="{FF2B5EF4-FFF2-40B4-BE49-F238E27FC236}">
                <a16:creationId xmlns:a16="http://schemas.microsoft.com/office/drawing/2014/main" id="{19C91D07-A1F5-45E4-BE30-3D573742D332}"/>
              </a:ext>
            </a:extLst>
          </p:cNvPr>
          <p:cNvSpPr txBox="1"/>
          <p:nvPr/>
        </p:nvSpPr>
        <p:spPr>
          <a:xfrm>
            <a:off x="3478481" y="6462803"/>
            <a:ext cx="1350050" cy="307777"/>
          </a:xfrm>
          <a:prstGeom prst="rect">
            <a:avLst/>
          </a:prstGeom>
          <a:noFill/>
        </p:spPr>
        <p:txBody>
          <a:bodyPr wrap="none" rtlCol="0">
            <a:spAutoFit/>
          </a:bodyPr>
          <a:lstStyle/>
          <a:p>
            <a:r>
              <a:rPr lang="en-US" sz="1400" dirty="0">
                <a:solidFill>
                  <a:srgbClr val="595959"/>
                </a:solidFill>
                <a:latin typeface="Times New Roman" panose="02020603050405020304" pitchFamily="18" charset="0"/>
                <a:cs typeface="Times New Roman" panose="02020603050405020304" pitchFamily="18" charset="0"/>
              </a:rPr>
              <a:t>The oak (</a:t>
            </a:r>
            <a:r>
              <a:rPr lang="en-US" sz="1400" dirty="0" err="1">
                <a:solidFill>
                  <a:srgbClr val="595959"/>
                </a:solidFill>
                <a:latin typeface="Times New Roman" panose="02020603050405020304" pitchFamily="18" charset="0"/>
                <a:cs typeface="Times New Roman" panose="02020603050405020304" pitchFamily="18" charset="0"/>
              </a:rPr>
              <a:t>Stejar</a:t>
            </a:r>
            <a:r>
              <a:rPr lang="en-US" sz="1400" dirty="0">
                <a:solidFill>
                  <a:srgbClr val="595959"/>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2AEEBC78-62F0-4415-BA56-EFCF24E3F1F6}"/>
              </a:ext>
            </a:extLst>
          </p:cNvPr>
          <p:cNvSpPr txBox="1"/>
          <p:nvPr/>
        </p:nvSpPr>
        <p:spPr>
          <a:xfrm>
            <a:off x="3816991" y="813732"/>
            <a:ext cx="6887361" cy="2257028"/>
          </a:xfrm>
          <a:prstGeom prst="rect">
            <a:avLst/>
          </a:prstGeom>
          <a:noFill/>
        </p:spPr>
        <p:txBody>
          <a:bodyPr wrap="square" rtlCol="0">
            <a:spAutoFit/>
          </a:bodyPr>
          <a:lstStyle/>
          <a:p>
            <a:r>
              <a:rPr lang="en-US" sz="1600" b="0" i="0" dirty="0">
                <a:effectLst/>
                <a:latin typeface="Times New Roman" panose="02020603050405020304" pitchFamily="18" charset="0"/>
                <a:cs typeface="Times New Roman" panose="02020603050405020304" pitchFamily="18" charset="0"/>
              </a:rPr>
              <a:t>He was the son of Andrei </a:t>
            </a:r>
            <a:r>
              <a:rPr lang="en-US" sz="1600" b="0" i="0" dirty="0" err="1">
                <a:effectLst/>
                <a:latin typeface="Times New Roman" panose="02020603050405020304" pitchFamily="18" charset="0"/>
                <a:cs typeface="Times New Roman" panose="02020603050405020304" pitchFamily="18" charset="0"/>
              </a:rPr>
              <a:t>Dobrescu</a:t>
            </a:r>
            <a:r>
              <a:rPr lang="en-US" sz="1600" b="0" i="0" dirty="0">
                <a:effectLst/>
                <a:latin typeface="Times New Roman" panose="02020603050405020304" pitchFamily="18" charset="0"/>
                <a:cs typeface="Times New Roman" panose="02020603050405020304" pitchFamily="18" charset="0"/>
              </a:rPr>
              <a:t> and Anastasia </a:t>
            </a:r>
            <a:r>
              <a:rPr lang="en-US" sz="1600" b="0" i="0" dirty="0" err="1">
                <a:effectLst/>
                <a:latin typeface="Times New Roman" panose="02020603050405020304" pitchFamily="18" charset="0"/>
                <a:cs typeface="Times New Roman" panose="02020603050405020304" pitchFamily="18" charset="0"/>
              </a:rPr>
              <a:t>Pencovico</a:t>
            </a:r>
            <a:r>
              <a:rPr lang="en-US" sz="1600" b="0" i="0" dirty="0">
                <a:effectLst/>
                <a:latin typeface="Times New Roman" panose="02020603050405020304" pitchFamily="18" charset="0"/>
                <a:cs typeface="Times New Roman" panose="02020603050405020304" pitchFamily="18" charset="0"/>
              </a:rPr>
              <a:t>. It is unknown if he was born in Bucharest or in another one of his parent's residences in the vicinity of the city. His father was a beverage merchant and owned an Inn in </a:t>
            </a:r>
            <a:r>
              <a:rPr lang="en-US" sz="1600" b="0" i="0" dirty="0" err="1">
                <a:effectLst/>
                <a:latin typeface="Times New Roman" panose="02020603050405020304" pitchFamily="18" charset="0"/>
                <a:cs typeface="Times New Roman" panose="02020603050405020304" pitchFamily="18" charset="0"/>
              </a:rPr>
              <a:t>Mahalaua</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Staicului</a:t>
            </a:r>
            <a:r>
              <a:rPr lang="en-US" sz="1600" b="0" i="0" dirty="0">
                <a:effectLst/>
                <a:latin typeface="Times New Roman" panose="02020603050405020304" pitchFamily="18" charset="0"/>
                <a:cs typeface="Times New Roman" panose="02020603050405020304" pitchFamily="18" charset="0"/>
              </a:rPr>
              <a:t>.</a:t>
            </a:r>
            <a:endParaRPr lang="en-US" sz="1600" b="0" i="0" baseline="30000" dirty="0">
              <a:effectLst/>
              <a:latin typeface="Times New Roman" panose="02020603050405020304" pitchFamily="18" charset="0"/>
              <a:cs typeface="Times New Roman" panose="02020603050405020304" pitchFamily="18" charset="0"/>
            </a:endParaRPr>
          </a:p>
          <a:p>
            <a:endParaRPr lang="en-US" sz="1600" baseline="300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In “The Oak”, one of his masterpieces, we can see his melancholy. The painting is dominated by the tree, in contrast with solid green colors and the depth of the sky, in the background.</a:t>
            </a:r>
          </a:p>
          <a:p>
            <a:endParaRPr lang="en-US" dirty="0"/>
          </a:p>
        </p:txBody>
      </p:sp>
      <p:pic>
        <p:nvPicPr>
          <p:cNvPr id="14" name="Picture 13" descr="A picture containing grass, outdoor, field, green&#10;&#10;Description automatically generated">
            <a:extLst>
              <a:ext uri="{FF2B5EF4-FFF2-40B4-BE49-F238E27FC236}">
                <a16:creationId xmlns:a16="http://schemas.microsoft.com/office/drawing/2014/main" id="{0B6311C3-C45B-405B-9540-2EDE65BF7062}"/>
              </a:ext>
            </a:extLst>
          </p:cNvPr>
          <p:cNvPicPr>
            <a:picLocks noChangeAspect="1"/>
          </p:cNvPicPr>
          <p:nvPr/>
        </p:nvPicPr>
        <p:blipFill>
          <a:blip r:embed="rId5"/>
          <a:stretch>
            <a:fillRect/>
          </a:stretch>
        </p:blipFill>
        <p:spPr>
          <a:xfrm>
            <a:off x="5301963" y="3902675"/>
            <a:ext cx="3901440" cy="2560320"/>
          </a:xfrm>
          <a:prstGeom prst="rect">
            <a:avLst/>
          </a:prstGeom>
        </p:spPr>
      </p:pic>
      <p:sp>
        <p:nvSpPr>
          <p:cNvPr id="15" name="TextBox 14">
            <a:extLst>
              <a:ext uri="{FF2B5EF4-FFF2-40B4-BE49-F238E27FC236}">
                <a16:creationId xmlns:a16="http://schemas.microsoft.com/office/drawing/2014/main" id="{C58BCD0E-A489-4FA3-A994-72E24E472B24}"/>
              </a:ext>
            </a:extLst>
          </p:cNvPr>
          <p:cNvSpPr txBox="1"/>
          <p:nvPr/>
        </p:nvSpPr>
        <p:spPr>
          <a:xfrm>
            <a:off x="5922918" y="6462802"/>
            <a:ext cx="3649211" cy="307777"/>
          </a:xfrm>
          <a:prstGeom prst="rect">
            <a:avLst/>
          </a:prstGeom>
          <a:noFill/>
        </p:spPr>
        <p:txBody>
          <a:bodyPr wrap="square" rtlCol="0">
            <a:spAutoFit/>
          </a:bodyPr>
          <a:lstStyle/>
          <a:p>
            <a:r>
              <a:rPr lang="en-US" sz="1400" dirty="0">
                <a:solidFill>
                  <a:srgbClr val="595959"/>
                </a:solidFill>
                <a:latin typeface="Times New Roman" panose="02020603050405020304" pitchFamily="18" charset="0"/>
                <a:cs typeface="Times New Roman" panose="02020603050405020304" pitchFamily="18" charset="0"/>
              </a:rPr>
              <a:t>The main road (Strada </a:t>
            </a:r>
            <a:r>
              <a:rPr lang="en-US" sz="1400" dirty="0" err="1">
                <a:solidFill>
                  <a:srgbClr val="595959"/>
                </a:solidFill>
                <a:latin typeface="Times New Roman" panose="02020603050405020304" pitchFamily="18" charset="0"/>
                <a:cs typeface="Times New Roman" panose="02020603050405020304" pitchFamily="18" charset="0"/>
              </a:rPr>
              <a:t>principala</a:t>
            </a:r>
            <a:r>
              <a:rPr lang="en-US" sz="1400" dirty="0">
                <a:solidFill>
                  <a:srgbClr val="595959"/>
                </a:solidFill>
                <a:latin typeface="Times New Roman" panose="02020603050405020304" pitchFamily="18" charset="0"/>
                <a:cs typeface="Times New Roman" panose="02020603050405020304" pitchFamily="18" charset="0"/>
              </a:rPr>
              <a:t>)</a:t>
            </a:r>
          </a:p>
        </p:txBody>
      </p:sp>
      <p:pic>
        <p:nvPicPr>
          <p:cNvPr id="17" name="Picture 16" descr="A picture containing tree, outdoor, plant, forest&#10;&#10;Description automatically generated">
            <a:extLst>
              <a:ext uri="{FF2B5EF4-FFF2-40B4-BE49-F238E27FC236}">
                <a16:creationId xmlns:a16="http://schemas.microsoft.com/office/drawing/2014/main" id="{B8BC6DB9-011C-4FF8-8937-5A64F1256A3F}"/>
              </a:ext>
            </a:extLst>
          </p:cNvPr>
          <p:cNvPicPr>
            <a:picLocks noChangeAspect="1"/>
          </p:cNvPicPr>
          <p:nvPr/>
        </p:nvPicPr>
        <p:blipFill>
          <a:blip r:embed="rId6"/>
          <a:stretch>
            <a:fillRect/>
          </a:stretch>
        </p:blipFill>
        <p:spPr>
          <a:xfrm>
            <a:off x="9613355" y="3902484"/>
            <a:ext cx="2181993" cy="2555659"/>
          </a:xfrm>
          <a:prstGeom prst="rect">
            <a:avLst/>
          </a:prstGeom>
        </p:spPr>
      </p:pic>
      <p:sp>
        <p:nvSpPr>
          <p:cNvPr id="18" name="TextBox 17">
            <a:extLst>
              <a:ext uri="{FF2B5EF4-FFF2-40B4-BE49-F238E27FC236}">
                <a16:creationId xmlns:a16="http://schemas.microsoft.com/office/drawing/2014/main" id="{F4A948D7-98A2-4F2D-A045-C14B601389C1}"/>
              </a:ext>
            </a:extLst>
          </p:cNvPr>
          <p:cNvSpPr txBox="1"/>
          <p:nvPr/>
        </p:nvSpPr>
        <p:spPr>
          <a:xfrm>
            <a:off x="10030551" y="6446475"/>
            <a:ext cx="2223219" cy="307777"/>
          </a:xfrm>
          <a:prstGeom prst="rect">
            <a:avLst/>
          </a:prstGeom>
          <a:noFill/>
        </p:spPr>
        <p:txBody>
          <a:bodyPr wrap="square" rtlCol="0">
            <a:spAutoFit/>
          </a:bodyPr>
          <a:lstStyle/>
          <a:p>
            <a:r>
              <a:rPr lang="en-US" sz="1400" dirty="0">
                <a:solidFill>
                  <a:srgbClr val="595959"/>
                </a:solidFill>
                <a:latin typeface="Times New Roman" panose="02020603050405020304" pitchFamily="18" charset="0"/>
                <a:cs typeface="Times New Roman" panose="02020603050405020304" pitchFamily="18" charset="0"/>
              </a:rPr>
              <a:t>The winter (</a:t>
            </a:r>
            <a:r>
              <a:rPr lang="en-US" sz="1400" dirty="0" err="1">
                <a:solidFill>
                  <a:srgbClr val="595959"/>
                </a:solidFill>
                <a:latin typeface="Times New Roman" panose="02020603050405020304" pitchFamily="18" charset="0"/>
                <a:cs typeface="Times New Roman" panose="02020603050405020304" pitchFamily="18" charset="0"/>
              </a:rPr>
              <a:t>Iarna</a:t>
            </a:r>
            <a:r>
              <a:rPr lang="en-US" sz="1400" dirty="0">
                <a:solidFill>
                  <a:srgbClr val="59595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35062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B3CC9E7E-C8DB-4D73-80B6-C5D35AD7F081}"/>
              </a:ext>
            </a:extLst>
          </p:cNvPr>
          <p:cNvSpPr>
            <a:spLocks noGrp="1"/>
          </p:cNvSpPr>
          <p:nvPr>
            <p:ph type="title"/>
          </p:nvPr>
        </p:nvSpPr>
        <p:spPr>
          <a:xfrm>
            <a:off x="2809202" y="339564"/>
            <a:ext cx="6573595" cy="712133"/>
          </a:xfrm>
        </p:spPr>
        <p:txBody>
          <a:bodyPr vert="horz" lIns="91440" tIns="45720" rIns="91440" bIns="45720" rtlCol="0" anchor="t">
            <a:normAutofit/>
          </a:bodyPr>
          <a:lstStyle/>
          <a:p>
            <a:pPr algn="ctr"/>
            <a:r>
              <a:rPr lang="en-US" sz="1600" b="1" dirty="0" err="1">
                <a:latin typeface="Times New Roman" panose="02020603050405020304" pitchFamily="18" charset="0"/>
                <a:cs typeface="Times New Roman" panose="02020603050405020304" pitchFamily="18" charset="0"/>
              </a:rPr>
              <a:t>Ștefan</a:t>
            </a:r>
            <a:r>
              <a:rPr lang="en-US" sz="1600" b="1" dirty="0">
                <a:latin typeface="Times New Roman" panose="02020603050405020304" pitchFamily="18" charset="0"/>
                <a:cs typeface="Times New Roman" panose="02020603050405020304" pitchFamily="18" charset="0"/>
              </a:rPr>
              <a:t> Luchian(1868-1916)</a:t>
            </a:r>
          </a:p>
        </p:txBody>
      </p:sp>
      <p:sp>
        <p:nvSpPr>
          <p:cNvPr id="7" name="Sottotitolo 2">
            <a:extLst>
              <a:ext uri="{FF2B5EF4-FFF2-40B4-BE49-F238E27FC236}">
                <a16:creationId xmlns:a16="http://schemas.microsoft.com/office/drawing/2014/main" id="{5ECB66A7-6ECC-411D-A565-9A33C392681B}"/>
              </a:ext>
            </a:extLst>
          </p:cNvPr>
          <p:cNvSpPr txBox="1">
            <a:spLocks/>
          </p:cNvSpPr>
          <p:nvPr/>
        </p:nvSpPr>
        <p:spPr bwMode="ltGray">
          <a:xfrm>
            <a:off x="1054329" y="1720674"/>
            <a:ext cx="5877385" cy="474723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endParaRPr lang="it-IT" sz="1400" dirty="0">
              <a:solidFill>
                <a:schemeClr val="tx1"/>
              </a:solidFill>
              <a:latin typeface="Times New Roman" panose="02020603050405020304" pitchFamily="18" charset="0"/>
              <a:cs typeface="Times New Roman" panose="02020603050405020304" pitchFamily="18" charset="0"/>
            </a:endParaRPr>
          </a:p>
        </p:txBody>
      </p:sp>
      <p:pic>
        <p:nvPicPr>
          <p:cNvPr id="8" name="Segnaposto contenuto 5">
            <a:extLst>
              <a:ext uri="{FF2B5EF4-FFF2-40B4-BE49-F238E27FC236}">
                <a16:creationId xmlns:a16="http://schemas.microsoft.com/office/drawing/2014/main" id="{55D2AC52-3BB9-4E97-89BA-8129330AB449}"/>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913684" y="2972104"/>
            <a:ext cx="3006407" cy="3172155"/>
          </a:xfrm>
          <a:prstGeom prst="rect">
            <a:avLst/>
          </a:prstGeom>
        </p:spPr>
      </p:pic>
      <p:sp>
        <p:nvSpPr>
          <p:cNvPr id="9" name="TextBox 8">
            <a:extLst>
              <a:ext uri="{FF2B5EF4-FFF2-40B4-BE49-F238E27FC236}">
                <a16:creationId xmlns:a16="http://schemas.microsoft.com/office/drawing/2014/main" id="{411A3F2F-1814-4C4C-A9B6-C6A3BFC7FEAC}"/>
              </a:ext>
            </a:extLst>
          </p:cNvPr>
          <p:cNvSpPr txBox="1"/>
          <p:nvPr/>
        </p:nvSpPr>
        <p:spPr>
          <a:xfrm>
            <a:off x="4254549" y="6210659"/>
            <a:ext cx="2324675" cy="307777"/>
          </a:xfrm>
          <a:prstGeom prst="rect">
            <a:avLst/>
          </a:prstGeom>
          <a:noFill/>
        </p:spPr>
        <p:txBody>
          <a:bodyPr wrap="none" rtlCol="0">
            <a:spAutoFit/>
          </a:bodyPr>
          <a:lstStyle/>
          <a:p>
            <a:r>
              <a:rPr lang="en-US" sz="1400" dirty="0" err="1">
                <a:solidFill>
                  <a:srgbClr val="595959"/>
                </a:solidFill>
                <a:latin typeface="Times New Roman" panose="02020603050405020304" pitchFamily="18" charset="0"/>
                <a:cs typeface="Times New Roman" panose="02020603050405020304" pitchFamily="18" charset="0"/>
              </a:rPr>
              <a:t>Anemona</a:t>
            </a:r>
            <a:r>
              <a:rPr lang="en-US" sz="1400" dirty="0">
                <a:solidFill>
                  <a:srgbClr val="595959"/>
                </a:solidFill>
                <a:latin typeface="Times New Roman" panose="02020603050405020304" pitchFamily="18" charset="0"/>
                <a:cs typeface="Times New Roman" panose="02020603050405020304" pitchFamily="18" charset="0"/>
              </a:rPr>
              <a:t> Flowers(Anemone)</a:t>
            </a:r>
          </a:p>
        </p:txBody>
      </p:sp>
      <p:pic>
        <p:nvPicPr>
          <p:cNvPr id="12" name="Picture 11">
            <a:extLst>
              <a:ext uri="{FF2B5EF4-FFF2-40B4-BE49-F238E27FC236}">
                <a16:creationId xmlns:a16="http://schemas.microsoft.com/office/drawing/2014/main" id="{7828CFCE-6C68-42C4-B3BC-085C73DCB5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7897" y="2972104"/>
            <a:ext cx="2233459" cy="3198708"/>
          </a:xfrm>
          <a:prstGeom prst="rect">
            <a:avLst/>
          </a:prstGeom>
        </p:spPr>
      </p:pic>
      <p:sp>
        <p:nvSpPr>
          <p:cNvPr id="13" name="TextBox 12">
            <a:extLst>
              <a:ext uri="{FF2B5EF4-FFF2-40B4-BE49-F238E27FC236}">
                <a16:creationId xmlns:a16="http://schemas.microsoft.com/office/drawing/2014/main" id="{19C91D07-A1F5-45E4-BE30-3D573742D332}"/>
              </a:ext>
            </a:extLst>
          </p:cNvPr>
          <p:cNvSpPr txBox="1"/>
          <p:nvPr/>
        </p:nvSpPr>
        <p:spPr>
          <a:xfrm>
            <a:off x="7919428" y="6210659"/>
            <a:ext cx="2390398" cy="307777"/>
          </a:xfrm>
          <a:prstGeom prst="rect">
            <a:avLst/>
          </a:prstGeom>
          <a:noFill/>
        </p:spPr>
        <p:txBody>
          <a:bodyPr wrap="none" rtlCol="0">
            <a:spAutoFit/>
          </a:bodyPr>
          <a:lstStyle/>
          <a:p>
            <a:r>
              <a:rPr lang="en-US" sz="1400" dirty="0">
                <a:solidFill>
                  <a:srgbClr val="595959"/>
                </a:solidFill>
                <a:latin typeface="Times New Roman" panose="02020603050405020304" pitchFamily="18" charset="0"/>
                <a:cs typeface="Times New Roman" panose="02020603050405020304" pitchFamily="18" charset="0"/>
              </a:rPr>
              <a:t>Chrysanthemums(</a:t>
            </a:r>
            <a:r>
              <a:rPr lang="en-US" sz="1400" dirty="0" err="1">
                <a:solidFill>
                  <a:srgbClr val="595959"/>
                </a:solidFill>
                <a:latin typeface="Times New Roman" panose="02020603050405020304" pitchFamily="18" charset="0"/>
                <a:cs typeface="Times New Roman" panose="02020603050405020304" pitchFamily="18" charset="0"/>
              </a:rPr>
              <a:t>Crizanteme</a:t>
            </a:r>
            <a:r>
              <a:rPr lang="en-US" sz="1400" dirty="0">
                <a:solidFill>
                  <a:srgbClr val="595959"/>
                </a:solidFill>
                <a:latin typeface="Times New Roman" panose="02020603050405020304" pitchFamily="18" charset="0"/>
                <a:cs typeface="Times New Roman" panose="02020603050405020304" pitchFamily="18" charset="0"/>
              </a:rPr>
              <a:t>)</a:t>
            </a:r>
          </a:p>
        </p:txBody>
      </p:sp>
      <p:pic>
        <p:nvPicPr>
          <p:cNvPr id="6" name="Picture 5" descr="A picture containing text, person, person&#10;&#10;Description automatically generated">
            <a:extLst>
              <a:ext uri="{FF2B5EF4-FFF2-40B4-BE49-F238E27FC236}">
                <a16:creationId xmlns:a16="http://schemas.microsoft.com/office/drawing/2014/main" id="{F7664AAE-3AEA-4C05-B28E-FFD90FC263CE}"/>
              </a:ext>
            </a:extLst>
          </p:cNvPr>
          <p:cNvPicPr>
            <a:picLocks noChangeAspect="1"/>
          </p:cNvPicPr>
          <p:nvPr/>
        </p:nvPicPr>
        <p:blipFill>
          <a:blip r:embed="rId5"/>
          <a:stretch>
            <a:fillRect/>
          </a:stretch>
        </p:blipFill>
        <p:spPr>
          <a:xfrm>
            <a:off x="1154995" y="909666"/>
            <a:ext cx="2324674" cy="3307377"/>
          </a:xfrm>
          <a:prstGeom prst="rect">
            <a:avLst/>
          </a:prstGeom>
        </p:spPr>
      </p:pic>
      <p:sp>
        <p:nvSpPr>
          <p:cNvPr id="11" name="TextBox 10">
            <a:extLst>
              <a:ext uri="{FF2B5EF4-FFF2-40B4-BE49-F238E27FC236}">
                <a16:creationId xmlns:a16="http://schemas.microsoft.com/office/drawing/2014/main" id="{9F175575-BF26-47AC-BC4E-FE1F5DEEC21F}"/>
              </a:ext>
            </a:extLst>
          </p:cNvPr>
          <p:cNvSpPr txBox="1"/>
          <p:nvPr/>
        </p:nvSpPr>
        <p:spPr>
          <a:xfrm>
            <a:off x="3722471" y="750017"/>
            <a:ext cx="7415200" cy="2277547"/>
          </a:xfrm>
          <a:prstGeom prst="rect">
            <a:avLst/>
          </a:prstGeom>
          <a:noFill/>
        </p:spPr>
        <p:txBody>
          <a:bodyPr wrap="square" rtlCol="0">
            <a:spAutoFit/>
          </a:bodyPr>
          <a:lstStyle/>
          <a:p>
            <a:r>
              <a:rPr lang="en-US" sz="1600" b="0" i="0" dirty="0" err="1">
                <a:solidFill>
                  <a:srgbClr val="595959"/>
                </a:solidFill>
                <a:effectLst/>
                <a:latin typeface="Times New Roman" panose="02020603050405020304" pitchFamily="18" charset="0"/>
                <a:cs typeface="Times New Roman" panose="02020603050405020304" pitchFamily="18" charset="0"/>
              </a:rPr>
              <a:t>Luchian</a:t>
            </a:r>
            <a:r>
              <a:rPr lang="en-US" sz="1600" b="0" i="0" dirty="0">
                <a:solidFill>
                  <a:srgbClr val="595959"/>
                </a:solidFill>
                <a:effectLst/>
                <a:latin typeface="Times New Roman" panose="02020603050405020304" pitchFamily="18" charset="0"/>
                <a:cs typeface="Times New Roman" panose="02020603050405020304" pitchFamily="18" charset="0"/>
              </a:rPr>
              <a:t> was born in </a:t>
            </a:r>
            <a:r>
              <a:rPr lang="en-US" sz="1600" b="0" i="0" u="none" strike="noStrike" dirty="0" err="1">
                <a:solidFill>
                  <a:srgbClr val="595959"/>
                </a:solidFill>
                <a:effectLst/>
                <a:latin typeface="Times New Roman" panose="02020603050405020304" pitchFamily="18" charset="0"/>
                <a:cs typeface="Times New Roman" panose="02020603050405020304" pitchFamily="18" charset="0"/>
              </a:rPr>
              <a:t>Ștefănești</a:t>
            </a:r>
            <a:r>
              <a:rPr lang="en-US" sz="1600" b="0" i="0" dirty="0">
                <a:solidFill>
                  <a:srgbClr val="595959"/>
                </a:solidFill>
                <a:effectLst/>
                <a:latin typeface="Times New Roman" panose="02020603050405020304" pitchFamily="18" charset="0"/>
                <a:cs typeface="Times New Roman" panose="02020603050405020304" pitchFamily="18" charset="0"/>
              </a:rPr>
              <a:t>, a village of </a:t>
            </a:r>
            <a:r>
              <a:rPr lang="en-US" sz="1600" b="0" i="0" u="none" strike="noStrike" dirty="0">
                <a:solidFill>
                  <a:srgbClr val="595959"/>
                </a:solidFill>
                <a:effectLst/>
                <a:latin typeface="Times New Roman" panose="02020603050405020304" pitchFamily="18" charset="0"/>
                <a:cs typeface="Times New Roman" panose="02020603050405020304" pitchFamily="18" charset="0"/>
              </a:rPr>
              <a:t>Botoșani County</a:t>
            </a:r>
            <a:r>
              <a:rPr lang="en-US" sz="1600" b="0" i="0" dirty="0">
                <a:solidFill>
                  <a:srgbClr val="595959"/>
                </a:solidFill>
                <a:effectLst/>
                <a:latin typeface="Times New Roman" panose="02020603050405020304" pitchFamily="18" charset="0"/>
                <a:cs typeface="Times New Roman" panose="02020603050405020304" pitchFamily="18" charset="0"/>
              </a:rPr>
              <a:t>, as the son of Major Dumitru </a:t>
            </a:r>
            <a:r>
              <a:rPr lang="en-US" sz="1600" b="0" i="0" dirty="0" err="1">
                <a:solidFill>
                  <a:srgbClr val="595959"/>
                </a:solidFill>
                <a:effectLst/>
                <a:latin typeface="Times New Roman" panose="02020603050405020304" pitchFamily="18" charset="0"/>
                <a:cs typeface="Times New Roman" panose="02020603050405020304" pitchFamily="18" charset="0"/>
              </a:rPr>
              <a:t>Luchian</a:t>
            </a:r>
            <a:r>
              <a:rPr lang="en-US" sz="1600" b="0" i="0" dirty="0">
                <a:solidFill>
                  <a:srgbClr val="595959"/>
                </a:solidFill>
                <a:effectLst/>
                <a:latin typeface="Times New Roman" panose="02020603050405020304" pitchFamily="18" charset="0"/>
                <a:cs typeface="Times New Roman" panose="02020603050405020304" pitchFamily="18" charset="0"/>
              </a:rPr>
              <a:t> and of Elena </a:t>
            </a:r>
            <a:r>
              <a:rPr lang="en-US" sz="1600" b="0" i="0" dirty="0" err="1">
                <a:solidFill>
                  <a:srgbClr val="595959"/>
                </a:solidFill>
                <a:effectLst/>
                <a:latin typeface="Times New Roman" panose="02020603050405020304" pitchFamily="18" charset="0"/>
                <a:cs typeface="Times New Roman" panose="02020603050405020304" pitchFamily="18" charset="0"/>
              </a:rPr>
              <a:t>Chiriacescu</a:t>
            </a:r>
            <a:r>
              <a:rPr lang="en-US" sz="1600" b="0" i="0" dirty="0">
                <a:solidFill>
                  <a:srgbClr val="595959"/>
                </a:solidFill>
                <a:effectLst/>
                <a:latin typeface="Times New Roman" panose="02020603050405020304" pitchFamily="18" charset="0"/>
                <a:cs typeface="Times New Roman" panose="02020603050405020304" pitchFamily="18" charset="0"/>
              </a:rPr>
              <a:t>. He moved to </a:t>
            </a:r>
            <a:r>
              <a:rPr lang="en-US" sz="1600" b="0" i="0" strike="noStrike" dirty="0">
                <a:solidFill>
                  <a:srgbClr val="595959"/>
                </a:solidFill>
                <a:effectLst/>
                <a:latin typeface="Times New Roman" panose="02020603050405020304" pitchFamily="18" charset="0"/>
                <a:cs typeface="Times New Roman" panose="02020603050405020304" pitchFamily="18" charset="0"/>
              </a:rPr>
              <a:t>Bucharest</a:t>
            </a:r>
            <a:r>
              <a:rPr lang="en-US" sz="1600" b="0" i="0" dirty="0">
                <a:solidFill>
                  <a:srgbClr val="595959"/>
                </a:solidFill>
                <a:effectLst/>
                <a:latin typeface="Times New Roman" panose="02020603050405020304" pitchFamily="18" charset="0"/>
                <a:cs typeface="Times New Roman" panose="02020603050405020304" pitchFamily="18" charset="0"/>
              </a:rPr>
              <a:t> in 1873 and his mother desired that he would follow his father's path and join the Military School. Instead, in 1885, </a:t>
            </a:r>
            <a:r>
              <a:rPr lang="en-US" sz="1600" b="0" i="0" dirty="0" err="1">
                <a:solidFill>
                  <a:srgbClr val="595959"/>
                </a:solidFill>
                <a:effectLst/>
                <a:latin typeface="Times New Roman" panose="02020603050405020304" pitchFamily="18" charset="0"/>
                <a:cs typeface="Times New Roman" panose="02020603050405020304" pitchFamily="18" charset="0"/>
              </a:rPr>
              <a:t>Luchian</a:t>
            </a:r>
            <a:r>
              <a:rPr lang="en-US" sz="1600" b="0" i="0" dirty="0">
                <a:solidFill>
                  <a:srgbClr val="595959"/>
                </a:solidFill>
                <a:effectLst/>
                <a:latin typeface="Times New Roman" panose="02020603050405020304" pitchFamily="18" charset="0"/>
                <a:cs typeface="Times New Roman" panose="02020603050405020304" pitchFamily="18" charset="0"/>
              </a:rPr>
              <a:t> joined the painting class at the </a:t>
            </a:r>
            <a:r>
              <a:rPr lang="en-US" sz="1600" b="0" i="0" u="none" strike="noStrike" dirty="0">
                <a:solidFill>
                  <a:srgbClr val="595959"/>
                </a:solidFill>
                <a:effectLst/>
                <a:latin typeface="Times New Roman" panose="02020603050405020304" pitchFamily="18" charset="0"/>
                <a:cs typeface="Times New Roman" panose="02020603050405020304" pitchFamily="18" charset="0"/>
              </a:rPr>
              <a:t>Fine Arts School</a:t>
            </a:r>
            <a:r>
              <a:rPr lang="en-US" sz="1600" b="0" i="0" dirty="0">
                <a:solidFill>
                  <a:srgbClr val="595959"/>
                </a:solidFill>
                <a:effectLst/>
                <a:latin typeface="Times New Roman" panose="02020603050405020304" pitchFamily="18" charset="0"/>
                <a:cs typeface="Times New Roman" panose="02020603050405020304" pitchFamily="18" charset="0"/>
              </a:rPr>
              <a:t>, where he was encouraged to pursue a career in art by </a:t>
            </a:r>
            <a:r>
              <a:rPr lang="en-US" sz="1600" b="0" i="0" u="none" strike="noStrike" dirty="0">
                <a:solidFill>
                  <a:srgbClr val="595959"/>
                </a:solidFill>
                <a:effectLst/>
                <a:latin typeface="Times New Roman" panose="02020603050405020304" pitchFamily="18" charset="0"/>
                <a:cs typeface="Times New Roman" panose="02020603050405020304" pitchFamily="18" charset="0"/>
              </a:rPr>
              <a:t>Nicolae Grigorescu</a:t>
            </a:r>
            <a:r>
              <a:rPr lang="en-US" sz="1600" b="0" i="0" dirty="0">
                <a:solidFill>
                  <a:srgbClr val="595959"/>
                </a:solidFill>
                <a:effectLst/>
                <a:latin typeface="Times New Roman" panose="02020603050405020304" pitchFamily="18" charset="0"/>
                <a:cs typeface="Times New Roman" panose="02020603050405020304" pitchFamily="18" charset="0"/>
              </a:rPr>
              <a:t>, whose work was to have a major effect on his entire creative life.</a:t>
            </a:r>
            <a:endParaRPr lang="en-US" sz="1600" dirty="0">
              <a:solidFill>
                <a:srgbClr val="595959"/>
              </a:solidFill>
              <a:latin typeface="Times New Roman" panose="02020603050405020304" pitchFamily="18" charset="0"/>
              <a:cs typeface="Times New Roman" panose="02020603050405020304" pitchFamily="18" charset="0"/>
            </a:endParaRPr>
          </a:p>
          <a:p>
            <a:r>
              <a:rPr lang="en-US" sz="1600" b="0" i="0" dirty="0" err="1">
                <a:solidFill>
                  <a:srgbClr val="595959"/>
                </a:solidFill>
                <a:effectLst/>
                <a:latin typeface="Times New Roman" panose="02020603050405020304" pitchFamily="18" charset="0"/>
                <a:cs typeface="Times New Roman" panose="02020603050405020304" pitchFamily="18" charset="0"/>
              </a:rPr>
              <a:t>Luchian</a:t>
            </a:r>
            <a:r>
              <a:rPr lang="en-US" sz="1600" b="0" i="0" dirty="0">
                <a:solidFill>
                  <a:srgbClr val="595959"/>
                </a:solidFill>
                <a:effectLst/>
                <a:latin typeface="Times New Roman" panose="02020603050405020304" pitchFamily="18" charset="0"/>
                <a:cs typeface="Times New Roman" panose="02020603050405020304" pitchFamily="18" charset="0"/>
              </a:rPr>
              <a:t> adds a tragic intensity to the delicacy and grace of his flowers, which brought him a great reputation.</a:t>
            </a:r>
            <a:endParaRPr lang="en-US" sz="1600" dirty="0">
              <a:solidFill>
                <a:srgbClr val="595959"/>
              </a:solidFill>
              <a:latin typeface="Times New Roman" panose="02020603050405020304" pitchFamily="18" charset="0"/>
              <a:cs typeface="Times New Roman" panose="02020603050405020304" pitchFamily="18" charset="0"/>
            </a:endParaRPr>
          </a:p>
          <a:p>
            <a:endParaRPr lang="en-US" sz="1400" dirty="0"/>
          </a:p>
        </p:txBody>
      </p:sp>
    </p:spTree>
    <p:extLst>
      <p:ext uri="{BB962C8B-B14F-4D97-AF65-F5344CB8AC3E}">
        <p14:creationId xmlns:p14="http://schemas.microsoft.com/office/powerpoint/2010/main" val="35658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7DD43CFE-4875-4827-BC10-19A1DEA50143}"/>
              </a:ext>
            </a:extLst>
          </p:cNvPr>
          <p:cNvSpPr txBox="1"/>
          <p:nvPr/>
        </p:nvSpPr>
        <p:spPr>
          <a:xfrm>
            <a:off x="4645573" y="252248"/>
            <a:ext cx="4109545" cy="400110"/>
          </a:xfrm>
          <a:prstGeom prst="rect">
            <a:avLst/>
          </a:prstGeom>
          <a:noFill/>
        </p:spPr>
        <p:txBody>
          <a:bodyPr wrap="square" rtlCol="0">
            <a:spAutoFit/>
          </a:bodyPr>
          <a:lstStyle/>
          <a:p>
            <a:r>
              <a:rPr lang="ro-RO" sz="2000" b="1" dirty="0" err="1">
                <a:latin typeface="Times New Roman" panose="02020603050405020304" pitchFamily="18" charset="0"/>
                <a:cs typeface="Times New Roman" panose="02020603050405020304" pitchFamily="18" charset="0"/>
              </a:rPr>
              <a:t>Sculpture</a:t>
            </a:r>
            <a:endParaRPr lang="ro-RO" sz="2000" b="1" dirty="0">
              <a:latin typeface="Times New Roman" panose="0202060305040502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0E5575E8-7B07-4588-81C1-7F6C221B9562}"/>
              </a:ext>
            </a:extLst>
          </p:cNvPr>
          <p:cNvSpPr txBox="1"/>
          <p:nvPr/>
        </p:nvSpPr>
        <p:spPr>
          <a:xfrm>
            <a:off x="1283979" y="905232"/>
            <a:ext cx="3179380" cy="2523768"/>
          </a:xfrm>
          <a:prstGeom prst="rect">
            <a:avLst/>
          </a:prstGeom>
          <a:noFill/>
        </p:spPr>
        <p:txBody>
          <a:bodyPr wrap="square" rtlCol="0">
            <a:spAutoFit/>
          </a:bodyPr>
          <a:lstStyle/>
          <a:p>
            <a:r>
              <a:rPr lang="ro-RO" sz="1400" b="0" i="0" dirty="0">
                <a:solidFill>
                  <a:srgbClr val="68B882"/>
                </a:solidFill>
                <a:effectLst/>
                <a:latin typeface="Source Sans Pro" panose="020B0604020202020204" pitchFamily="34" charset="0"/>
              </a:rPr>
              <a:t>   </a:t>
            </a:r>
            <a:r>
              <a:rPr lang="en-US" sz="1400" b="0" i="0" dirty="0">
                <a:solidFill>
                  <a:srgbClr val="68B882"/>
                </a:solidFill>
                <a:effectLst/>
                <a:latin typeface="Source Sans Pro" panose="020B0604020202020204" pitchFamily="34" charset="0"/>
              </a:rPr>
              <a:t> </a:t>
            </a:r>
            <a:r>
              <a:rPr lang="en-US" sz="1600" b="0" i="0" dirty="0">
                <a:effectLst/>
                <a:latin typeface="Times New Roman" panose="02020603050405020304" pitchFamily="18" charset="0"/>
                <a:cs typeface="Times New Roman" panose="02020603050405020304" pitchFamily="18" charset="0"/>
              </a:rPr>
              <a:t>Since ancient times,  people have  processed stone. First for buildings,</a:t>
            </a:r>
            <a:r>
              <a:rPr lang="ro-RO" sz="1600" b="0" i="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then the wheel was invented,</a:t>
            </a:r>
            <a:r>
              <a:rPr lang="ro-RO" sz="1600" b="0" i="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and so on. But the people didn't developed just the technic.</a:t>
            </a:r>
            <a:r>
              <a:rPr lang="ro-RO" sz="1600" b="0" i="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They have also  evolved mentally or spiritually.      </a:t>
            </a:r>
            <a:endParaRPr lang="ro-RO" sz="1600" b="0" i="0" dirty="0">
              <a:effectLst/>
              <a:latin typeface="Times New Roman" panose="02020603050405020304" pitchFamily="18" charset="0"/>
              <a:cs typeface="Times New Roman" panose="02020603050405020304" pitchFamily="18" charset="0"/>
            </a:endParaRPr>
          </a:p>
          <a:p>
            <a:r>
              <a:rPr lang="ro-RO" sz="1600" dirty="0">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 The proof is the masterpieces we have today.</a:t>
            </a:r>
            <a:endParaRPr lang="ro-RO" sz="1600" b="0" i="0" dirty="0">
              <a:effectLst/>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id="{9C57FEA7-DEF4-4B09-9A60-B08C611F98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5573" y="1047750"/>
            <a:ext cx="3716720" cy="2601730"/>
          </a:xfrm>
          <a:prstGeom prst="rect">
            <a:avLst/>
          </a:prstGeom>
        </p:spPr>
      </p:pic>
      <p:sp>
        <p:nvSpPr>
          <p:cNvPr id="6" name="CasetăText 5">
            <a:extLst>
              <a:ext uri="{FF2B5EF4-FFF2-40B4-BE49-F238E27FC236}">
                <a16:creationId xmlns:a16="http://schemas.microsoft.com/office/drawing/2014/main" id="{4AD9B044-AE2F-4E2D-B894-C5C845C5523E}"/>
              </a:ext>
            </a:extLst>
          </p:cNvPr>
          <p:cNvSpPr txBox="1"/>
          <p:nvPr/>
        </p:nvSpPr>
        <p:spPr>
          <a:xfrm>
            <a:off x="5168086" y="4387578"/>
            <a:ext cx="3064517" cy="1323439"/>
          </a:xfrm>
          <a:prstGeom prst="rect">
            <a:avLst/>
          </a:prstGeom>
          <a:noFill/>
        </p:spPr>
        <p:txBody>
          <a:bodyPr wrap="square" rtlCol="0">
            <a:spAutoFit/>
          </a:bodyPr>
          <a:lstStyle/>
          <a:p>
            <a:r>
              <a:rPr lang="ro-RO" sz="1400" b="0" i="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In our country,</a:t>
            </a:r>
            <a:r>
              <a:rPr lang="ro-RO" sz="1600" b="0" i="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sculpture has always been a human occupation</a:t>
            </a:r>
            <a:r>
              <a:rPr lang="ro-RO" sz="1600" b="0" i="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.In stone or wood,</a:t>
            </a:r>
            <a:r>
              <a:rPr lang="ro-RO" sz="1600" b="0" i="0" dirty="0">
                <a:effectLst/>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Ro</a:t>
            </a:r>
            <a:r>
              <a:rPr lang="en-US" sz="1600" b="0" i="0" dirty="0" err="1">
                <a:effectLst/>
                <a:latin typeface="Times New Roman" panose="02020603050405020304" pitchFamily="18" charset="0"/>
                <a:cs typeface="Times New Roman" panose="02020603050405020304" pitchFamily="18" charset="0"/>
              </a:rPr>
              <a:t>manian</a:t>
            </a:r>
            <a:r>
              <a:rPr lang="en-US" sz="1600" b="0" i="0" dirty="0">
                <a:effectLst/>
                <a:latin typeface="Times New Roman" panose="02020603050405020304" pitchFamily="18" charset="0"/>
                <a:cs typeface="Times New Roman" panose="02020603050405020304" pitchFamily="18" charset="0"/>
              </a:rPr>
              <a:t> sculptors are known worldwide for their talent, dedication and skills .</a:t>
            </a:r>
            <a:endParaRPr lang="ro-RO" sz="1600" dirty="0">
              <a:latin typeface="Times New Roman" panose="02020603050405020304" pitchFamily="18" charset="0"/>
              <a:cs typeface="Times New Roman" panose="02020603050405020304" pitchFamily="18" charset="0"/>
            </a:endParaRPr>
          </a:p>
        </p:txBody>
      </p:sp>
      <p:pic>
        <p:nvPicPr>
          <p:cNvPr id="8" name="Imagine 7">
            <a:extLst>
              <a:ext uri="{FF2B5EF4-FFF2-40B4-BE49-F238E27FC236}">
                <a16:creationId xmlns:a16="http://schemas.microsoft.com/office/drawing/2014/main" id="{75BDC030-E01B-44DD-9809-CE6B1D5477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378" y="3671487"/>
            <a:ext cx="3915649" cy="2601731"/>
          </a:xfrm>
          <a:prstGeom prst="rect">
            <a:avLst/>
          </a:prstGeom>
        </p:spPr>
      </p:pic>
      <p:pic>
        <p:nvPicPr>
          <p:cNvPr id="10" name="Imagine 9">
            <a:extLst>
              <a:ext uri="{FF2B5EF4-FFF2-40B4-BE49-F238E27FC236}">
                <a16:creationId xmlns:a16="http://schemas.microsoft.com/office/drawing/2014/main" id="{F14A2BA2-7DA5-4B8C-858B-060DDF8833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6721" y="959727"/>
            <a:ext cx="2814951" cy="5408416"/>
          </a:xfrm>
          <a:prstGeom prst="rect">
            <a:avLst/>
          </a:prstGeom>
        </p:spPr>
      </p:pic>
    </p:spTree>
    <p:extLst>
      <p:ext uri="{BB962C8B-B14F-4D97-AF65-F5344CB8AC3E}">
        <p14:creationId xmlns:p14="http://schemas.microsoft.com/office/powerpoint/2010/main" val="3970741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612F91E5-B241-4FCD-8642-B7F891BBFCE3}"/>
              </a:ext>
            </a:extLst>
          </p:cNvPr>
          <p:cNvSpPr txBox="1"/>
          <p:nvPr/>
        </p:nvSpPr>
        <p:spPr>
          <a:xfrm>
            <a:off x="936171" y="174563"/>
            <a:ext cx="3820885" cy="400110"/>
          </a:xfrm>
          <a:prstGeom prst="rect">
            <a:avLst/>
          </a:prstGeom>
          <a:noFill/>
        </p:spPr>
        <p:txBody>
          <a:bodyPr wrap="square" rtlCol="0">
            <a:spAutoFit/>
          </a:bodyPr>
          <a:lstStyle/>
          <a:p>
            <a:r>
              <a:rPr lang="ro-RO" sz="2000" b="1" i="0" dirty="0">
                <a:effectLst/>
                <a:latin typeface="Times New Roman" panose="02020603050405020304" pitchFamily="18" charset="0"/>
                <a:cs typeface="Times New Roman" panose="02020603050405020304" pitchFamily="18" charset="0"/>
              </a:rPr>
              <a:t>Wooden </a:t>
            </a:r>
            <a:r>
              <a:rPr lang="en-US" sz="2000" b="1" dirty="0">
                <a:latin typeface="Times New Roman" panose="02020603050405020304" pitchFamily="18" charset="0"/>
                <a:cs typeface="Times New Roman" panose="02020603050405020304" pitchFamily="18" charset="0"/>
              </a:rPr>
              <a:t>G</a:t>
            </a:r>
            <a:r>
              <a:rPr lang="ro-RO" sz="2000" b="1" i="0" dirty="0">
                <a:effectLst/>
                <a:latin typeface="Times New Roman" panose="02020603050405020304" pitchFamily="18" charset="0"/>
                <a:cs typeface="Times New Roman" panose="02020603050405020304" pitchFamily="18" charset="0"/>
              </a:rPr>
              <a:t>ates in Maramures</a:t>
            </a:r>
            <a:endParaRPr lang="ro-RO" sz="20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9A726853-A38C-46D6-BDF4-1E433104CF3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171" y="816429"/>
            <a:ext cx="4604658" cy="3156857"/>
          </a:xfrm>
          <a:prstGeom prst="rect">
            <a:avLst/>
          </a:prstGeom>
          <a:noFill/>
          <a:extLst>
            <a:ext uri="{909E8E84-426E-40DD-AFC4-6F175D3DCCD1}">
              <a14:hiddenFill xmlns:a14="http://schemas.microsoft.com/office/drawing/2010/main">
                <a:solidFill>
                  <a:srgbClr val="FFFFFF"/>
                </a:solidFill>
              </a14:hiddenFill>
            </a:ext>
          </a:extLst>
        </p:spPr>
      </p:pic>
      <p:sp>
        <p:nvSpPr>
          <p:cNvPr id="3" name="CasetăText 2">
            <a:extLst>
              <a:ext uri="{FF2B5EF4-FFF2-40B4-BE49-F238E27FC236}">
                <a16:creationId xmlns:a16="http://schemas.microsoft.com/office/drawing/2014/main" id="{EAC94A38-D5C1-477B-B34F-97C0E2AF9325}"/>
              </a:ext>
            </a:extLst>
          </p:cNvPr>
          <p:cNvSpPr txBox="1"/>
          <p:nvPr/>
        </p:nvSpPr>
        <p:spPr>
          <a:xfrm>
            <a:off x="5540829" y="372300"/>
            <a:ext cx="6270170" cy="3600986"/>
          </a:xfrm>
          <a:prstGeom prst="rect">
            <a:avLst/>
          </a:prstGeom>
          <a:noFill/>
        </p:spPr>
        <p:txBody>
          <a:bodyPr wrap="square" rtlCol="0">
            <a:spAutoFit/>
          </a:bodyPr>
          <a:lstStyle/>
          <a:p>
            <a:pPr algn="l" fontAlgn="base"/>
            <a:r>
              <a:rPr lang="ro-RO" sz="1400" b="0" i="0" dirty="0">
                <a:effectLst/>
                <a:latin typeface="Times New Roman" panose="02020603050405020304" pitchFamily="18" charset="0"/>
                <a:cs typeface="Times New Roman" panose="02020603050405020304" pitchFamily="18" charset="0"/>
              </a:rPr>
              <a:t>      </a:t>
            </a:r>
            <a:r>
              <a:rPr lang="en-US" sz="1400" b="0" i="0" dirty="0">
                <a:effectLst/>
                <a:latin typeface="Times New Roman" panose="02020603050405020304" pitchFamily="18" charset="0"/>
                <a:cs typeface="Times New Roman" panose="02020603050405020304" pitchFamily="18" charset="0"/>
              </a:rPr>
              <a:t>The gate connects with the world beyond the village, with the safe world, hidden from all that is bad and what can affect those in the house.  Not everyone had the right to build a gate, but only the "unmarried" peasants, of rank,  descendants of the princes and the proof that this land is full of people of noble village cattle is the impressive number of old gates on the river valleys</a:t>
            </a:r>
            <a:r>
              <a:rPr lang="en-US" sz="1400" dirty="0">
                <a:latin typeface="Times New Roman" panose="02020603050405020304" pitchFamily="18" charset="0"/>
                <a:cs typeface="Times New Roman" panose="02020603050405020304" pitchFamily="18" charset="0"/>
              </a:rPr>
              <a:t>  </a:t>
            </a:r>
            <a:r>
              <a:rPr lang="en-US" sz="1400" b="0" i="0" dirty="0">
                <a:effectLst/>
                <a:latin typeface="Times New Roman" panose="02020603050405020304" pitchFamily="18" charset="0"/>
                <a:cs typeface="Times New Roman" panose="02020603050405020304" pitchFamily="18" charset="0"/>
              </a:rPr>
              <a:t>mentioned above. The gate was a sign of the wealth and pride of the </a:t>
            </a:r>
            <a:r>
              <a:rPr lang="en-US" sz="1400" b="0" i="0" dirty="0" err="1">
                <a:effectLst/>
                <a:latin typeface="Times New Roman" panose="02020603050405020304" pitchFamily="18" charset="0"/>
                <a:cs typeface="Times New Roman" panose="02020603050405020304" pitchFamily="18" charset="0"/>
              </a:rPr>
              <a:t>Maramures</a:t>
            </a:r>
            <a:r>
              <a:rPr lang="en-US" sz="1400" b="0" i="0" dirty="0">
                <a:effectLst/>
                <a:latin typeface="Times New Roman" panose="02020603050405020304" pitchFamily="18" charset="0"/>
                <a:cs typeface="Times New Roman" panose="02020603050405020304" pitchFamily="18" charset="0"/>
              </a:rPr>
              <a:t>  man's house,  protecting the house, the household and the animals, being a model of ancient craftsmanship that continues today.</a:t>
            </a:r>
          </a:p>
          <a:p>
            <a:pPr algn="l" fontAlgn="base"/>
            <a:r>
              <a:rPr lang="ro-RO" sz="1400" b="0" i="0" dirty="0">
                <a:effectLst/>
                <a:latin typeface="Times New Roman" panose="02020603050405020304" pitchFamily="18" charset="0"/>
                <a:cs typeface="Times New Roman" panose="02020603050405020304" pitchFamily="18" charset="0"/>
              </a:rPr>
              <a:t>    </a:t>
            </a:r>
            <a:r>
              <a:rPr lang="en-US" sz="1400" b="0" i="0" dirty="0">
                <a:effectLst/>
                <a:latin typeface="Times New Roman" panose="02020603050405020304" pitchFamily="18" charset="0"/>
                <a:cs typeface="Times New Roman" panose="02020603050405020304" pitchFamily="18" charset="0"/>
              </a:rPr>
              <a:t>It  is  no  coincidence  that  the  </a:t>
            </a:r>
            <a:r>
              <a:rPr lang="en-US" sz="1400" b="0" i="0" dirty="0" err="1">
                <a:effectLst/>
                <a:latin typeface="Times New Roman" panose="02020603050405020304" pitchFamily="18" charset="0"/>
                <a:cs typeface="Times New Roman" panose="02020603050405020304" pitchFamily="18" charset="0"/>
              </a:rPr>
              <a:t>Maramures</a:t>
            </a:r>
            <a:r>
              <a:rPr lang="en-US" sz="1400" b="0" i="0" dirty="0">
                <a:effectLst/>
                <a:latin typeface="Times New Roman" panose="02020603050405020304" pitchFamily="18" charset="0"/>
                <a:cs typeface="Times New Roman" panose="02020603050405020304" pitchFamily="18" charset="0"/>
              </a:rPr>
              <a:t>  gates have carved motifs full of deep meanings, many of them pre-Christian, such as the sun - represented as life, the tree of life symbol of growth, the snake as the guardian of the household, the wolf tooth symbolizing power and of course apotropaic significance. Rosettes of different sizes and coils,  symbols of genesis, of the beginnings of the world, of perfection, are present on every gate, even those erected today,  as a proof of the continuity of faith in the values ​​grounded for centuries.</a:t>
            </a:r>
          </a:p>
          <a:p>
            <a:endParaRPr lang="ro-RO" dirty="0"/>
          </a:p>
        </p:txBody>
      </p:sp>
      <p:sp>
        <p:nvSpPr>
          <p:cNvPr id="4" name="CasetăText 3">
            <a:extLst>
              <a:ext uri="{FF2B5EF4-FFF2-40B4-BE49-F238E27FC236}">
                <a16:creationId xmlns:a16="http://schemas.microsoft.com/office/drawing/2014/main" id="{211609E0-3D80-406F-9AD8-E678344B7581}"/>
              </a:ext>
            </a:extLst>
          </p:cNvPr>
          <p:cNvSpPr txBox="1"/>
          <p:nvPr/>
        </p:nvSpPr>
        <p:spPr>
          <a:xfrm>
            <a:off x="1121229" y="4275899"/>
            <a:ext cx="1632858" cy="2462213"/>
          </a:xfrm>
          <a:prstGeom prst="rect">
            <a:avLst/>
          </a:prstGeom>
          <a:noFill/>
        </p:spPr>
        <p:txBody>
          <a:bodyPr wrap="square" rtlCol="0">
            <a:spAutoFit/>
          </a:bodyPr>
          <a:lstStyle/>
          <a:p>
            <a:r>
              <a:rPr lang="ro-RO" sz="1400" dirty="0">
                <a:latin typeface="Times New Roman" panose="02020603050405020304" pitchFamily="18" charset="0"/>
                <a:cs typeface="Times New Roman" panose="02020603050405020304" pitchFamily="18" charset="0"/>
              </a:rPr>
              <a:t>In </a:t>
            </a:r>
            <a:r>
              <a:rPr lang="ro-RO" sz="1400" dirty="0" err="1">
                <a:latin typeface="Times New Roman" panose="02020603050405020304" pitchFamily="18" charset="0"/>
                <a:cs typeface="Times New Roman" panose="02020603050405020304" pitchFamily="18" charset="0"/>
              </a:rPr>
              <a:t>fact</a:t>
            </a:r>
            <a:r>
              <a:rPr lang="ro-RO" sz="1400" dirty="0">
                <a:latin typeface="Times New Roman" panose="02020603050405020304" pitchFamily="18" charset="0"/>
                <a:cs typeface="Times New Roman" panose="02020603050405020304" pitchFamily="18" charset="0"/>
              </a:rPr>
              <a:t>,</a:t>
            </a:r>
            <a:r>
              <a:rPr lang="en-US" sz="1400" b="0" i="0" dirty="0">
                <a:effectLst/>
                <a:latin typeface="Times New Roman" panose="02020603050405020304" pitchFamily="18" charset="0"/>
                <a:cs typeface="Times New Roman" panose="02020603050405020304" pitchFamily="18" charset="0"/>
              </a:rPr>
              <a:t>  Wood carving has an old tradition and as with other art forms besides the tools, materials,  and techniques used it takes creativity and passion to give birth to valuable works of art.</a:t>
            </a:r>
            <a:endParaRPr lang="ro-RO" sz="1400" dirty="0">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B00AC356-DCAC-4ABA-90D6-D1A487C0294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486" y="4049486"/>
            <a:ext cx="4174672" cy="26277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bără de sculptură, la Teliu - NewsBV">
            <a:extLst>
              <a:ext uri="{FF2B5EF4-FFF2-40B4-BE49-F238E27FC236}">
                <a16:creationId xmlns:a16="http://schemas.microsoft.com/office/drawing/2014/main" id="{3CB78458-5F6B-4538-9CF4-41411E45CBB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5602" y="4049486"/>
            <a:ext cx="4283528" cy="262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549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70111EBB-5F9E-4B7E-90CA-824DA91F2F27}"/>
              </a:ext>
            </a:extLst>
          </p:cNvPr>
          <p:cNvSpPr txBox="1"/>
          <p:nvPr/>
        </p:nvSpPr>
        <p:spPr>
          <a:xfrm>
            <a:off x="979715" y="0"/>
            <a:ext cx="4953000" cy="707886"/>
          </a:xfrm>
          <a:prstGeom prst="rect">
            <a:avLst/>
          </a:prstGeom>
          <a:noFill/>
        </p:spPr>
        <p:txBody>
          <a:bodyPr wrap="square" rtlCol="0">
            <a:spAutoFit/>
          </a:bodyPr>
          <a:lstStyle/>
          <a:p>
            <a:r>
              <a:rPr lang="ro-RO" sz="2000" b="1" dirty="0">
                <a:latin typeface="Times New Roman" panose="02020603050405020304" pitchFamily="18" charset="0"/>
                <a:cs typeface="Times New Roman" panose="02020603050405020304" pitchFamily="18" charset="0"/>
              </a:rPr>
              <a:t>Famous Romanian</a:t>
            </a:r>
            <a:r>
              <a:rPr lang="en-US" sz="2000" b="1" dirty="0">
                <a:latin typeface="Times New Roman" panose="02020603050405020304" pitchFamily="18" charset="0"/>
                <a:cs typeface="Times New Roman" panose="02020603050405020304" pitchFamily="18" charset="0"/>
              </a:rPr>
              <a:t> Sculptors and</a:t>
            </a:r>
            <a:r>
              <a:rPr lang="ro-RO" sz="2000" b="1" dirty="0">
                <a:latin typeface="Times New Roman" panose="02020603050405020304" pitchFamily="18" charset="0"/>
                <a:cs typeface="Times New Roman" panose="02020603050405020304" pitchFamily="18" charset="0"/>
              </a:rPr>
              <a:t> Sculptures</a:t>
            </a:r>
          </a:p>
        </p:txBody>
      </p:sp>
      <p:sp>
        <p:nvSpPr>
          <p:cNvPr id="3" name="CasetăText 2">
            <a:extLst>
              <a:ext uri="{FF2B5EF4-FFF2-40B4-BE49-F238E27FC236}">
                <a16:creationId xmlns:a16="http://schemas.microsoft.com/office/drawing/2014/main" id="{49F9C546-62F0-4860-8160-88404ECD33F8}"/>
              </a:ext>
            </a:extLst>
          </p:cNvPr>
          <p:cNvSpPr txBox="1"/>
          <p:nvPr/>
        </p:nvSpPr>
        <p:spPr>
          <a:xfrm>
            <a:off x="1284516" y="3186652"/>
            <a:ext cx="3265715" cy="3293209"/>
          </a:xfrm>
          <a:prstGeom prst="rect">
            <a:avLst/>
          </a:prstGeom>
          <a:noFill/>
        </p:spPr>
        <p:txBody>
          <a:bodyPr wrap="square" rtlCol="0">
            <a:spAutoFit/>
          </a:bodyPr>
          <a:lstStyle/>
          <a:p>
            <a:r>
              <a:rPr lang="en-US" sz="1600" dirty="0" err="1">
                <a:effectLst/>
                <a:latin typeface="Times New Roman" panose="02020603050405020304" pitchFamily="18" charset="0"/>
                <a:cs typeface="Times New Roman" panose="02020603050405020304" pitchFamily="18" charset="0"/>
              </a:rPr>
              <a:t>Dimitrie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Paciurea</a:t>
            </a:r>
            <a:r>
              <a:rPr lang="en-US" sz="160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was a Romanian sculptor, graphic artist,  water </a:t>
            </a:r>
            <a:r>
              <a:rPr lang="en-US" sz="1600" b="0" i="0" dirty="0" err="1">
                <a:effectLst/>
                <a:latin typeface="Times New Roman" panose="02020603050405020304" pitchFamily="18" charset="0"/>
                <a:cs typeface="Times New Roman" panose="02020603050405020304" pitchFamily="18" charset="0"/>
              </a:rPr>
              <a:t>colourist</a:t>
            </a:r>
            <a:r>
              <a:rPr lang="en-US" sz="1600" b="0" i="0" dirty="0">
                <a:effectLst/>
                <a:latin typeface="Times New Roman" panose="02020603050405020304" pitchFamily="18" charset="0"/>
                <a:cs typeface="Times New Roman" panose="02020603050405020304" pitchFamily="18" charset="0"/>
              </a:rPr>
              <a:t> and professor. He made numerous portraits and several monumental projects and was the creator of new forms in sculpture and drawing, thus becoming a first-rate personality and without equivalent in local and European art. The series of Chimeras that he made since 1920,  are the works that  dominate the  entire creation  of  the Romanian sculptor.</a:t>
            </a:r>
            <a:endParaRPr lang="ro-RO" sz="1600"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D0F1E95D-1DD2-4026-A1A0-EC654E1CA7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6408" y="979714"/>
            <a:ext cx="2777250" cy="17158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41CCFB8-CEC2-42C2-B62A-347421BC7B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37314" y="946372"/>
            <a:ext cx="2481943" cy="5911628"/>
          </a:xfrm>
          <a:prstGeom prst="rect">
            <a:avLst/>
          </a:prstGeom>
          <a:noFill/>
          <a:extLst>
            <a:ext uri="{909E8E84-426E-40DD-AFC4-6F175D3DCCD1}">
              <a14:hiddenFill xmlns:a14="http://schemas.microsoft.com/office/drawing/2010/main">
                <a:solidFill>
                  <a:srgbClr val="FFFFFF"/>
                </a:solidFill>
              </a14:hiddenFill>
            </a:ext>
          </a:extLst>
        </p:spPr>
      </p:pic>
      <p:sp>
        <p:nvSpPr>
          <p:cNvPr id="4" name="CasetăText 3">
            <a:extLst>
              <a:ext uri="{FF2B5EF4-FFF2-40B4-BE49-F238E27FC236}">
                <a16:creationId xmlns:a16="http://schemas.microsoft.com/office/drawing/2014/main" id="{5092D85B-94B0-4038-BCC3-29C0C51644FA}"/>
              </a:ext>
            </a:extLst>
          </p:cNvPr>
          <p:cNvSpPr txBox="1"/>
          <p:nvPr/>
        </p:nvSpPr>
        <p:spPr>
          <a:xfrm>
            <a:off x="7315198" y="279682"/>
            <a:ext cx="4376058" cy="2554545"/>
          </a:xfrm>
          <a:prstGeom prst="rect">
            <a:avLst/>
          </a:prstGeom>
          <a:noFill/>
        </p:spPr>
        <p:txBody>
          <a:bodyPr wrap="square" rtlCol="0">
            <a:spAutoFit/>
          </a:bodyPr>
          <a:lstStyle/>
          <a:p>
            <a:r>
              <a:rPr lang="ro-RO" sz="1600" b="0" i="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The chimera of the air is a figurative, </a:t>
            </a:r>
            <a:r>
              <a:rPr lang="ro-RO" sz="1600" b="0" i="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symbolic and fantastic composition that represents a human figure. A star was modeled on his forehead, </a:t>
            </a:r>
            <a:r>
              <a:rPr lang="ro-RO" sz="1600" b="0" i="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initially it was a model for Mihai </a:t>
            </a:r>
            <a:r>
              <a:rPr lang="en-US" sz="1600" b="0" i="0" dirty="0" err="1">
                <a:effectLst/>
                <a:latin typeface="Times New Roman" panose="02020603050405020304" pitchFamily="18" charset="0"/>
                <a:cs typeface="Times New Roman" panose="02020603050405020304" pitchFamily="18" charset="0"/>
              </a:rPr>
              <a:t>Eminescu</a:t>
            </a:r>
            <a:r>
              <a:rPr lang="en-US" sz="1600" b="0" i="0" dirty="0">
                <a:effectLst/>
                <a:latin typeface="Times New Roman" panose="02020603050405020304" pitchFamily="18" charset="0"/>
                <a:cs typeface="Times New Roman" panose="02020603050405020304" pitchFamily="18" charset="0"/>
              </a:rPr>
              <a:t>, to illustrate the poem </a:t>
            </a:r>
            <a:r>
              <a:rPr lang="en-US" sz="1600" b="0" i="1" dirty="0" err="1">
                <a:effectLst/>
                <a:latin typeface="Times New Roman" panose="02020603050405020304" pitchFamily="18" charset="0"/>
                <a:cs typeface="Times New Roman" panose="02020603050405020304" pitchFamily="18" charset="0"/>
              </a:rPr>
              <a:t>Luceafărul</a:t>
            </a:r>
            <a:r>
              <a:rPr lang="en-US" sz="1600" b="0" i="0" dirty="0">
                <a:effectLst/>
                <a:latin typeface="Times New Roman" panose="02020603050405020304" pitchFamily="18" charset="0"/>
                <a:cs typeface="Times New Roman" panose="02020603050405020304" pitchFamily="18" charset="0"/>
              </a:rPr>
              <a:t>. It has a long neck, sharp wings, goat legs, snake tail, layered base. Present at the official salon in 1927 when she was awarded the national prize for sculpture. A fragment of the wing is in the permanent exhibition of the national gallery.</a:t>
            </a:r>
            <a:r>
              <a:rPr lang="ro-RO" sz="1600" b="0" i="0" dirty="0">
                <a:effectLst/>
                <a:latin typeface="Times New Roman" panose="02020603050405020304" pitchFamily="18" charset="0"/>
                <a:cs typeface="Times New Roman" panose="02020603050405020304" pitchFamily="18" charset="0"/>
              </a:rPr>
              <a:t>   </a:t>
            </a:r>
            <a:endParaRPr lang="ro-RO" sz="1600" dirty="0">
              <a:latin typeface="Times New Roman" panose="02020603050405020304" pitchFamily="18" charset="0"/>
              <a:cs typeface="Times New Roman" panose="02020603050405020304" pitchFamily="18" charset="0"/>
            </a:endParaRPr>
          </a:p>
        </p:txBody>
      </p:sp>
      <p:pic>
        <p:nvPicPr>
          <p:cNvPr id="7" name="Imagine 6">
            <a:extLst>
              <a:ext uri="{FF2B5EF4-FFF2-40B4-BE49-F238E27FC236}">
                <a16:creationId xmlns:a16="http://schemas.microsoft.com/office/drawing/2014/main" id="{7FA4B03B-1BDC-4217-977D-50DD46CE28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7532913" y="3015343"/>
            <a:ext cx="4158343" cy="36358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4253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20CC356B-35A0-4FF2-80FC-52B222318E59}"/>
              </a:ext>
            </a:extLst>
          </p:cNvPr>
          <p:cNvSpPr txBox="1"/>
          <p:nvPr/>
        </p:nvSpPr>
        <p:spPr>
          <a:xfrm>
            <a:off x="1349829" y="328812"/>
            <a:ext cx="8530092" cy="400110"/>
          </a:xfrm>
          <a:prstGeom prst="rect">
            <a:avLst/>
          </a:prstGeom>
          <a:noFill/>
        </p:spPr>
        <p:txBody>
          <a:bodyPr wrap="none" rtlCol="0">
            <a:spAutoFit/>
          </a:bodyPr>
          <a:lstStyle/>
          <a:p>
            <a:r>
              <a:rPr lang="ro-RO" sz="2000" b="1" dirty="0">
                <a:latin typeface="Times New Roman" panose="02020603050405020304" pitchFamily="18" charset="0"/>
                <a:cs typeface="Times New Roman" panose="02020603050405020304" pitchFamily="18" charset="0"/>
              </a:rPr>
              <a:t>Constantin </a:t>
            </a:r>
            <a:r>
              <a:rPr lang="ro-RO" sz="2000" b="1" i="0" dirty="0">
                <a:solidFill>
                  <a:srgbClr val="202122"/>
                </a:solidFill>
                <a:effectLst/>
                <a:latin typeface="Arial" panose="020B0604020202020204" pitchFamily="34" charset="0"/>
              </a:rPr>
              <a:t>Brâncuși</a:t>
            </a:r>
            <a:r>
              <a:rPr lang="en-US" sz="2000" b="1" dirty="0">
                <a:latin typeface="Times New Roman" panose="02020603050405020304" pitchFamily="18" charset="0"/>
                <a:cs typeface="Times New Roman" panose="02020603050405020304" pitchFamily="18" charset="0"/>
              </a:rPr>
              <a:t> (1876-1957)</a:t>
            </a:r>
            <a:r>
              <a:rPr lang="ro-RO" sz="2000" b="1" dirty="0">
                <a:latin typeface="Times New Roman" panose="02020603050405020304" pitchFamily="18" charset="0"/>
                <a:cs typeface="Times New Roman" panose="02020603050405020304" pitchFamily="18" charset="0"/>
              </a:rPr>
              <a:t>,</a:t>
            </a:r>
            <a:r>
              <a:rPr lang="en-US" sz="2000" b="1" i="0" dirty="0">
                <a:solidFill>
                  <a:srgbClr val="68B882"/>
                </a:solidFill>
                <a:effectLst/>
                <a:latin typeface="Times New Roman" panose="02020603050405020304" pitchFamily="18" charset="0"/>
                <a:cs typeface="Times New Roman" panose="02020603050405020304" pitchFamily="18" charset="0"/>
              </a:rPr>
              <a:t> </a:t>
            </a:r>
            <a:r>
              <a:rPr lang="en-US" sz="2000" b="1" i="0" dirty="0">
                <a:effectLst/>
                <a:latin typeface="Times New Roman" panose="02020603050405020304" pitchFamily="18" charset="0"/>
                <a:cs typeface="Times New Roman" panose="02020603050405020304" pitchFamily="18" charset="0"/>
              </a:rPr>
              <a:t>one of the greatest sculptors in the world</a:t>
            </a:r>
            <a:r>
              <a:rPr lang="en-US" b="0" i="0" dirty="0">
                <a:solidFill>
                  <a:srgbClr val="68B882"/>
                </a:solidFill>
                <a:effectLst/>
                <a:latin typeface="Source Sans Pro" panose="020B0503030403020204" pitchFamily="34" charset="0"/>
              </a:rPr>
              <a:t>.</a:t>
            </a:r>
            <a:endParaRPr lang="ro-RO" dirty="0"/>
          </a:p>
        </p:txBody>
      </p:sp>
      <p:sp>
        <p:nvSpPr>
          <p:cNvPr id="3" name="CasetăText 2">
            <a:extLst>
              <a:ext uri="{FF2B5EF4-FFF2-40B4-BE49-F238E27FC236}">
                <a16:creationId xmlns:a16="http://schemas.microsoft.com/office/drawing/2014/main" id="{EFD5C449-E101-44AB-B326-4756E92EDCA1}"/>
              </a:ext>
            </a:extLst>
          </p:cNvPr>
          <p:cNvSpPr txBox="1"/>
          <p:nvPr/>
        </p:nvSpPr>
        <p:spPr>
          <a:xfrm>
            <a:off x="1001486" y="968830"/>
            <a:ext cx="2993571" cy="3816429"/>
          </a:xfrm>
          <a:prstGeom prst="rect">
            <a:avLst/>
          </a:prstGeom>
          <a:noFill/>
        </p:spPr>
        <p:txBody>
          <a:bodyPr wrap="square" rtlCol="0">
            <a:spAutoFit/>
          </a:bodyPr>
          <a:lstStyle/>
          <a:p>
            <a:r>
              <a:rPr lang="ro-RO" sz="1400" b="0" i="0" dirty="0">
                <a:effectLst/>
                <a:latin typeface="Times New Roman" panose="02020603050405020304" pitchFamily="18" charset="0"/>
                <a:cs typeface="Times New Roman" panose="02020603050405020304" pitchFamily="18" charset="0"/>
              </a:rPr>
              <a:t>     </a:t>
            </a:r>
            <a:r>
              <a:rPr lang="en-US" sz="1400" b="0" i="0" dirty="0">
                <a:effectLst/>
                <a:latin typeface="Times New Roman" panose="02020603050405020304" pitchFamily="18" charset="0"/>
                <a:cs typeface="Times New Roman" panose="02020603050405020304" pitchFamily="18" charset="0"/>
              </a:rPr>
              <a:t>Constantin </a:t>
            </a:r>
            <a:r>
              <a:rPr lang="en-US" sz="1400" b="0" i="0" dirty="0" err="1">
                <a:effectLst/>
                <a:latin typeface="Times New Roman" panose="02020603050405020304" pitchFamily="18" charset="0"/>
                <a:cs typeface="Times New Roman" panose="02020603050405020304" pitchFamily="18" charset="0"/>
              </a:rPr>
              <a:t>Brâncuși</a:t>
            </a:r>
            <a:r>
              <a:rPr lang="en-US" sz="1400" b="0" i="0" dirty="0">
                <a:effectLst/>
                <a:latin typeface="Times New Roman" panose="02020603050405020304" pitchFamily="18" charset="0"/>
                <a:cs typeface="Times New Roman" panose="02020603050405020304" pitchFamily="18" charset="0"/>
              </a:rPr>
              <a:t> was a Romanian sculptor with overwhelming contributions to the renewal of language and plastic vision in contemporary sculpture. Constantin </a:t>
            </a:r>
            <a:r>
              <a:rPr lang="en-US" sz="1400" b="0" i="0" dirty="0" err="1">
                <a:effectLst/>
                <a:latin typeface="Times New Roman" panose="02020603050405020304" pitchFamily="18" charset="0"/>
                <a:cs typeface="Times New Roman" panose="02020603050405020304" pitchFamily="18" charset="0"/>
              </a:rPr>
              <a:t>Brâncuși</a:t>
            </a:r>
            <a:r>
              <a:rPr lang="en-US" sz="1400" b="0" i="0" dirty="0">
                <a:effectLst/>
                <a:latin typeface="Times New Roman" panose="02020603050405020304" pitchFamily="18" charset="0"/>
                <a:cs typeface="Times New Roman" panose="02020603050405020304" pitchFamily="18" charset="0"/>
              </a:rPr>
              <a:t> was elected posthumous member of the Romanian Academy. </a:t>
            </a:r>
            <a:r>
              <a:rPr lang="en-US" sz="1400" b="0" i="0" dirty="0" err="1">
                <a:effectLst/>
                <a:latin typeface="Times New Roman" panose="02020603050405020304" pitchFamily="18" charset="0"/>
                <a:cs typeface="Times New Roman" panose="02020603050405020304" pitchFamily="18" charset="0"/>
              </a:rPr>
              <a:t>Brâncuși</a:t>
            </a:r>
            <a:r>
              <a:rPr lang="en-US" sz="1400" b="0" i="0" dirty="0">
                <a:effectLst/>
                <a:latin typeface="Times New Roman" panose="02020603050405020304" pitchFamily="18" charset="0"/>
                <a:cs typeface="Times New Roman" panose="02020603050405020304" pitchFamily="18" charset="0"/>
              </a:rPr>
              <a:t> freed the sculpture from the preponderance of the mechanical imitation of nature,  he refused the figurative representation of reality, he expected the expression of the essence of things, of the vitality of form, he created the unity between the sensible and the spiritual.  In his work he mirrored the way of thinking of the world of the Romanian peasant</a:t>
            </a:r>
            <a:r>
              <a:rPr lang="en-US" b="0" i="0" dirty="0">
                <a:solidFill>
                  <a:srgbClr val="F6F30A"/>
                </a:solidFill>
                <a:effectLst/>
                <a:latin typeface="Raleway" pitchFamily="2" charset="-18"/>
              </a:rPr>
              <a:t>.. </a:t>
            </a:r>
            <a:endParaRPr lang="ro-RO" dirty="0"/>
          </a:p>
        </p:txBody>
      </p:sp>
      <p:pic>
        <p:nvPicPr>
          <p:cNvPr id="5" name="Imagine 4">
            <a:extLst>
              <a:ext uri="{FF2B5EF4-FFF2-40B4-BE49-F238E27FC236}">
                <a16:creationId xmlns:a16="http://schemas.microsoft.com/office/drawing/2014/main" id="{970104EF-B9F6-4292-921A-8CEB313FF661}"/>
              </a:ext>
            </a:extLst>
          </p:cNvPr>
          <p:cNvPicPr>
            <a:picLocks noChangeAspect="1"/>
          </p:cNvPicPr>
          <p:nvPr/>
        </p:nvPicPr>
        <p:blipFill>
          <a:blip r:embed="rId2"/>
          <a:stretch>
            <a:fillRect/>
          </a:stretch>
        </p:blipFill>
        <p:spPr>
          <a:xfrm>
            <a:off x="3875314" y="968830"/>
            <a:ext cx="2405743" cy="3816428"/>
          </a:xfrm>
          <a:prstGeom prst="rect">
            <a:avLst/>
          </a:prstGeom>
        </p:spPr>
      </p:pic>
      <p:sp>
        <p:nvSpPr>
          <p:cNvPr id="6" name="CasetăText 5">
            <a:extLst>
              <a:ext uri="{FF2B5EF4-FFF2-40B4-BE49-F238E27FC236}">
                <a16:creationId xmlns:a16="http://schemas.microsoft.com/office/drawing/2014/main" id="{9F528C1D-8229-4F38-B1D8-E9255EEE2C1E}"/>
              </a:ext>
            </a:extLst>
          </p:cNvPr>
          <p:cNvSpPr txBox="1"/>
          <p:nvPr/>
        </p:nvSpPr>
        <p:spPr>
          <a:xfrm>
            <a:off x="6509657" y="968830"/>
            <a:ext cx="5257800" cy="1169551"/>
          </a:xfrm>
          <a:prstGeom prst="rect">
            <a:avLst/>
          </a:prstGeom>
          <a:noFill/>
        </p:spPr>
        <p:txBody>
          <a:bodyPr wrap="square" rtlCol="0">
            <a:spAutoFit/>
          </a:bodyPr>
          <a:lstStyle/>
          <a:p>
            <a:pPr algn="l" fontAlgn="base"/>
            <a:r>
              <a:rPr lang="en-US" sz="1400" b="0" i="0" dirty="0">
                <a:solidFill>
                  <a:srgbClr val="464646"/>
                </a:solidFill>
                <a:effectLst/>
                <a:latin typeface="Barlow" panose="00000500000000000000" pitchFamily="2" charset="-18"/>
              </a:rPr>
              <a:t>    </a:t>
            </a:r>
            <a:r>
              <a:rPr lang="en-US" sz="1400" b="0" i="0" dirty="0">
                <a:solidFill>
                  <a:srgbClr val="464646"/>
                </a:solidFill>
                <a:effectLst/>
                <a:latin typeface="Times New Roman" panose="02020603050405020304" pitchFamily="18" charset="0"/>
                <a:cs typeface="Times New Roman" panose="02020603050405020304" pitchFamily="18" charset="0"/>
              </a:rPr>
              <a:t>The Sculptural Ensemble of Constantin </a:t>
            </a:r>
            <a:r>
              <a:rPr lang="en-US" sz="1400" b="0" i="0" dirty="0" err="1">
                <a:solidFill>
                  <a:srgbClr val="464646"/>
                </a:solidFill>
                <a:effectLst/>
                <a:latin typeface="Times New Roman" panose="02020603050405020304" pitchFamily="18" charset="0"/>
                <a:cs typeface="Times New Roman" panose="02020603050405020304" pitchFamily="18" charset="0"/>
              </a:rPr>
              <a:t>Brâncuși</a:t>
            </a:r>
            <a:r>
              <a:rPr lang="en-US" sz="1400" b="0" i="0" dirty="0">
                <a:solidFill>
                  <a:srgbClr val="464646"/>
                </a:solidFill>
                <a:effectLst/>
                <a:latin typeface="Times New Roman" panose="02020603050405020304" pitchFamily="18" charset="0"/>
                <a:cs typeface="Times New Roman" panose="02020603050405020304" pitchFamily="18" charset="0"/>
              </a:rPr>
              <a:t> at </a:t>
            </a:r>
            <a:r>
              <a:rPr lang="en-US" sz="1400" b="0" i="0" dirty="0" err="1">
                <a:solidFill>
                  <a:srgbClr val="464646"/>
                </a:solidFill>
                <a:effectLst/>
                <a:latin typeface="Times New Roman" panose="02020603050405020304" pitchFamily="18" charset="0"/>
                <a:cs typeface="Times New Roman" panose="02020603050405020304" pitchFamily="18" charset="0"/>
              </a:rPr>
              <a:t>Târgu</a:t>
            </a:r>
            <a:r>
              <a:rPr lang="en-US" sz="1400" b="0" i="0" dirty="0">
                <a:solidFill>
                  <a:srgbClr val="464646"/>
                </a:solidFill>
                <a:effectLst/>
                <a:latin typeface="Times New Roman" panose="02020603050405020304" pitchFamily="18" charset="0"/>
                <a:cs typeface="Times New Roman" panose="02020603050405020304" pitchFamily="18" charset="0"/>
              </a:rPr>
              <a:t> Jiu is an homage to the Romanian heroes of the First World War. The ensemble comprises three sculptures:  “The Table of Silence” , “The Gate of the </a:t>
            </a:r>
            <a:r>
              <a:rPr lang="en-US" sz="1400" b="0" i="0" dirty="0" err="1">
                <a:solidFill>
                  <a:srgbClr val="464646"/>
                </a:solidFill>
                <a:effectLst/>
                <a:latin typeface="Times New Roman" panose="02020603050405020304" pitchFamily="18" charset="0"/>
                <a:cs typeface="Times New Roman" panose="02020603050405020304" pitchFamily="18" charset="0"/>
              </a:rPr>
              <a:t>Kis</a:t>
            </a:r>
            <a:r>
              <a:rPr lang="en-US" sz="1400" b="0" i="0" dirty="0">
                <a:solidFill>
                  <a:srgbClr val="464646"/>
                </a:solidFill>
                <a:effectLst/>
                <a:latin typeface="Times New Roman" panose="02020603050405020304" pitchFamily="18" charset="0"/>
                <a:cs typeface="Times New Roman" panose="02020603050405020304" pitchFamily="18" charset="0"/>
              </a:rPr>
              <a:t>” and  “ the Endless Column “. The ensemble is considered to be one of the great works of 20th-century outdoor sculpture.</a:t>
            </a:r>
          </a:p>
        </p:txBody>
      </p:sp>
      <p:pic>
        <p:nvPicPr>
          <p:cNvPr id="8" name="Imagine 7">
            <a:extLst>
              <a:ext uri="{FF2B5EF4-FFF2-40B4-BE49-F238E27FC236}">
                <a16:creationId xmlns:a16="http://schemas.microsoft.com/office/drawing/2014/main" id="{39F86C85-1E76-4ED0-BB0C-6D5A6935D1C8}"/>
              </a:ext>
            </a:extLst>
          </p:cNvPr>
          <p:cNvPicPr>
            <a:picLocks noChangeAspect="1"/>
          </p:cNvPicPr>
          <p:nvPr/>
        </p:nvPicPr>
        <p:blipFill>
          <a:blip r:embed="rId3"/>
          <a:stretch>
            <a:fillRect/>
          </a:stretch>
        </p:blipFill>
        <p:spPr>
          <a:xfrm>
            <a:off x="6509657" y="2507009"/>
            <a:ext cx="4909458" cy="3904677"/>
          </a:xfrm>
          <a:prstGeom prst="rect">
            <a:avLst/>
          </a:prstGeom>
        </p:spPr>
      </p:pic>
      <p:pic>
        <p:nvPicPr>
          <p:cNvPr id="10" name="Imagine 9">
            <a:extLst>
              <a:ext uri="{FF2B5EF4-FFF2-40B4-BE49-F238E27FC236}">
                <a16:creationId xmlns:a16="http://schemas.microsoft.com/office/drawing/2014/main" id="{7B035F92-86FA-4244-B047-B3142087E1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6542" y="4938442"/>
            <a:ext cx="5214258" cy="1168444"/>
          </a:xfrm>
          <a:prstGeom prst="rect">
            <a:avLst/>
          </a:prstGeom>
        </p:spPr>
      </p:pic>
      <p:sp>
        <p:nvSpPr>
          <p:cNvPr id="20" name="CasetăText 19">
            <a:extLst>
              <a:ext uri="{FF2B5EF4-FFF2-40B4-BE49-F238E27FC236}">
                <a16:creationId xmlns:a16="http://schemas.microsoft.com/office/drawing/2014/main" id="{B148AEAA-2C23-4DE4-8C8D-FB666F4FDFB4}"/>
              </a:ext>
            </a:extLst>
          </p:cNvPr>
          <p:cNvSpPr txBox="1"/>
          <p:nvPr/>
        </p:nvSpPr>
        <p:spPr>
          <a:xfrm>
            <a:off x="1001487" y="6227020"/>
            <a:ext cx="4909458" cy="584775"/>
          </a:xfrm>
          <a:prstGeom prst="rect">
            <a:avLst/>
          </a:prstGeom>
          <a:noFill/>
        </p:spPr>
        <p:txBody>
          <a:bodyPr wrap="square" rtlCol="0">
            <a:spAutoFit/>
          </a:bodyPr>
          <a:lstStyle/>
          <a:p>
            <a:r>
              <a:rPr lang="en-US" sz="1600" dirty="0"/>
              <a:t>“</a:t>
            </a:r>
            <a:r>
              <a:rPr lang="en-US" sz="1600" dirty="0">
                <a:latin typeface="Times New Roman" panose="02020603050405020304" pitchFamily="18" charset="0"/>
                <a:cs typeface="Times New Roman" panose="02020603050405020304" pitchFamily="18" charset="0"/>
              </a:rPr>
              <a:t>Sleeping Muse”  (</a:t>
            </a:r>
            <a:r>
              <a:rPr lang="en-US" sz="1600" dirty="0" err="1">
                <a:latin typeface="Times New Roman" panose="02020603050405020304" pitchFamily="18" charset="0"/>
                <a:cs typeface="Times New Roman" panose="02020603050405020304" pitchFamily="18" charset="0"/>
              </a:rPr>
              <a:t>Muza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Ad</a:t>
            </a:r>
            <a:r>
              <a:rPr lang="en-US" sz="1600" i="1" dirty="0" err="1">
                <a:latin typeface="Times New Roman" panose="02020603050405020304" pitchFamily="18" charset="0"/>
                <a:cs typeface="Times New Roman" panose="02020603050405020304" pitchFamily="18" charset="0"/>
              </a:rPr>
              <a:t>ormita</a:t>
            </a:r>
            <a:r>
              <a:rPr lang="en-US" sz="1600" dirty="0">
                <a:latin typeface="Times New Roman" panose="02020603050405020304" pitchFamily="18" charset="0"/>
                <a:cs typeface="Times New Roman" panose="02020603050405020304" pitchFamily="18" charset="0"/>
              </a:rPr>
              <a:t>), </a:t>
            </a:r>
            <a:r>
              <a:rPr lang="ro-RO" sz="1600" b="1" i="0" dirty="0">
                <a:solidFill>
                  <a:srgbClr val="202122"/>
                </a:solidFill>
                <a:effectLst/>
                <a:latin typeface="Times New Roman" panose="02020603050405020304" pitchFamily="18" charset="0"/>
                <a:cs typeface="Times New Roman" panose="02020603050405020304" pitchFamily="18" charset="0"/>
              </a:rPr>
              <a:t>Brâncuși</a:t>
            </a:r>
            <a:r>
              <a:rPr lang="en-US" sz="1600" dirty="0">
                <a:latin typeface="Times New Roman" panose="02020603050405020304" pitchFamily="18" charset="0"/>
                <a:cs typeface="Times New Roman" panose="02020603050405020304" pitchFamily="18" charset="0"/>
              </a:rPr>
              <a:t>’s most expensive sculpture.</a:t>
            </a:r>
            <a:endParaRPr lang="ro-RO"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457213"/>
      </p:ext>
    </p:extLst>
  </p:cSld>
  <p:clrMapOvr>
    <a:masterClrMapping/>
  </p:clrMapOvr>
</p:sld>
</file>

<file path=ppt/theme/theme1.xml><?xml version="1.0" encoding="utf-8"?>
<a:theme xmlns:a="http://schemas.openxmlformats.org/drawingml/2006/main" name="Badge -">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3B9E78-595F-41AA-B8FF-1657B24A64F3}">
  <ds:schemaRefs>
    <ds:schemaRef ds:uri="http://schemas.openxmlformats.org/package/2006/metadata/core-properties"/>
    <ds:schemaRef ds:uri="http://purl.org/dc/dcmitype/"/>
    <ds:schemaRef ds:uri="16c05727-aa75-4e4a-9b5f-8a80a1165891"/>
    <ds:schemaRef ds:uri="http://purl.org/dc/elements/1.1/"/>
    <ds:schemaRef ds:uri="http://schemas.microsoft.com/office/infopath/2007/PartnerControls"/>
    <ds:schemaRef ds:uri="http://purl.org/dc/terms/"/>
    <ds:schemaRef ds:uri="http://schemas.microsoft.com/office/2006/documentManagement/types"/>
    <ds:schemaRef ds:uri="71af3243-3dd4-4a8d-8c0d-dd76da1f02a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C64FCEF-5D02-4451-89DD-C5055544A8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ED409D-D761-44D8-8125-D888C04D1B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Modello Badge - Assistenza all'infanzia</Template>
  <TotalTime>0</TotalTime>
  <Words>1946</Words>
  <Application>Microsoft Office PowerPoint</Application>
  <PresentationFormat>Widescreen</PresentationFormat>
  <Paragraphs>64</Paragraphs>
  <Slides>14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Barlow</vt:lpstr>
      <vt:lpstr>Calibri</vt:lpstr>
      <vt:lpstr>Gill Sans MT</vt:lpstr>
      <vt:lpstr>Impact</vt:lpstr>
      <vt:lpstr>Raleway</vt:lpstr>
      <vt:lpstr>Source Sans Pro</vt:lpstr>
      <vt:lpstr>Times New Roman</vt:lpstr>
      <vt:lpstr>Badge -</vt:lpstr>
      <vt:lpstr>ART AND INTERCULTURAL DIALOGUE</vt:lpstr>
      <vt:lpstr>Painting </vt:lpstr>
      <vt:lpstr>Nicolae Grigorescu</vt:lpstr>
      <vt:lpstr>ION ANDREESCU (1850-1882)</vt:lpstr>
      <vt:lpstr>Ștefan Luchian(1868-1916)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2021-10-04T15:58:58Z</dcterms:created>
  <dcterms:modified xsi:type="dcterms:W3CDTF">2021-10-25T05:06:26Z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